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08" r:id="rId4"/>
    <p:sldId id="309" r:id="rId5"/>
    <p:sldId id="272" r:id="rId6"/>
    <p:sldId id="301" r:id="rId7"/>
    <p:sldId id="274" r:id="rId8"/>
    <p:sldId id="271" r:id="rId9"/>
    <p:sldId id="296" r:id="rId10"/>
    <p:sldId id="277" r:id="rId11"/>
    <p:sldId id="278" r:id="rId12"/>
    <p:sldId id="276" r:id="rId13"/>
    <p:sldId id="297" r:id="rId14"/>
    <p:sldId id="299" r:id="rId15"/>
    <p:sldId id="286" r:id="rId16"/>
    <p:sldId id="289" r:id="rId17"/>
    <p:sldId id="310" r:id="rId18"/>
    <p:sldId id="311" r:id="rId19"/>
    <p:sldId id="270" r:id="rId20"/>
  </p:sldIdLst>
  <p:sldSz cx="9144000" cy="6858000" type="screen4x3"/>
  <p:notesSz cx="6797675" cy="987425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B4F"/>
    <a:srgbClr val="99CC00"/>
    <a:srgbClr val="E45B00"/>
    <a:srgbClr val="AEC440"/>
    <a:srgbClr val="FF6600"/>
    <a:srgbClr val="366092"/>
    <a:srgbClr val="FF9900"/>
    <a:srgbClr val="FF9933"/>
    <a:srgbClr val="CA0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6" autoAdjust="0"/>
    <p:restoredTop sz="94660"/>
  </p:normalViewPr>
  <p:slideViewPr>
    <p:cSldViewPr>
      <p:cViewPr>
        <p:scale>
          <a:sx n="100" d="100"/>
          <a:sy n="100" d="100"/>
        </p:scale>
        <p:origin x="-2154" y="-240"/>
      </p:cViewPr>
      <p:guideLst>
        <p:guide orient="horz" pos="516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504" tIns="45751" rIns="91504" bIns="4575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504" tIns="45751" rIns="91504" bIns="45751" rtlCol="0"/>
          <a:lstStyle>
            <a:lvl1pPr algn="r">
              <a:defRPr sz="1200"/>
            </a:lvl1pPr>
          </a:lstStyle>
          <a:p>
            <a:fld id="{B7BA43F0-CE81-49B5-AEEE-ABDBE275937D}" type="datetimeFigureOut">
              <a:rPr lang="it-IT" smtClean="0"/>
              <a:pPr/>
              <a:t>30/06/2016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504" tIns="45751" rIns="91504" bIns="4575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504" tIns="45751" rIns="91504" bIns="45751" rtlCol="0" anchor="b"/>
          <a:lstStyle>
            <a:lvl1pPr algn="r">
              <a:defRPr sz="1200"/>
            </a:lvl1pPr>
          </a:lstStyle>
          <a:p>
            <a:fld id="{D96F488C-ABD4-43B9-B67C-B0EF97BFAE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8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371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504" tIns="45751" rIns="91504" bIns="45751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371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504" tIns="45751" rIns="91504" bIns="457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690270"/>
            <a:ext cx="4984962" cy="444341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504" tIns="45751" rIns="91504" bIns="45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504" tIns="45751" rIns="91504" bIns="45751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380537"/>
            <a:ext cx="2945659" cy="49371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504" tIns="45751" rIns="91504" bIns="457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0D674C-9929-4652-809A-7B4AE00297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784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466" indent="-28594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795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313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831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349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867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385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903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5191243-54D8-4033-8859-0A12CC7D19AC}" type="slidenum">
              <a:rPr lang="it-IT" altLang="it-IT" sz="1200"/>
              <a:pPr/>
              <a:t>1</a:t>
            </a:fld>
            <a:endParaRPr lang="it-IT" altLang="it-IT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466" indent="-28594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795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313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831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349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867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385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903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70F748-EFD9-4150-AB4B-981572D198D0}" type="slidenum">
              <a:rPr lang="it-IT" altLang="it-IT" sz="1200"/>
              <a:pPr/>
              <a:t>10</a:t>
            </a:fld>
            <a:endParaRPr lang="it-IT" altLang="it-IT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466" indent="-28594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795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313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831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349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867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385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903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70F748-EFD9-4150-AB4B-981572D198D0}" type="slidenum">
              <a:rPr lang="it-IT" altLang="it-IT" sz="1200"/>
              <a:pPr/>
              <a:t>11</a:t>
            </a:fld>
            <a:endParaRPr lang="it-IT" altLang="it-IT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466" indent="-28594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795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313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831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349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867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385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903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70F748-EFD9-4150-AB4B-981572D198D0}" type="slidenum">
              <a:rPr lang="it-IT" altLang="it-IT" sz="1200"/>
              <a:pPr/>
              <a:t>12</a:t>
            </a:fld>
            <a:endParaRPr lang="it-IT" altLang="it-IT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466" indent="-28594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795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313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831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349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867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385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903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70F748-EFD9-4150-AB4B-981572D198D0}" type="slidenum">
              <a:rPr lang="it-IT" altLang="it-IT" sz="1200"/>
              <a:pPr/>
              <a:t>13</a:t>
            </a:fld>
            <a:endParaRPr lang="it-IT" altLang="it-IT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466" indent="-28594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795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313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831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349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867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385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903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8DC124E-3672-4829-B5B3-C4A81D54FFDF}" type="slidenum">
              <a:rPr lang="it-IT" altLang="it-IT" sz="1200"/>
              <a:pPr/>
              <a:t>14</a:t>
            </a:fld>
            <a:endParaRPr lang="it-IT" altLang="it-IT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466" indent="-28594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795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313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831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349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867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385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903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70F748-EFD9-4150-AB4B-981572D198D0}" type="slidenum">
              <a:rPr lang="it-IT" altLang="it-IT" sz="1200"/>
              <a:pPr/>
              <a:t>15</a:t>
            </a:fld>
            <a:endParaRPr lang="it-IT" altLang="it-IT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466" indent="-28594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795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313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831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349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867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385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903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70F748-EFD9-4150-AB4B-981572D198D0}" type="slidenum">
              <a:rPr lang="it-IT" altLang="it-IT" sz="1200"/>
              <a:pPr/>
              <a:t>16</a:t>
            </a:fld>
            <a:endParaRPr lang="it-IT" altLang="it-IT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466" indent="-28594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795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313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831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349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867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385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903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70F748-EFD9-4150-AB4B-981572D198D0}" type="slidenum">
              <a:rPr lang="it-IT" altLang="it-IT" sz="1200"/>
              <a:pPr/>
              <a:t>17</a:t>
            </a:fld>
            <a:endParaRPr lang="it-IT" altLang="it-IT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466" indent="-28594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795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313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831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349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867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385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903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70F748-EFD9-4150-AB4B-981572D198D0}" type="slidenum">
              <a:rPr lang="it-IT" altLang="it-IT" sz="1200"/>
              <a:pPr/>
              <a:t>18</a:t>
            </a:fld>
            <a:endParaRPr lang="it-IT" altLang="it-IT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466" indent="-28594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795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313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831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349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867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385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903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70F748-EFD9-4150-AB4B-981572D198D0}" type="slidenum">
              <a:rPr lang="it-IT" altLang="it-IT" sz="1200"/>
              <a:pPr/>
              <a:t>19</a:t>
            </a:fld>
            <a:endParaRPr lang="it-IT" altLang="it-IT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466" indent="-28594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795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313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831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349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867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385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903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8DC124E-3672-4829-B5B3-C4A81D54FFDF}" type="slidenum">
              <a:rPr lang="it-IT" altLang="it-IT" sz="1200"/>
              <a:pPr/>
              <a:t>2</a:t>
            </a:fld>
            <a:endParaRPr lang="it-IT" altLang="it-IT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466" indent="-28594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795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313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831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349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867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385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903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8DC124E-3672-4829-B5B3-C4A81D54FFDF}" type="slidenum">
              <a:rPr lang="it-IT" altLang="it-IT" sz="1200"/>
              <a:pPr/>
              <a:t>3</a:t>
            </a:fld>
            <a:endParaRPr lang="it-IT" altLang="it-IT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466" indent="-28594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795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313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831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349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867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385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903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8DC124E-3672-4829-B5B3-C4A81D54FFDF}" type="slidenum">
              <a:rPr lang="it-IT" altLang="it-IT" sz="1200"/>
              <a:pPr/>
              <a:t>4</a:t>
            </a:fld>
            <a:endParaRPr lang="it-IT" altLang="it-IT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466" indent="-28594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795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313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831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349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867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385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903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70F748-EFD9-4150-AB4B-981572D198D0}" type="slidenum">
              <a:rPr lang="it-IT" altLang="it-IT" sz="1200"/>
              <a:pPr/>
              <a:t>5</a:t>
            </a:fld>
            <a:endParaRPr lang="it-IT" altLang="it-IT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534" indent="-285206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0821" indent="-22816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7149" indent="-22816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3478" indent="-22816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9806" indent="-22816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6134" indent="-22816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2463" indent="-22816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8792" indent="-22816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70F748-EFD9-4150-AB4B-981572D198D0}" type="slidenum">
              <a:rPr lang="it-IT" altLang="it-IT" sz="1200"/>
              <a:pPr/>
              <a:t>6</a:t>
            </a:fld>
            <a:endParaRPr lang="it-IT" altLang="it-IT" sz="1200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466" indent="-28594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795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313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831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349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867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385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903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70F748-EFD9-4150-AB4B-981572D198D0}" type="slidenum">
              <a:rPr lang="it-IT" altLang="it-IT" sz="1200"/>
              <a:pPr/>
              <a:t>7</a:t>
            </a:fld>
            <a:endParaRPr lang="it-IT" altLang="it-IT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466" indent="-28594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795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313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831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349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867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385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903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70F748-EFD9-4150-AB4B-981572D198D0}" type="slidenum">
              <a:rPr lang="it-IT" altLang="it-IT" sz="1200"/>
              <a:pPr/>
              <a:t>8</a:t>
            </a:fld>
            <a:endParaRPr lang="it-IT" altLang="it-IT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466" indent="-28594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795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313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831" indent="-22875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6349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867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1385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903" indent="-2287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8DC124E-3672-4829-B5B3-C4A81D54FFDF}" type="slidenum">
              <a:rPr lang="it-IT" altLang="it-IT" sz="1200"/>
              <a:pPr/>
              <a:t>9</a:t>
            </a:fld>
            <a:endParaRPr lang="it-IT" altLang="it-IT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69591-7B2C-4E9A-828E-FE77673AA8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72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66D1-3DB2-4C75-A683-6EA1E364E6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50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EAA0-005D-46D4-B132-4F3F2D5425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89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B61D-088D-4AA5-885B-27BEAE378F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35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10A5-A183-4ADE-AFE8-44C02489D6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87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9BD5A-E360-4D53-B976-2140CFF65C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42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458BE-1FCD-41DA-9030-002621506B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34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9DBF9-0356-426F-9D60-CC827273E1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27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1BEB2-FE82-4F27-AD5F-164BA6EDDC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52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537A-7477-44A0-B7E1-3D24BB004C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23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B669-91D5-41C8-8AA0-71BBC1A760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31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F6C539-747D-41E3-89A9-D3DAF7133F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d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00.png"/><Relationship Id="rId9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d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6543898" cy="103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" y="626368"/>
            <a:ext cx="1678395" cy="213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09" y="3350493"/>
            <a:ext cx="61245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4773711" cy="48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57200" y="117475"/>
            <a:ext cx="82915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marL="266700" indent="-266700" eaLnBrk="1" hangingPunct="1">
              <a:tabLst>
                <a:tab pos="266700" algn="l"/>
              </a:tabLst>
              <a:defRPr/>
            </a:pP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La demografia del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PERSONALE</a:t>
            </a: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 (1/4) </a:t>
            </a:r>
            <a:endParaRPr lang="it-IT" sz="2000" dirty="0">
              <a:solidFill>
                <a:srgbClr val="FF00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4100" name="Rectangle 14"/>
          <p:cNvSpPr>
            <a:spLocks noChangeArrowheads="1"/>
          </p:cNvSpPr>
          <p:nvPr/>
        </p:nvSpPr>
        <p:spPr bwMode="auto">
          <a:xfrm>
            <a:off x="452438" y="1052736"/>
            <a:ext cx="82962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51519" y="1268760"/>
            <a:ext cx="8892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Crescita interna, saldo naturale e emerso (affinamento delle tecniche)</a:t>
            </a:r>
            <a:endParaRPr lang="it-IT" sz="2200" dirty="0"/>
          </a:p>
        </p:txBody>
      </p:sp>
      <p:grpSp>
        <p:nvGrpSpPr>
          <p:cNvPr id="21" name="Gruppo 8"/>
          <p:cNvGrpSpPr/>
          <p:nvPr/>
        </p:nvGrpSpPr>
        <p:grpSpPr>
          <a:xfrm>
            <a:off x="52150" y="1999320"/>
            <a:ext cx="1351498" cy="4021968"/>
            <a:chOff x="131219" y="2114411"/>
            <a:chExt cx="1351498" cy="4021968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140100" y="2651428"/>
              <a:ext cx="13426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/>
                <a:t>Personale delle istituzioni nel </a:t>
              </a:r>
              <a:r>
                <a:rPr lang="it-IT" sz="1800" dirty="0" smtClean="0"/>
                <a:t>2001</a:t>
              </a:r>
              <a:endParaRPr lang="it-IT" sz="1800" dirty="0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131219" y="5736269"/>
              <a:ext cx="13514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2000" dirty="0" smtClean="0"/>
                <a:t>592.791</a:t>
              </a:r>
              <a:r>
                <a:rPr lang="it-IT" altLang="it-IT" sz="2000" dirty="0" smtClean="0">
                  <a:solidFill>
                    <a:srgbClr val="E45B00"/>
                  </a:solidFill>
                </a:rPr>
                <a:t> </a:t>
              </a:r>
              <a:r>
                <a:rPr lang="it-IT" altLang="it-IT" sz="2000" dirty="0" smtClean="0"/>
                <a:t>+</a:t>
              </a:r>
              <a:endParaRPr lang="it-IT" sz="2000" dirty="0"/>
            </a:p>
          </p:txBody>
        </p:sp>
        <p:sp>
          <p:nvSpPr>
            <p:cNvPr id="24" name="Rettangolo 23"/>
            <p:cNvSpPr/>
            <p:nvPr/>
          </p:nvSpPr>
          <p:spPr bwMode="auto">
            <a:xfrm>
              <a:off x="131219" y="2114411"/>
              <a:ext cx="1351496" cy="4576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P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0</a:t>
              </a:r>
              <a:r>
                <a:rPr kumimoji="0" lang="it-IT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</a:t>
              </a:r>
              <a:r>
                <a:rPr lang="it-IT" sz="28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|R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01</a:t>
              </a: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+</a:t>
              </a:r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  <p:sp>
          <p:nvSpPr>
            <p:cNvPr id="25" name="Parentesi graffa aperta 9"/>
            <p:cNvSpPr>
              <a:spLocks/>
            </p:cNvSpPr>
            <p:nvPr/>
          </p:nvSpPr>
          <p:spPr bwMode="auto">
            <a:xfrm rot="16200000">
              <a:off x="612114" y="3930647"/>
              <a:ext cx="398592" cy="1342614"/>
            </a:xfrm>
            <a:prstGeom prst="leftBrace">
              <a:avLst>
                <a:gd name="adj1" fmla="val 45052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211286" y="4861026"/>
              <a:ext cx="1200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/>
                <a:t>Rilevato</a:t>
              </a:r>
            </a:p>
            <a:p>
              <a:pPr algn="ctr"/>
              <a:r>
                <a:rPr lang="it-IT" sz="2000" b="1" dirty="0" smtClean="0"/>
                <a:t>2001</a:t>
              </a:r>
              <a:endParaRPr lang="it-IT" sz="2000" b="1" dirty="0"/>
            </a:p>
          </p:txBody>
        </p:sp>
      </p:grpSp>
      <p:grpSp>
        <p:nvGrpSpPr>
          <p:cNvPr id="27" name="Gruppo 8"/>
          <p:cNvGrpSpPr/>
          <p:nvPr/>
        </p:nvGrpSpPr>
        <p:grpSpPr>
          <a:xfrm>
            <a:off x="1362745" y="1999320"/>
            <a:ext cx="1985119" cy="4021968"/>
            <a:chOff x="-197098" y="2114411"/>
            <a:chExt cx="1985119" cy="4021968"/>
          </a:xfrm>
        </p:grpSpPr>
        <p:sp>
          <p:nvSpPr>
            <p:cNvPr id="28" name="CasellaDiTesto 27"/>
            <p:cNvSpPr txBox="1"/>
            <p:nvPr/>
          </p:nvSpPr>
          <p:spPr>
            <a:xfrm>
              <a:off x="140100" y="2651428"/>
              <a:ext cx="12465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dirty="0"/>
                <a:t>Crescita 2001-11 personale istituzioni sempre rilevate</a:t>
              </a: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-20435" y="5736269"/>
              <a:ext cx="16196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2000" dirty="0" smtClean="0"/>
                <a:t>185.279</a:t>
              </a:r>
              <a:r>
                <a:rPr lang="it-IT" altLang="it-IT" sz="2000" dirty="0" smtClean="0">
                  <a:solidFill>
                    <a:srgbClr val="E45B00"/>
                  </a:solidFill>
                </a:rPr>
                <a:t>   </a:t>
              </a:r>
              <a:r>
                <a:rPr lang="it-IT" altLang="it-IT" sz="2000" dirty="0" smtClean="0"/>
                <a:t>+</a:t>
              </a:r>
              <a:endParaRPr lang="it-IT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ttangolo 29"/>
                <p:cNvSpPr/>
                <p:nvPr/>
              </p:nvSpPr>
              <p:spPr bwMode="auto">
                <a:xfrm>
                  <a:off x="-197098" y="2114411"/>
                  <a:ext cx="1985119" cy="457681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it-IT" altLang="it-IT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</m:oMath>
                  </a14:m>
                  <a:r>
                    <a:rPr kumimoji="0" lang="it-IT" sz="28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ＭＳ Ｐゴシック" charset="0"/>
                      <a:cs typeface="Times New Roman" pitchFamily="18" charset="0"/>
                    </a:rPr>
                    <a:t>P</a:t>
                  </a:r>
                  <a:r>
                    <a:rPr lang="it-IT" sz="1400" i="1" dirty="0" smtClean="0">
                      <a:solidFill>
                        <a:schemeClr val="bg1"/>
                      </a:solidFill>
                      <a:latin typeface="Times New Roman" pitchFamily="18" charset="0"/>
                      <a:ea typeface="ＭＳ Ｐゴシック" charset="0"/>
                      <a:cs typeface="Times New Roman" pitchFamily="18" charset="0"/>
                    </a:rPr>
                    <a:t>0</a:t>
                  </a:r>
                  <a:r>
                    <a:rPr kumimoji="0" lang="it-IT" sz="14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ＭＳ Ｐゴシック" charset="0"/>
                      <a:cs typeface="Times New Roman" pitchFamily="18" charset="0"/>
                    </a:rPr>
                    <a:t>1-11</a:t>
                  </a:r>
                  <a:r>
                    <a:rPr lang="it-IT" sz="2800" i="1" dirty="0" smtClean="0">
                      <a:solidFill>
                        <a:schemeClr val="bg1"/>
                      </a:solidFill>
                      <a:latin typeface="Times New Roman" pitchFamily="18" charset="0"/>
                      <a:ea typeface="ＭＳ Ｐゴシック" charset="0"/>
                      <a:cs typeface="Times New Roman" pitchFamily="18" charset="0"/>
                    </a:rPr>
                    <a:t>|S</a:t>
                  </a:r>
                  <a:r>
                    <a:rPr lang="it-IT" sz="1400" i="1" dirty="0" smtClean="0">
                      <a:solidFill>
                        <a:schemeClr val="bg1"/>
                      </a:solidFill>
                      <a:latin typeface="Times New Roman" pitchFamily="18" charset="0"/>
                      <a:ea typeface="ＭＳ Ｐゴシック" charset="0"/>
                      <a:cs typeface="Times New Roman" pitchFamily="18" charset="0"/>
                    </a:rPr>
                    <a:t>01,11</a:t>
                  </a:r>
                  <a:r>
                    <a:rPr lang="it-IT" sz="2800" i="1" dirty="0" smtClean="0">
                      <a:solidFill>
                        <a:schemeClr val="bg1"/>
                      </a:solidFill>
                      <a:latin typeface="Times New Roman" pitchFamily="18" charset="0"/>
                      <a:ea typeface="ＭＳ Ｐゴシック" charset="0"/>
                      <a:cs typeface="Times New Roman" pitchFamily="18" charset="0"/>
                    </a:rPr>
                    <a:t>+</a:t>
                  </a:r>
                  <a:endParaRPr lang="it-IT" sz="2800" i="1" dirty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0" name="Rettangolo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97098" y="2114411"/>
                  <a:ext cx="1985119" cy="45768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3333" r="-4923" b="-50667"/>
                  </a:stretch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Parentesi graffa aperta 9"/>
            <p:cNvSpPr>
              <a:spLocks/>
            </p:cNvSpPr>
            <p:nvPr/>
          </p:nvSpPr>
          <p:spPr bwMode="auto">
            <a:xfrm rot="16200000">
              <a:off x="581163" y="3961596"/>
              <a:ext cx="398592" cy="1280715"/>
            </a:xfrm>
            <a:prstGeom prst="leftBrace">
              <a:avLst>
                <a:gd name="adj1" fmla="val 45052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1" y="4725202"/>
              <a:ext cx="16196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/>
                <a:t>«Crescita interna»</a:t>
              </a:r>
            </a:p>
          </p:txBody>
        </p:sp>
      </p:grpSp>
      <p:grpSp>
        <p:nvGrpSpPr>
          <p:cNvPr id="42" name="Gruppo 8"/>
          <p:cNvGrpSpPr/>
          <p:nvPr/>
        </p:nvGrpSpPr>
        <p:grpSpPr>
          <a:xfrm>
            <a:off x="3347864" y="1999320"/>
            <a:ext cx="1728192" cy="4021968"/>
            <a:chOff x="5408" y="2114411"/>
            <a:chExt cx="1728192" cy="4021968"/>
          </a:xfrm>
        </p:grpSpPr>
        <p:sp>
          <p:nvSpPr>
            <p:cNvPr id="43" name="CasellaDiTesto 42"/>
            <p:cNvSpPr txBox="1"/>
            <p:nvPr/>
          </p:nvSpPr>
          <p:spPr>
            <a:xfrm>
              <a:off x="140100" y="2651428"/>
              <a:ext cx="12465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dirty="0"/>
                <a:t>Personale nuove nate</a:t>
              </a:r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5408" y="5736269"/>
              <a:ext cx="17281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2000" dirty="0" smtClean="0"/>
                <a:t>234.508</a:t>
              </a:r>
              <a:r>
                <a:rPr lang="it-IT" altLang="it-IT" sz="2000" dirty="0" smtClean="0">
                  <a:solidFill>
                    <a:srgbClr val="E45B00"/>
                  </a:solidFill>
                </a:rPr>
                <a:t>   </a:t>
              </a:r>
              <a:r>
                <a:rPr lang="it-IT" altLang="it-IT" sz="2000" dirty="0" smtClean="0"/>
                <a:t>-</a:t>
              </a:r>
              <a:endParaRPr lang="it-IT" sz="2000" dirty="0"/>
            </a:p>
          </p:txBody>
        </p:sp>
        <p:sp>
          <p:nvSpPr>
            <p:cNvPr id="45" name="Rettangolo 44"/>
            <p:cNvSpPr/>
            <p:nvPr/>
          </p:nvSpPr>
          <p:spPr bwMode="auto">
            <a:xfrm>
              <a:off x="5408" y="2114411"/>
              <a:ext cx="1475655" cy="4576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P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</a:t>
              </a:r>
              <a:r>
                <a:rPr kumimoji="0" lang="it-IT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</a:t>
              </a:r>
              <a:r>
                <a:rPr lang="it-IT" sz="28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|N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01-11</a:t>
              </a:r>
              <a:r>
                <a:rPr lang="it-IT" sz="28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-</a:t>
              </a:r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</p:grpSp>
      <p:grpSp>
        <p:nvGrpSpPr>
          <p:cNvPr id="48" name="Gruppo 8"/>
          <p:cNvGrpSpPr/>
          <p:nvPr/>
        </p:nvGrpSpPr>
        <p:grpSpPr>
          <a:xfrm>
            <a:off x="3322780" y="1999320"/>
            <a:ext cx="3121428" cy="4021968"/>
            <a:chOff x="5409" y="2114411"/>
            <a:chExt cx="1619669" cy="4021968"/>
          </a:xfrm>
        </p:grpSpPr>
        <p:sp>
          <p:nvSpPr>
            <p:cNvPr id="49" name="CasellaDiTesto 48"/>
            <p:cNvSpPr txBox="1"/>
            <p:nvPr/>
          </p:nvSpPr>
          <p:spPr>
            <a:xfrm>
              <a:off x="869502" y="2651428"/>
              <a:ext cx="755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dirty="0"/>
                <a:t>Personale cessate</a:t>
              </a:r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826135" y="5736269"/>
              <a:ext cx="7953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2000" dirty="0" smtClean="0"/>
                <a:t>165.846  +</a:t>
              </a:r>
              <a:endParaRPr lang="it-IT" sz="2000" dirty="0"/>
            </a:p>
          </p:txBody>
        </p:sp>
        <p:sp>
          <p:nvSpPr>
            <p:cNvPr id="51" name="Rettangolo 50"/>
            <p:cNvSpPr/>
            <p:nvPr/>
          </p:nvSpPr>
          <p:spPr bwMode="auto">
            <a:xfrm>
              <a:off x="783127" y="2114411"/>
              <a:ext cx="838380" cy="4576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P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0</a:t>
              </a:r>
              <a:r>
                <a:rPr kumimoji="0" lang="it-IT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</a:t>
              </a:r>
              <a:r>
                <a:rPr lang="it-IT" sz="28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|C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01-11</a:t>
              </a: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+</a:t>
              </a:r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  <p:sp>
          <p:nvSpPr>
            <p:cNvPr id="52" name="Parentesi graffa aperta 9"/>
            <p:cNvSpPr>
              <a:spLocks/>
            </p:cNvSpPr>
            <p:nvPr/>
          </p:nvSpPr>
          <p:spPr bwMode="auto">
            <a:xfrm rot="16200000">
              <a:off x="614163" y="3793904"/>
              <a:ext cx="398592" cy="1616098"/>
            </a:xfrm>
            <a:prstGeom prst="leftBrace">
              <a:avLst>
                <a:gd name="adj1" fmla="val 45052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5409" y="4879090"/>
              <a:ext cx="16160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/>
                <a:t>«</a:t>
              </a:r>
              <a:r>
                <a:rPr lang="it-IT" sz="2000" b="1" dirty="0"/>
                <a:t>Saldo naturale</a:t>
              </a:r>
              <a:r>
                <a:rPr lang="it-IT" sz="2000" dirty="0"/>
                <a:t>»</a:t>
              </a:r>
            </a:p>
          </p:txBody>
        </p:sp>
      </p:grpSp>
      <p:grpSp>
        <p:nvGrpSpPr>
          <p:cNvPr id="60" name="Gruppo 8"/>
          <p:cNvGrpSpPr/>
          <p:nvPr/>
        </p:nvGrpSpPr>
        <p:grpSpPr>
          <a:xfrm>
            <a:off x="7812360" y="1999320"/>
            <a:ext cx="1224136" cy="4021968"/>
            <a:chOff x="202127" y="2114411"/>
            <a:chExt cx="1224136" cy="4021968"/>
          </a:xfrm>
        </p:grpSpPr>
        <p:sp>
          <p:nvSpPr>
            <p:cNvPr id="61" name="CasellaDiTesto 60"/>
            <p:cNvSpPr txBox="1"/>
            <p:nvPr/>
          </p:nvSpPr>
          <p:spPr>
            <a:xfrm>
              <a:off x="202127" y="2651428"/>
              <a:ext cx="12241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/>
                <a:t>Personale delle istituzioni nel </a:t>
              </a:r>
              <a:r>
                <a:rPr lang="it-IT" sz="1800" dirty="0" smtClean="0"/>
                <a:t>2011</a:t>
              </a:r>
              <a:endParaRPr lang="it-IT" sz="1800" dirty="0"/>
            </a:p>
          </p:txBody>
        </p:sp>
        <p:sp>
          <p:nvSpPr>
            <p:cNvPr id="62" name="Rettangolo 61"/>
            <p:cNvSpPr/>
            <p:nvPr/>
          </p:nvSpPr>
          <p:spPr>
            <a:xfrm>
              <a:off x="202127" y="5736269"/>
              <a:ext cx="12241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2000" dirty="0" smtClean="0">
                  <a:solidFill>
                    <a:srgbClr val="FF0000"/>
                  </a:solidFill>
                </a:rPr>
                <a:t>957.124</a:t>
              </a:r>
              <a:endParaRPr lang="it-IT" sz="2000" dirty="0">
                <a:solidFill>
                  <a:srgbClr val="FF0000"/>
                </a:solidFill>
              </a:endParaRPr>
            </a:p>
          </p:txBody>
        </p:sp>
        <p:sp>
          <p:nvSpPr>
            <p:cNvPr id="63" name="Rettangolo 62"/>
            <p:cNvSpPr/>
            <p:nvPr/>
          </p:nvSpPr>
          <p:spPr bwMode="auto">
            <a:xfrm>
              <a:off x="226011" y="2114411"/>
              <a:ext cx="1200248" cy="4576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P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</a:t>
              </a:r>
              <a:r>
                <a:rPr kumimoji="0" lang="it-IT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</a:t>
              </a:r>
              <a:r>
                <a:rPr lang="it-IT" sz="28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|R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11</a:t>
              </a:r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  <p:sp>
          <p:nvSpPr>
            <p:cNvPr id="64" name="Parentesi graffa aperta 9"/>
            <p:cNvSpPr>
              <a:spLocks/>
            </p:cNvSpPr>
            <p:nvPr/>
          </p:nvSpPr>
          <p:spPr bwMode="auto">
            <a:xfrm rot="16200000">
              <a:off x="626842" y="4001829"/>
              <a:ext cx="398592" cy="1200249"/>
            </a:xfrm>
            <a:prstGeom prst="leftBrace">
              <a:avLst>
                <a:gd name="adj1" fmla="val 45052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226011" y="4879090"/>
              <a:ext cx="1200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FF0000"/>
                  </a:solidFill>
                </a:rPr>
                <a:t>Rilevato</a:t>
              </a:r>
            </a:p>
            <a:p>
              <a:pPr algn="ctr"/>
              <a:r>
                <a:rPr lang="it-IT" sz="2000" b="1" dirty="0" smtClean="0">
                  <a:solidFill>
                    <a:srgbClr val="FF0000"/>
                  </a:solidFill>
                </a:rPr>
                <a:t>2011</a:t>
              </a:r>
              <a:endParaRPr lang="it-IT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6" name="Gruppo 8"/>
          <p:cNvGrpSpPr/>
          <p:nvPr/>
        </p:nvGrpSpPr>
        <p:grpSpPr>
          <a:xfrm>
            <a:off x="6305599" y="1999320"/>
            <a:ext cx="1506761" cy="4021968"/>
            <a:chOff x="5408" y="2114411"/>
            <a:chExt cx="1506761" cy="4021968"/>
          </a:xfrm>
        </p:grpSpPr>
        <p:sp>
          <p:nvSpPr>
            <p:cNvPr id="67" name="CasellaDiTesto 66"/>
            <p:cNvSpPr txBox="1"/>
            <p:nvPr/>
          </p:nvSpPr>
          <p:spPr>
            <a:xfrm>
              <a:off x="140100" y="2651428"/>
              <a:ext cx="12465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/>
                <a:t>Personale istituzioni sempre attive rilevate 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/>
                <a:t>nel 2011</a:t>
              </a:r>
            </a:p>
          </p:txBody>
        </p:sp>
        <p:sp>
          <p:nvSpPr>
            <p:cNvPr id="68" name="Rettangolo 67"/>
            <p:cNvSpPr/>
            <p:nvPr/>
          </p:nvSpPr>
          <p:spPr>
            <a:xfrm>
              <a:off x="5408" y="5736269"/>
              <a:ext cx="1506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2000" dirty="0" smtClean="0"/>
                <a:t>110.392 </a:t>
              </a:r>
              <a:r>
                <a:rPr lang="it-IT" altLang="it-IT" sz="2000" dirty="0"/>
                <a:t> </a:t>
              </a:r>
              <a:r>
                <a:rPr lang="it-IT" altLang="it-IT" sz="2000" dirty="0" smtClean="0"/>
                <a:t>=</a:t>
              </a:r>
              <a:endParaRPr lang="it-IT" altLang="it-IT" sz="2000" dirty="0" smtClean="0">
                <a:solidFill>
                  <a:srgbClr val="E45B00"/>
                </a:solidFill>
              </a:endParaRPr>
            </a:p>
          </p:txBody>
        </p:sp>
        <p:sp>
          <p:nvSpPr>
            <p:cNvPr id="69" name="Rettangolo 68"/>
            <p:cNvSpPr/>
            <p:nvPr/>
          </p:nvSpPr>
          <p:spPr bwMode="auto">
            <a:xfrm>
              <a:off x="131219" y="2114411"/>
              <a:ext cx="1380950" cy="4576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P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</a:t>
              </a:r>
              <a:r>
                <a:rPr kumimoji="0" lang="it-IT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</a:t>
              </a:r>
              <a:r>
                <a:rPr lang="it-IT" sz="28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|S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11</a:t>
              </a: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=</a:t>
              </a:r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  <p:sp>
          <p:nvSpPr>
            <p:cNvPr id="70" name="Parentesi graffa aperta 9"/>
            <p:cNvSpPr>
              <a:spLocks/>
            </p:cNvSpPr>
            <p:nvPr/>
          </p:nvSpPr>
          <p:spPr bwMode="auto">
            <a:xfrm rot="16200000">
              <a:off x="626839" y="3915920"/>
              <a:ext cx="398592" cy="1372067"/>
            </a:xfrm>
            <a:prstGeom prst="leftBrace">
              <a:avLst>
                <a:gd name="adj1" fmla="val 45052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12290" y="4879090"/>
              <a:ext cx="14998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/>
                <a:t>«Emerso»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01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57200" y="117475"/>
            <a:ext cx="82915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marL="266700" indent="-266700" eaLnBrk="1" hangingPunct="1">
              <a:tabLst>
                <a:tab pos="266700" algn="l"/>
              </a:tabLst>
              <a:defRPr/>
            </a:pP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La demografia </a:t>
            </a:r>
            <a:r>
              <a:rPr lang="it-IT" sz="2000" dirty="0">
                <a:solidFill>
                  <a:srgbClr val="FF0000"/>
                </a:solidFill>
                <a:ea typeface="ＭＳ Ｐゴシック" charset="0"/>
              </a:rPr>
              <a:t>del </a:t>
            </a:r>
            <a:r>
              <a:rPr lang="it-IT" sz="2000" b="1" dirty="0" smtClean="0">
                <a:solidFill>
                  <a:srgbClr val="FF0000"/>
                </a:solidFill>
                <a:ea typeface="ＭＳ Ｐゴシック" charset="0"/>
              </a:rPr>
              <a:t>PERSONALE </a:t>
            </a: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(2/4) </a:t>
            </a:r>
            <a:endParaRPr lang="it-IT" sz="2000" dirty="0">
              <a:solidFill>
                <a:srgbClr val="FF00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4100" name="Rectangle 14"/>
          <p:cNvSpPr>
            <a:spLocks noChangeArrowheads="1"/>
          </p:cNvSpPr>
          <p:nvPr/>
        </p:nvSpPr>
        <p:spPr bwMode="auto">
          <a:xfrm>
            <a:off x="452438" y="1052736"/>
            <a:ext cx="82962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51519" y="1268760"/>
            <a:ext cx="590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Personale storico e nuovi occupati: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377686" y="1303080"/>
            <a:ext cx="2779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Maggior peso occupazionale delle istituzioni storiche</a:t>
            </a:r>
            <a:endParaRPr lang="it-IT" sz="2000" b="1" dirty="0">
              <a:solidFill>
                <a:srgbClr val="FF0000"/>
              </a:solidFill>
              <a:latin typeface="+mj-lt"/>
              <a:ea typeface="ＭＳ Ｐゴシック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289040" y="2590800"/>
            <a:ext cx="2854960" cy="297688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2667000"/>
            <a:ext cx="169280" cy="2971800"/>
          </a:xfrm>
          <a:prstGeom prst="rect">
            <a:avLst/>
          </a:prstGeom>
        </p:spPr>
      </p:pic>
      <p:grpSp>
        <p:nvGrpSpPr>
          <p:cNvPr id="20" name="Gruppo 8"/>
          <p:cNvGrpSpPr/>
          <p:nvPr/>
        </p:nvGrpSpPr>
        <p:grpSpPr>
          <a:xfrm>
            <a:off x="179512" y="1927312"/>
            <a:ext cx="1420854" cy="4021968"/>
            <a:chOff x="5409" y="2114411"/>
            <a:chExt cx="1420854" cy="4021968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140100" y="2651428"/>
              <a:ext cx="12465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/>
                <a:t>Personale delle istituzioni nel </a:t>
              </a:r>
              <a:r>
                <a:rPr lang="it-IT" sz="1800" dirty="0" smtClean="0"/>
                <a:t>2011</a:t>
              </a:r>
              <a:endParaRPr lang="it-IT" sz="1800" dirty="0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5409" y="5736269"/>
              <a:ext cx="142085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2000" dirty="0" smtClean="0">
                  <a:solidFill>
                    <a:srgbClr val="FF0000"/>
                  </a:solidFill>
                </a:rPr>
                <a:t>957.124</a:t>
              </a:r>
              <a:r>
                <a:rPr lang="it-IT" altLang="it-IT" sz="2000" dirty="0" smtClean="0">
                  <a:solidFill>
                    <a:srgbClr val="E45B00"/>
                  </a:solidFill>
                </a:rPr>
                <a:t> </a:t>
              </a:r>
              <a:r>
                <a:rPr lang="it-IT" altLang="it-IT" sz="2000" dirty="0" smtClean="0"/>
                <a:t>=</a:t>
              </a:r>
              <a:endParaRPr lang="it-IT" sz="2000" dirty="0"/>
            </a:p>
          </p:txBody>
        </p:sp>
        <p:sp>
          <p:nvSpPr>
            <p:cNvPr id="24" name="Rettangolo 23"/>
            <p:cNvSpPr/>
            <p:nvPr/>
          </p:nvSpPr>
          <p:spPr bwMode="auto">
            <a:xfrm>
              <a:off x="131219" y="2114411"/>
              <a:ext cx="1295040" cy="4576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P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</a:t>
              </a:r>
              <a:r>
                <a:rPr kumimoji="0" lang="it-IT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</a:t>
              </a:r>
              <a:r>
                <a:rPr lang="it-IT" sz="28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|R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11</a:t>
              </a: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=</a:t>
              </a:r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  <p:sp>
          <p:nvSpPr>
            <p:cNvPr id="25" name="Parentesi graffa aperta 9"/>
            <p:cNvSpPr>
              <a:spLocks/>
            </p:cNvSpPr>
            <p:nvPr/>
          </p:nvSpPr>
          <p:spPr bwMode="auto">
            <a:xfrm rot="16200000">
              <a:off x="583886" y="3958874"/>
              <a:ext cx="398592" cy="1286159"/>
            </a:xfrm>
            <a:prstGeom prst="leftBrace">
              <a:avLst>
                <a:gd name="adj1" fmla="val 45052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226011" y="4879090"/>
              <a:ext cx="1200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FF0000"/>
                  </a:solidFill>
                </a:rPr>
                <a:t>Rilevato</a:t>
              </a:r>
            </a:p>
            <a:p>
              <a:pPr algn="ctr"/>
              <a:r>
                <a:rPr lang="it-IT" sz="2000" b="1" dirty="0" smtClean="0">
                  <a:solidFill>
                    <a:srgbClr val="FF0000"/>
                  </a:solidFill>
                </a:rPr>
                <a:t>2011</a:t>
              </a:r>
              <a:endParaRPr lang="it-IT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uppo 8"/>
          <p:cNvGrpSpPr/>
          <p:nvPr/>
        </p:nvGrpSpPr>
        <p:grpSpPr>
          <a:xfrm>
            <a:off x="1619672" y="1927312"/>
            <a:ext cx="1633449" cy="4021968"/>
            <a:chOff x="131219" y="2114411"/>
            <a:chExt cx="1295043" cy="4021968"/>
          </a:xfrm>
        </p:grpSpPr>
        <p:sp>
          <p:nvSpPr>
            <p:cNvPr id="28" name="CasellaDiTesto 27"/>
            <p:cNvSpPr txBox="1"/>
            <p:nvPr/>
          </p:nvSpPr>
          <p:spPr>
            <a:xfrm>
              <a:off x="140100" y="2651428"/>
              <a:ext cx="124658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dirty="0"/>
                <a:t>Personale delle istituzioni sempre rilevate</a:t>
              </a: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140099" y="5736269"/>
              <a:ext cx="12861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2000" dirty="0" smtClean="0">
                  <a:solidFill>
                    <a:srgbClr val="C00000"/>
                  </a:solidFill>
                </a:rPr>
                <a:t>612.224</a:t>
              </a:r>
              <a:r>
                <a:rPr lang="it-IT" altLang="it-IT" sz="2000" dirty="0" smtClean="0">
                  <a:solidFill>
                    <a:schemeClr val="bg1">
                      <a:lumMod val="50000"/>
                    </a:schemeClr>
                  </a:solidFill>
                </a:rPr>
                <a:t>   </a:t>
              </a:r>
              <a:r>
                <a:rPr lang="it-IT" altLang="it-IT" sz="2000" dirty="0" smtClean="0"/>
                <a:t>+</a:t>
              </a:r>
              <a:endParaRPr lang="it-IT" sz="2000" dirty="0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131219" y="2114411"/>
              <a:ext cx="1295040" cy="4576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P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</a:t>
              </a:r>
              <a:r>
                <a:rPr kumimoji="0" lang="it-IT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</a:t>
              </a:r>
              <a:r>
                <a:rPr lang="it-IT" sz="28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|S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01,11</a:t>
              </a: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+</a:t>
              </a:r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</p:grpSp>
      <p:grpSp>
        <p:nvGrpSpPr>
          <p:cNvPr id="34" name="Gruppo 8"/>
          <p:cNvGrpSpPr/>
          <p:nvPr/>
        </p:nvGrpSpPr>
        <p:grpSpPr>
          <a:xfrm>
            <a:off x="1705868" y="1927312"/>
            <a:ext cx="3015118" cy="4021968"/>
            <a:chOff x="-1439869" y="2114411"/>
            <a:chExt cx="3015118" cy="4021968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140100" y="2651428"/>
              <a:ext cx="12465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/>
                <a:t>Personale istituzioni sempre attive rilevate 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/>
                <a:t>nel 2011</a:t>
              </a:r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5409" y="5736269"/>
              <a:ext cx="15698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2000" dirty="0" smtClean="0">
                  <a:solidFill>
                    <a:srgbClr val="C00000"/>
                  </a:solidFill>
                </a:rPr>
                <a:t>110.392</a:t>
              </a:r>
              <a:r>
                <a:rPr lang="it-IT" altLang="it-IT" sz="2000" dirty="0" smtClean="0">
                  <a:solidFill>
                    <a:schemeClr val="bg1">
                      <a:lumMod val="50000"/>
                    </a:schemeClr>
                  </a:solidFill>
                </a:rPr>
                <a:t>   </a:t>
              </a:r>
              <a:r>
                <a:rPr lang="it-IT" altLang="it-IT" sz="2000" dirty="0" smtClean="0"/>
                <a:t>+</a:t>
              </a:r>
              <a:endParaRPr lang="it-IT" sz="2000" dirty="0"/>
            </a:p>
          </p:txBody>
        </p:sp>
        <p:sp>
          <p:nvSpPr>
            <p:cNvPr id="41" name="Rettangolo 40"/>
            <p:cNvSpPr/>
            <p:nvPr/>
          </p:nvSpPr>
          <p:spPr bwMode="auto">
            <a:xfrm>
              <a:off x="131219" y="2114411"/>
              <a:ext cx="1295040" cy="4576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P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</a:t>
              </a:r>
              <a:r>
                <a:rPr kumimoji="0" lang="it-IT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</a:t>
              </a:r>
              <a:r>
                <a:rPr lang="it-IT" sz="28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|S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11</a:t>
              </a: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+</a:t>
              </a:r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  <p:sp>
          <p:nvSpPr>
            <p:cNvPr id="42" name="Parentesi graffa aperta 9"/>
            <p:cNvSpPr>
              <a:spLocks/>
            </p:cNvSpPr>
            <p:nvPr/>
          </p:nvSpPr>
          <p:spPr bwMode="auto">
            <a:xfrm rot="16200000">
              <a:off x="-206099" y="3168888"/>
              <a:ext cx="398592" cy="2866131"/>
            </a:xfrm>
            <a:prstGeom prst="leftBrace">
              <a:avLst>
                <a:gd name="adj1" fmla="val 45052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-1439869" y="4879090"/>
              <a:ext cx="2866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C00000"/>
                  </a:solidFill>
                </a:rPr>
                <a:t>Storico</a:t>
              </a:r>
              <a:endParaRPr lang="it-IT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4" name="Gruppo 8"/>
          <p:cNvGrpSpPr/>
          <p:nvPr/>
        </p:nvGrpSpPr>
        <p:grpSpPr>
          <a:xfrm>
            <a:off x="4601953" y="1927312"/>
            <a:ext cx="1626231" cy="4021968"/>
            <a:chOff x="131219" y="2114411"/>
            <a:chExt cx="1295044" cy="4021968"/>
          </a:xfrm>
        </p:grpSpPr>
        <p:sp>
          <p:nvSpPr>
            <p:cNvPr id="45" name="CasellaDiTesto 44"/>
            <p:cNvSpPr txBox="1"/>
            <p:nvPr/>
          </p:nvSpPr>
          <p:spPr>
            <a:xfrm>
              <a:off x="140099" y="2651428"/>
              <a:ext cx="12861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dirty="0"/>
                <a:t>Personale nuove </a:t>
              </a:r>
              <a:r>
                <a:rPr lang="it-IT" sz="1800" dirty="0" smtClean="0"/>
                <a:t>nate</a:t>
              </a:r>
            </a:p>
            <a:p>
              <a:pPr algn="ctr"/>
              <a:r>
                <a:rPr lang="it-IT" sz="1800" dirty="0" smtClean="0"/>
                <a:t>2001-2011</a:t>
              </a:r>
              <a:endParaRPr lang="it-IT" sz="1800" dirty="0"/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140100" y="5736269"/>
              <a:ext cx="12861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2000" dirty="0" smtClean="0">
                  <a:solidFill>
                    <a:schemeClr val="bg1">
                      <a:lumMod val="50000"/>
                    </a:schemeClr>
                  </a:solidFill>
                </a:rPr>
                <a:t>234.508</a:t>
              </a:r>
              <a:endParaRPr lang="it-IT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Rettangolo 46"/>
            <p:cNvSpPr/>
            <p:nvPr/>
          </p:nvSpPr>
          <p:spPr bwMode="auto">
            <a:xfrm>
              <a:off x="131219" y="2114411"/>
              <a:ext cx="1295040" cy="4576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P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</a:t>
              </a:r>
              <a:r>
                <a:rPr kumimoji="0" lang="it-IT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</a:t>
              </a:r>
              <a:r>
                <a:rPr lang="it-IT" sz="28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|N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01-11</a:t>
              </a:r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  <p:sp>
          <p:nvSpPr>
            <p:cNvPr id="48" name="Parentesi graffa aperta 9"/>
            <p:cNvSpPr>
              <a:spLocks/>
            </p:cNvSpPr>
            <p:nvPr/>
          </p:nvSpPr>
          <p:spPr bwMode="auto">
            <a:xfrm rot="16200000">
              <a:off x="583886" y="3958874"/>
              <a:ext cx="398592" cy="1286159"/>
            </a:xfrm>
            <a:prstGeom prst="leftBrace">
              <a:avLst>
                <a:gd name="adj1" fmla="val 45052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160462" y="4879090"/>
              <a:ext cx="1265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chemeClr val="bg1">
                      <a:lumMod val="50000"/>
                    </a:schemeClr>
                  </a:solidFill>
                </a:rPr>
                <a:t>Nuovo</a:t>
              </a:r>
              <a:endParaRPr lang="it-IT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4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57200" y="117475"/>
            <a:ext cx="82915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marL="266700" indent="-266700" eaLnBrk="1" hangingPunct="1">
              <a:tabLst>
                <a:tab pos="266700" algn="l"/>
              </a:tabLst>
              <a:defRPr/>
            </a:pP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La demografia del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PERSONALE </a:t>
            </a: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(3/4) </a:t>
            </a:r>
            <a:endParaRPr lang="it-IT" sz="2000" dirty="0">
              <a:solidFill>
                <a:srgbClr val="FF00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51519" y="1268760"/>
            <a:ext cx="8497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La crescita è </a:t>
            </a:r>
            <a:r>
              <a:rPr lang="it-IT" sz="2200" b="1" dirty="0" smtClean="0"/>
              <a:t>prevalentemente interna</a:t>
            </a:r>
            <a:endParaRPr lang="it-IT" sz="2200" b="1" dirty="0"/>
          </a:p>
        </p:txBody>
      </p:sp>
      <p:grpSp>
        <p:nvGrpSpPr>
          <p:cNvPr id="2" name="Gruppo 1"/>
          <p:cNvGrpSpPr/>
          <p:nvPr/>
        </p:nvGrpSpPr>
        <p:grpSpPr>
          <a:xfrm>
            <a:off x="306140" y="2044496"/>
            <a:ext cx="2342257" cy="2032576"/>
            <a:chOff x="285526" y="4077072"/>
            <a:chExt cx="2342257" cy="2032576"/>
          </a:xfrm>
        </p:grpSpPr>
        <p:sp>
          <p:nvSpPr>
            <p:cNvPr id="14" name="Rettangolo 13"/>
            <p:cNvSpPr/>
            <p:nvPr/>
          </p:nvSpPr>
          <p:spPr>
            <a:xfrm>
              <a:off x="285526" y="5524872"/>
              <a:ext cx="2342257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3200" dirty="0" smtClean="0">
                  <a:solidFill>
                    <a:srgbClr val="FF0000"/>
                  </a:solidFill>
                </a:rPr>
                <a:t>61,5%   </a:t>
              </a:r>
              <a:r>
                <a:rPr lang="it-IT" altLang="it-IT" sz="3200" dirty="0" smtClean="0"/>
                <a:t>=</a:t>
              </a:r>
              <a:endParaRPr lang="it-IT" sz="3200" dirty="0"/>
            </a:p>
          </p:txBody>
        </p:sp>
        <p:sp>
          <p:nvSpPr>
            <p:cNvPr id="15" name="Rettangolo 14"/>
            <p:cNvSpPr/>
            <p:nvPr/>
          </p:nvSpPr>
          <p:spPr bwMode="auto">
            <a:xfrm>
              <a:off x="285527" y="4077072"/>
              <a:ext cx="2209800" cy="12192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Crescita del personale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2001-2011</a:t>
              </a:r>
              <a:endParaRPr kumimoji="0" lang="it-IT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2515941" y="2044496"/>
            <a:ext cx="2209800" cy="2032576"/>
            <a:chOff x="2495327" y="4077072"/>
            <a:chExt cx="2209800" cy="2032576"/>
          </a:xfrm>
        </p:grpSpPr>
        <p:sp>
          <p:nvSpPr>
            <p:cNvPr id="16" name="Rettangolo 15"/>
            <p:cNvSpPr/>
            <p:nvPr/>
          </p:nvSpPr>
          <p:spPr>
            <a:xfrm>
              <a:off x="2495327" y="5524872"/>
              <a:ext cx="22098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3200" dirty="0" smtClean="0"/>
                <a:t>31,3%   +</a:t>
              </a:r>
              <a:endParaRPr lang="it-IT" sz="3200" dirty="0"/>
            </a:p>
          </p:txBody>
        </p:sp>
        <p:sp>
          <p:nvSpPr>
            <p:cNvPr id="17" name="Rettangolo 16"/>
            <p:cNvSpPr/>
            <p:nvPr/>
          </p:nvSpPr>
          <p:spPr bwMode="auto">
            <a:xfrm>
              <a:off x="2555777" y="4077072"/>
              <a:ext cx="1800200" cy="12192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it-IT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«Crescita </a:t>
              </a:r>
              <a:r>
                <a:rPr lang="it-IT" i="1" dirty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interna</a:t>
              </a:r>
              <a:r>
                <a:rPr lang="it-IT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»</a:t>
              </a:r>
              <a:endParaRPr lang="it-IT" i="1" dirty="0">
                <a:solidFill>
                  <a:schemeClr val="bg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4448598" y="2044496"/>
            <a:ext cx="2088232" cy="2023423"/>
            <a:chOff x="4427984" y="4077072"/>
            <a:chExt cx="2088232" cy="2023423"/>
          </a:xfrm>
        </p:grpSpPr>
        <p:sp>
          <p:nvSpPr>
            <p:cNvPr id="18" name="Rettangolo 17"/>
            <p:cNvSpPr/>
            <p:nvPr/>
          </p:nvSpPr>
          <p:spPr>
            <a:xfrm>
              <a:off x="4500115" y="5515719"/>
              <a:ext cx="2016101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3200" dirty="0" smtClean="0"/>
                <a:t>11,6%  +</a:t>
              </a:r>
              <a:endParaRPr lang="it-IT" sz="3200" dirty="0"/>
            </a:p>
          </p:txBody>
        </p:sp>
        <p:sp>
          <p:nvSpPr>
            <p:cNvPr id="19" name="Rettangolo 18"/>
            <p:cNvSpPr/>
            <p:nvPr/>
          </p:nvSpPr>
          <p:spPr bwMode="auto">
            <a:xfrm>
              <a:off x="4427984" y="4077072"/>
              <a:ext cx="1656184" cy="12192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it-IT" i="1" dirty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«Saldo naturale»</a:t>
              </a: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6176791" y="2044496"/>
            <a:ext cx="2736303" cy="2032576"/>
            <a:chOff x="6156177" y="4077072"/>
            <a:chExt cx="2736303" cy="2032576"/>
          </a:xfrm>
        </p:grpSpPr>
        <p:sp>
          <p:nvSpPr>
            <p:cNvPr id="20" name="Rettangolo 19"/>
            <p:cNvSpPr/>
            <p:nvPr/>
          </p:nvSpPr>
          <p:spPr>
            <a:xfrm>
              <a:off x="6419428" y="5524872"/>
              <a:ext cx="22098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3200" dirty="0" smtClean="0"/>
                <a:t>18,6%</a:t>
              </a:r>
              <a:endParaRPr lang="it-IT" sz="3200" dirty="0"/>
            </a:p>
          </p:txBody>
        </p:sp>
        <p:sp>
          <p:nvSpPr>
            <p:cNvPr id="21" name="Rettangolo 20"/>
            <p:cNvSpPr/>
            <p:nvPr/>
          </p:nvSpPr>
          <p:spPr bwMode="auto">
            <a:xfrm>
              <a:off x="6156177" y="4077072"/>
              <a:ext cx="2736303" cy="12192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it-IT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«Emerso»</a:t>
              </a:r>
              <a:endParaRPr lang="it-IT" i="1" dirty="0">
                <a:solidFill>
                  <a:schemeClr val="bg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  <a:p>
              <a:pPr algn="ctr"/>
              <a:r>
                <a:rPr lang="it-IT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Affinamento </a:t>
              </a:r>
              <a:r>
                <a:rPr lang="it-IT" i="1" dirty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tecniche  rilevazione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45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416966" y="692312"/>
            <a:ext cx="8296275" cy="518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 dirty="0" smtClean="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2400" dirty="0" smtClean="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r>
              <a:rPr lang="it-IT" altLang="it-IT" sz="2400" dirty="0" smtClean="0"/>
              <a:t>Si evidenziano:</a:t>
            </a: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2600" dirty="0" smtClean="0">
              <a:solidFill>
                <a:schemeClr val="bg2"/>
              </a:solidFill>
            </a:endParaRPr>
          </a:p>
          <a:p>
            <a:pPr marL="342900" indent="-342900" algn="just" eaLnBrk="1" hangingPunct="1"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r>
              <a:rPr lang="it-IT" altLang="it-IT" sz="2600" dirty="0" smtClean="0"/>
              <a:t>La crescita occupazionale delle istituzioni «</a:t>
            </a:r>
            <a:r>
              <a:rPr lang="it-IT" altLang="it-IT" sz="2600" b="1" dirty="0" smtClean="0"/>
              <a:t>storiche</a:t>
            </a:r>
            <a:r>
              <a:rPr lang="it-IT" altLang="it-IT" sz="2600" dirty="0" smtClean="0"/>
              <a:t>»:</a:t>
            </a:r>
          </a:p>
          <a:p>
            <a:pPr algn="ctr" eaLnBrk="1" hangingPunct="1">
              <a:spcBef>
                <a:spcPct val="0"/>
              </a:spcBef>
              <a:buClr>
                <a:srgbClr val="E45B00"/>
              </a:buClr>
              <a:buNone/>
            </a:pPr>
            <a:r>
              <a:rPr lang="it-IT" altLang="it-IT" sz="2600" dirty="0">
                <a:solidFill>
                  <a:srgbClr val="FF0000"/>
                </a:solidFill>
                <a:latin typeface="+mj-lt"/>
                <a:ea typeface="ＭＳ Ｐゴシック" charset="0"/>
              </a:rPr>
              <a:t>+ </a:t>
            </a:r>
            <a:r>
              <a:rPr lang="it-IT" altLang="it-IT" sz="26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185.279 unità</a:t>
            </a:r>
          </a:p>
          <a:p>
            <a:pPr algn="ctr" eaLnBrk="1" hangingPunct="1">
              <a:spcBef>
                <a:spcPct val="0"/>
              </a:spcBef>
              <a:buClr>
                <a:srgbClr val="E45B00"/>
              </a:buClr>
              <a:buNone/>
            </a:pPr>
            <a:endParaRPr lang="it-IT" altLang="it-IT" sz="2600" dirty="0">
              <a:solidFill>
                <a:srgbClr val="E45B00"/>
              </a:solidFill>
              <a:latin typeface="+mj-lt"/>
              <a:ea typeface="ＭＳ Ｐゴシック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None/>
            </a:pPr>
            <a:r>
              <a:rPr lang="it-IT" altLang="it-IT" sz="2600" dirty="0" smtClean="0">
                <a:solidFill>
                  <a:srgbClr val="FF0000"/>
                </a:solidFill>
              </a:rPr>
              <a:t>2.</a:t>
            </a:r>
            <a:r>
              <a:rPr lang="it-IT" altLang="it-IT" sz="2600" dirty="0" smtClean="0">
                <a:solidFill>
                  <a:srgbClr val="E45B00"/>
                </a:solidFill>
              </a:rPr>
              <a:t> </a:t>
            </a:r>
            <a:r>
              <a:rPr lang="it-IT" altLang="it-IT" sz="2600" dirty="0" smtClean="0"/>
              <a:t>Il peso occupazionale delle organizzazioni «</a:t>
            </a:r>
            <a:r>
              <a:rPr lang="it-IT" altLang="it-IT" sz="2600" b="1" dirty="0" smtClean="0"/>
              <a:t>emerse</a:t>
            </a:r>
            <a:r>
              <a:rPr lang="it-IT" altLang="it-IT" sz="2600" dirty="0" smtClean="0"/>
              <a:t>»:</a:t>
            </a:r>
          </a:p>
          <a:p>
            <a:pPr algn="ctr" eaLnBrk="1" hangingPunct="1">
              <a:spcBef>
                <a:spcPct val="0"/>
              </a:spcBef>
              <a:buClr>
                <a:srgbClr val="E45B00"/>
              </a:buClr>
              <a:buNone/>
            </a:pPr>
            <a:r>
              <a:rPr lang="it-IT" altLang="it-IT" sz="26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+ 110.392 unità</a:t>
            </a:r>
          </a:p>
          <a:p>
            <a:pPr algn="ctr" eaLnBrk="1" hangingPunct="1">
              <a:spcBef>
                <a:spcPct val="0"/>
              </a:spcBef>
              <a:buClr>
                <a:srgbClr val="E45B00"/>
              </a:buClr>
              <a:buNone/>
            </a:pPr>
            <a:endParaRPr lang="it-IT" altLang="it-IT" sz="2600" dirty="0">
              <a:solidFill>
                <a:srgbClr val="E45B00"/>
              </a:solidFill>
              <a:latin typeface="+mj-lt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Clr>
                <a:srgbClr val="E45B00"/>
              </a:buClr>
              <a:buNone/>
            </a:pPr>
            <a:r>
              <a:rPr lang="it-IT" altLang="it-IT" sz="26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3.</a:t>
            </a:r>
            <a:r>
              <a:rPr lang="it-IT" altLang="it-IT" sz="2600" dirty="0" smtClean="0">
                <a:solidFill>
                  <a:srgbClr val="E45B00"/>
                </a:solidFill>
                <a:latin typeface="+mj-lt"/>
                <a:ea typeface="ＭＳ Ｐゴシック" charset="0"/>
              </a:rPr>
              <a:t> </a:t>
            </a:r>
            <a:r>
              <a:rPr lang="it-IT" altLang="it-IT" sz="2600" dirty="0" smtClean="0">
                <a:latin typeface="+mj-lt"/>
                <a:ea typeface="ＭＳ Ｐゴシック" charset="0"/>
              </a:rPr>
              <a:t>Il contributo netto delle </a:t>
            </a:r>
            <a:r>
              <a:rPr lang="it-IT" altLang="it-IT" sz="2600" b="1" dirty="0" smtClean="0">
                <a:latin typeface="+mj-lt"/>
                <a:ea typeface="ＭＳ Ｐゴシック" charset="0"/>
              </a:rPr>
              <a:t>nuove istituzioni</a:t>
            </a:r>
            <a:r>
              <a:rPr lang="it-IT" altLang="it-IT" sz="2600" dirty="0" smtClean="0">
                <a:latin typeface="+mj-lt"/>
                <a:ea typeface="ＭＳ Ｐゴシック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Clr>
                <a:srgbClr val="E45B00"/>
              </a:buClr>
              <a:buNone/>
            </a:pPr>
            <a:r>
              <a:rPr lang="it-IT" altLang="it-IT" sz="26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+68.662 unità</a:t>
            </a:r>
            <a:endParaRPr lang="it-IT" altLang="it-IT" sz="2600" dirty="0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 dirty="0" smtClean="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 dirty="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 dirty="0" smtClean="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 dirty="0">
              <a:solidFill>
                <a:schemeClr val="bg2"/>
              </a:solidFill>
            </a:endParaRPr>
          </a:p>
        </p:txBody>
      </p:sp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57200" y="117475"/>
            <a:ext cx="82915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marL="266700" indent="-266700" eaLnBrk="1" hangingPunct="1">
              <a:tabLst>
                <a:tab pos="266700" algn="l"/>
              </a:tabLst>
              <a:defRPr/>
            </a:pP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La demografia del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PERSONALE </a:t>
            </a: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(4/4) </a:t>
            </a:r>
            <a:endParaRPr lang="it-IT" sz="2000" dirty="0">
              <a:solidFill>
                <a:srgbClr val="FF00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4100" name="Rectangle 14"/>
          <p:cNvSpPr>
            <a:spLocks noChangeArrowheads="1"/>
          </p:cNvSpPr>
          <p:nvPr/>
        </p:nvSpPr>
        <p:spPr bwMode="auto">
          <a:xfrm>
            <a:off x="452438" y="1052736"/>
            <a:ext cx="82962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57200" y="117475"/>
            <a:ext cx="82915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marL="266700" indent="-266700" eaLnBrk="1" hangingPunct="1">
              <a:tabLst>
                <a:tab pos="266700" algn="l"/>
              </a:tabLst>
              <a:defRPr/>
            </a:pPr>
            <a:endParaRPr lang="it-IT" sz="2000" dirty="0">
              <a:solidFill>
                <a:srgbClr val="E45B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452438" y="1412875"/>
            <a:ext cx="82962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ctr" eaLnBrk="1" hangingPunct="1">
              <a:buClr>
                <a:srgbClr val="E45B00"/>
              </a:buClr>
              <a:defRPr/>
            </a:pPr>
            <a:endParaRPr lang="it-IT" altLang="it-IT" sz="3600" b="1" dirty="0" smtClean="0"/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sz="3600" dirty="0" smtClean="0">
                <a:solidFill>
                  <a:srgbClr val="FF0000"/>
                </a:solidFill>
              </a:rPr>
              <a:t>A LIVELLO TERRITORIALE</a:t>
            </a:r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dirty="0">
              <a:solidFill>
                <a:schemeClr val="bg2"/>
              </a:solidFill>
            </a:endParaRPr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423863" y="1124744"/>
            <a:ext cx="829627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r>
              <a:rPr lang="it-IT" altLang="it-IT" sz="2000" dirty="0" smtClean="0"/>
              <a:t>Per ogni territorio </a:t>
            </a:r>
            <a:r>
              <a:rPr lang="it-IT" altLang="it-IT" sz="2000" i="1" dirty="0" smtClean="0"/>
              <a:t>j </a:t>
            </a:r>
            <a:r>
              <a:rPr lang="it-IT" altLang="it-IT" sz="2000" dirty="0" smtClean="0"/>
              <a:t>(ripartizioni geografiche), possiamo ricostruire:</a:t>
            </a:r>
          </a:p>
          <a:p>
            <a:pPr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2000" dirty="0" smtClean="0"/>
          </a:p>
          <a:p>
            <a:pPr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r>
              <a:rPr lang="it-IT" altLang="it-IT" sz="2000" dirty="0" smtClean="0"/>
              <a:t>1. L’andamento demografico fra il 2001 e il 2011</a:t>
            </a:r>
            <a:endParaRPr lang="it-IT" altLang="it-IT" sz="2000" dirty="0"/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 dirty="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 dirty="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 dirty="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 dirty="0">
              <a:solidFill>
                <a:schemeClr val="bg2"/>
              </a:solidFill>
            </a:endParaRPr>
          </a:p>
        </p:txBody>
      </p:sp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57200" y="117475"/>
            <a:ext cx="82915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marL="266700" indent="-266700" eaLnBrk="1" hangingPunct="1">
              <a:tabLst>
                <a:tab pos="266700" algn="l"/>
              </a:tabLst>
              <a:defRPr/>
            </a:pP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Analisi territoriali:  le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ISTITUZIONI </a:t>
            </a: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(1/4)</a:t>
            </a:r>
            <a:endParaRPr lang="it-IT" sz="2000" dirty="0">
              <a:solidFill>
                <a:srgbClr val="FF00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4100" name="Rectangle 14"/>
          <p:cNvSpPr>
            <a:spLocks noChangeArrowheads="1"/>
          </p:cNvSpPr>
          <p:nvPr/>
        </p:nvSpPr>
        <p:spPr bwMode="auto">
          <a:xfrm>
            <a:off x="452438" y="1412875"/>
            <a:ext cx="82962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57200" y="6165850"/>
            <a:ext cx="8362950" cy="0"/>
          </a:xfrm>
          <a:prstGeom prst="line">
            <a:avLst/>
          </a:prstGeom>
          <a:noFill/>
          <a:ln w="12700">
            <a:solidFill>
              <a:srgbClr val="E45B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ella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6760458"/>
                  </p:ext>
                </p:extLst>
              </p:nvPr>
            </p:nvGraphicFramePr>
            <p:xfrm>
              <a:off x="2483768" y="2204864"/>
              <a:ext cx="1224136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/>
                  </a:tblGrid>
                  <a:tr h="5041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01−11</m:t>
                                  </m:r>
                                </m:sub>
                                <m:sup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it-IT" altLang="it-IT" sz="1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it-IT" b="0" dirty="0" smtClean="0"/>
                            <a:t> </a:t>
                          </a:r>
                          <a:endParaRPr lang="it-IT" b="0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/>
                            <a:t>Istituzioni insediate fra il 2001 e il 2011 sempre rilevate (in due territori diversi)</a:t>
                          </a:r>
                          <a:endParaRPr lang="it-IT" sz="16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ella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6760458"/>
                  </p:ext>
                </p:extLst>
              </p:nvPr>
            </p:nvGraphicFramePr>
            <p:xfrm>
              <a:off x="2483768" y="2204864"/>
              <a:ext cx="1224136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/>
                  </a:tblGrid>
                  <a:tr h="50414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205" r="-498" b="-551807"/>
                          </a:stretch>
                        </a:blip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/>
                            <a:t>Istituzioni insediate fra il 2001 e il 2011 sempre rilevate (in due territori diversi)</a:t>
                          </a:r>
                          <a:endParaRPr lang="it-IT" sz="16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ella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7278204"/>
                  </p:ext>
                </p:extLst>
              </p:nvPr>
            </p:nvGraphicFramePr>
            <p:xfrm>
              <a:off x="3707904" y="2204865"/>
              <a:ext cx="1224136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/>
                  </a:tblGrid>
                  <a:tr h="5041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01−11</m:t>
                                  </m:r>
                                </m:sub>
                                <m:sup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it-IT" altLang="it-IT" sz="1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it-IT" b="0" dirty="0" smtClean="0"/>
                            <a:t> </a:t>
                          </a:r>
                          <a:endParaRPr lang="it-IT" b="0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/>
                            <a:t>Istituzioni de-localizzate fra il 2001 e il 2011 sempre rilevate (in due territori diversi)</a:t>
                          </a:r>
                          <a:endParaRPr lang="it-IT" sz="16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ella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7278204"/>
                  </p:ext>
                </p:extLst>
              </p:nvPr>
            </p:nvGraphicFramePr>
            <p:xfrm>
              <a:off x="3707904" y="2204865"/>
              <a:ext cx="1224136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/>
                  </a:tblGrid>
                  <a:tr h="50414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205" r="-498" b="-551807"/>
                          </a:stretch>
                        </a:blip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/>
                            <a:t>Istituzioni de-localizzate fra il 2001 e il 2011 sempre rilevate (in due territori diversi)</a:t>
                          </a:r>
                          <a:endParaRPr lang="it-IT" sz="16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ella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6956798"/>
                  </p:ext>
                </p:extLst>
              </p:nvPr>
            </p:nvGraphicFramePr>
            <p:xfrm>
              <a:off x="4932040" y="2204865"/>
              <a:ext cx="1224136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/>
                  </a:tblGrid>
                  <a:tr h="5041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01−11</m:t>
                                  </m:r>
                                </m:sub>
                                <m:sup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it-IT" altLang="it-IT" sz="1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it-IT" b="0" dirty="0" smtClean="0"/>
                            <a:t> </a:t>
                          </a:r>
                          <a:endParaRPr lang="it-IT" b="0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/>
                            <a:t>Istituzioni nate fra il 2001 e il 2011  rilevate nel 2011</a:t>
                          </a:r>
                          <a:endParaRPr lang="it-IT" sz="16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ella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6956798"/>
                  </p:ext>
                </p:extLst>
              </p:nvPr>
            </p:nvGraphicFramePr>
            <p:xfrm>
              <a:off x="4932040" y="2204865"/>
              <a:ext cx="1224136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/>
                  </a:tblGrid>
                  <a:tr h="50414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1205" b="-551807"/>
                          </a:stretch>
                        </a:blip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/>
                            <a:t>Istituzioni nate fra il 2001 e il 2011  rilevate nel 2011</a:t>
                          </a:r>
                          <a:endParaRPr lang="it-IT" sz="16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ella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5214559"/>
                  </p:ext>
                </p:extLst>
              </p:nvPr>
            </p:nvGraphicFramePr>
            <p:xfrm>
              <a:off x="6156176" y="2204865"/>
              <a:ext cx="1224136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/>
                  </a:tblGrid>
                  <a:tr h="5041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01−11</m:t>
                                  </m:r>
                                </m:sub>
                                <m:sup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it-IT" altLang="it-IT" sz="1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it-IT" b="0" dirty="0" smtClean="0"/>
                            <a:t> </a:t>
                          </a:r>
                          <a:endParaRPr lang="it-IT" b="0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/>
                            <a:t>Istituzioni cessate fra il 2001 e il 2011  rilevate nel 2001</a:t>
                          </a:r>
                          <a:endParaRPr lang="it-IT" sz="16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ella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5214559"/>
                  </p:ext>
                </p:extLst>
              </p:nvPr>
            </p:nvGraphicFramePr>
            <p:xfrm>
              <a:off x="6156176" y="2204865"/>
              <a:ext cx="1224136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/>
                  </a:tblGrid>
                  <a:tr h="50414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98" t="-1205" b="-551807"/>
                          </a:stretch>
                        </a:blip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/>
                            <a:t>Istituzioni cessate fra il 2001 e il 2011  rilevate nel 2001</a:t>
                          </a:r>
                          <a:endParaRPr lang="it-IT" sz="16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ella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1737068"/>
                  </p:ext>
                </p:extLst>
              </p:nvPr>
            </p:nvGraphicFramePr>
            <p:xfrm>
              <a:off x="1475656" y="2204865"/>
              <a:ext cx="1080120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120"/>
                  </a:tblGrid>
                  <a:tr h="5041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01</m:t>
                                  </m:r>
                                </m:sub>
                                <m:sup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it-IT" altLang="it-IT" sz="1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it-IT" b="0" dirty="0" smtClean="0"/>
                            <a:t> </a:t>
                          </a:r>
                          <a:endParaRPr lang="it-IT" b="0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/>
                            <a:t>Istituzioni attive e rilevate nel 2001</a:t>
                          </a:r>
                          <a:endParaRPr lang="it-IT" sz="16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ella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1737068"/>
                  </p:ext>
                </p:extLst>
              </p:nvPr>
            </p:nvGraphicFramePr>
            <p:xfrm>
              <a:off x="1475656" y="2204865"/>
              <a:ext cx="1080120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120"/>
                  </a:tblGrid>
                  <a:tr h="50414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1205" r="-565" b="-551807"/>
                          </a:stretch>
                        </a:blip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/>
                            <a:t>Istituzioni attive e rilevate nel 2001</a:t>
                          </a:r>
                          <a:endParaRPr lang="it-IT" sz="16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ella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5360075"/>
                  </p:ext>
                </p:extLst>
              </p:nvPr>
            </p:nvGraphicFramePr>
            <p:xfrm>
              <a:off x="360040" y="2204865"/>
              <a:ext cx="1115616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5616"/>
                  </a:tblGrid>
                  <a:tr h="5041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it-IT" altLang="it-IT" sz="1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it-IT" b="0" dirty="0" smtClean="0"/>
                            <a:t> </a:t>
                          </a:r>
                          <a:endParaRPr lang="it-IT" b="0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/>
                            <a:t>Istituzioni attive e rilevate nel 2011</a:t>
                          </a:r>
                          <a:endParaRPr lang="it-IT" sz="16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ella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5360075"/>
                  </p:ext>
                </p:extLst>
              </p:nvPr>
            </p:nvGraphicFramePr>
            <p:xfrm>
              <a:off x="360040" y="2204865"/>
              <a:ext cx="1115616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5616"/>
                  </a:tblGrid>
                  <a:tr h="50414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205" r="-546" b="-551807"/>
                          </a:stretch>
                        </a:blip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/>
                            <a:t>Istituzioni attive e rilevate nel 2011</a:t>
                          </a:r>
                          <a:endParaRPr lang="it-IT" sz="16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ella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425098"/>
                  </p:ext>
                </p:extLst>
              </p:nvPr>
            </p:nvGraphicFramePr>
            <p:xfrm>
              <a:off x="7380312" y="2204865"/>
              <a:ext cx="1080120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120"/>
                  </a:tblGrid>
                  <a:tr h="5041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it-IT" altLang="it-IT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it-IT" b="0" dirty="0" smtClean="0"/>
                            <a:t> </a:t>
                          </a:r>
                          <a:endParaRPr lang="it-IT" b="0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/>
                            <a:t>Istituzioni attive nel 2001 e nel 2011  rilevate nel 2011</a:t>
                          </a:r>
                          <a:endParaRPr lang="it-IT" sz="16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ella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425098"/>
                  </p:ext>
                </p:extLst>
              </p:nvPr>
            </p:nvGraphicFramePr>
            <p:xfrm>
              <a:off x="7380312" y="2204865"/>
              <a:ext cx="1080120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120"/>
                  </a:tblGrid>
                  <a:tr h="50414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65" t="-1205" b="-551807"/>
                          </a:stretch>
                        </a:blip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dirty="0" smtClean="0"/>
                            <a:t>Istituzioni attive nel 2001 e nel 2011  rilevate nel 2011</a:t>
                          </a:r>
                          <a:endParaRPr lang="it-IT" sz="16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105" name="Parentesi graffa aperta 2"/>
          <p:cNvSpPr>
            <a:spLocks/>
          </p:cNvSpPr>
          <p:nvPr/>
        </p:nvSpPr>
        <p:spPr bwMode="auto">
          <a:xfrm rot="16200000">
            <a:off x="5896570" y="4179407"/>
            <a:ext cx="463550" cy="1872208"/>
          </a:xfrm>
          <a:prstGeom prst="leftBrace">
            <a:avLst>
              <a:gd name="adj1" fmla="val 44906"/>
              <a:gd name="adj2" fmla="val 5176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106" name="Parentesi graffa aperta 9"/>
          <p:cNvSpPr>
            <a:spLocks/>
          </p:cNvSpPr>
          <p:nvPr/>
        </p:nvSpPr>
        <p:spPr bwMode="auto">
          <a:xfrm rot="16200000">
            <a:off x="7707138" y="4596879"/>
            <a:ext cx="498475" cy="1008111"/>
          </a:xfrm>
          <a:prstGeom prst="leftBrace">
            <a:avLst>
              <a:gd name="adj1" fmla="val 4505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200292" y="5328454"/>
            <a:ext cx="1483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«Emerse»</a:t>
            </a:r>
            <a:endParaRPr lang="it-IT" sz="16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112060" y="534728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«Saldo naturale»</a:t>
            </a:r>
            <a:endParaRPr lang="it-IT" sz="1600" b="1" dirty="0"/>
          </a:p>
        </p:txBody>
      </p:sp>
      <p:sp>
        <p:nvSpPr>
          <p:cNvPr id="18" name="Parentesi graffa aperta 2"/>
          <p:cNvSpPr>
            <a:spLocks/>
          </p:cNvSpPr>
          <p:nvPr/>
        </p:nvSpPr>
        <p:spPr bwMode="auto">
          <a:xfrm rot="16200000">
            <a:off x="3476129" y="4092824"/>
            <a:ext cx="463550" cy="2016224"/>
          </a:xfrm>
          <a:prstGeom prst="leftBrace">
            <a:avLst>
              <a:gd name="adj1" fmla="val 44906"/>
              <a:gd name="adj2" fmla="val 5176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672755" y="5323781"/>
            <a:ext cx="211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«Saldo migratorio»</a:t>
            </a:r>
          </a:p>
          <a:p>
            <a:pPr algn="ctr"/>
            <a:r>
              <a:rPr lang="it-IT" sz="1200" b="1" i="1" dirty="0" smtClean="0"/>
              <a:t>(trascurabile)</a:t>
            </a:r>
            <a:endParaRPr lang="it-IT" sz="1200" b="1" i="1" dirty="0"/>
          </a:p>
        </p:txBody>
      </p:sp>
      <p:sp>
        <p:nvSpPr>
          <p:cNvPr id="22" name="Parentesi graffa aperta 2"/>
          <p:cNvSpPr>
            <a:spLocks/>
          </p:cNvSpPr>
          <p:nvPr/>
        </p:nvSpPr>
        <p:spPr bwMode="auto">
          <a:xfrm rot="16200000">
            <a:off x="1819945" y="4614341"/>
            <a:ext cx="463550" cy="1008112"/>
          </a:xfrm>
          <a:prstGeom prst="leftBrace">
            <a:avLst>
              <a:gd name="adj1" fmla="val 44906"/>
              <a:gd name="adj2" fmla="val 5176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3" name="Parentesi graffa aperta 2"/>
          <p:cNvSpPr>
            <a:spLocks/>
          </p:cNvSpPr>
          <p:nvPr/>
        </p:nvSpPr>
        <p:spPr bwMode="auto">
          <a:xfrm rot="16200000">
            <a:off x="724719" y="4615929"/>
            <a:ext cx="463550" cy="1008112"/>
          </a:xfrm>
          <a:prstGeom prst="leftBrace">
            <a:avLst>
              <a:gd name="adj1" fmla="val 44906"/>
              <a:gd name="adj2" fmla="val 5176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547664" y="5293003"/>
            <a:ext cx="1174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Rilevate 2001</a:t>
            </a:r>
            <a:endParaRPr lang="it-IT" sz="16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452438" y="5293002"/>
            <a:ext cx="1174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Rilevate 2011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57200" y="117475"/>
            <a:ext cx="82915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marL="266700" indent="-266700" eaLnBrk="1" hangingPunct="1">
              <a:tabLst>
                <a:tab pos="266700" algn="l"/>
              </a:tabLst>
              <a:defRPr/>
            </a:pPr>
            <a:r>
              <a:rPr lang="it-IT" sz="2000" dirty="0">
                <a:solidFill>
                  <a:srgbClr val="FF0000"/>
                </a:solidFill>
                <a:ea typeface="ＭＳ Ｐゴシック" charset="0"/>
              </a:rPr>
              <a:t>Analisi </a:t>
            </a:r>
            <a:r>
              <a:rPr lang="it-IT" sz="2000" dirty="0" smtClean="0">
                <a:solidFill>
                  <a:srgbClr val="FF0000"/>
                </a:solidFill>
                <a:ea typeface="ＭＳ Ｐゴシック" charset="0"/>
              </a:rPr>
              <a:t>territoriali</a:t>
            </a:r>
            <a:r>
              <a:rPr lang="it-IT" sz="2000" dirty="0">
                <a:solidFill>
                  <a:srgbClr val="FF0000"/>
                </a:solidFill>
                <a:ea typeface="ＭＳ Ｐゴシック" charset="0"/>
              </a:rPr>
              <a:t>: le </a:t>
            </a:r>
            <a:r>
              <a:rPr lang="it-IT" sz="2000" b="1" dirty="0" smtClean="0">
                <a:solidFill>
                  <a:srgbClr val="FF0000"/>
                </a:solidFill>
                <a:ea typeface="ＭＳ Ｐゴシック" charset="0"/>
              </a:rPr>
              <a:t>ISTITUZIONI </a:t>
            </a:r>
            <a:r>
              <a:rPr lang="it-IT" sz="2000" dirty="0" smtClean="0">
                <a:solidFill>
                  <a:srgbClr val="FF0000"/>
                </a:solidFill>
                <a:ea typeface="ＭＳ Ｐゴシック" charset="0"/>
              </a:rPr>
              <a:t>(2/2)</a:t>
            </a:r>
            <a:endParaRPr lang="it-IT" sz="2000" dirty="0">
              <a:solidFill>
                <a:srgbClr val="FF00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4100" name="Rectangle 14"/>
          <p:cNvSpPr>
            <a:spLocks noChangeArrowheads="1"/>
          </p:cNvSpPr>
          <p:nvPr/>
        </p:nvSpPr>
        <p:spPr bwMode="auto">
          <a:xfrm>
            <a:off x="452438" y="1052736"/>
            <a:ext cx="82962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57200" y="6165850"/>
            <a:ext cx="8362950" cy="0"/>
          </a:xfrm>
          <a:prstGeom prst="line">
            <a:avLst/>
          </a:prstGeom>
          <a:noFill/>
          <a:ln w="12700">
            <a:solidFill>
              <a:srgbClr val="E45B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3588010"/>
                  </p:ext>
                </p:extLst>
              </p:nvPr>
            </p:nvGraphicFramePr>
            <p:xfrm>
              <a:off x="35496" y="1631594"/>
              <a:ext cx="2952328" cy="1670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2328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it-IT" sz="1600" b="1" i="0" dirty="0" smtClean="0">
                                    <a:latin typeface="+mn-lt"/>
                                  </a:rPr>
                                  <m:t>Variazione</m:t>
                                </m:r>
                                <m:r>
                                  <m:rPr>
                                    <m:nor/>
                                  </m:rPr>
                                  <a:rPr lang="it-IT" sz="1600" b="1" i="0" dirty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it-IT" sz="1600" b="1" i="0" dirty="0" smtClean="0">
                                    <a:latin typeface="+mn-lt"/>
                                  </a:rPr>
                                  <m:t>complessiva</m:t>
                                </m:r>
                                <m:r>
                                  <m:rPr>
                                    <m:nor/>
                                  </m:rPr>
                                  <a:rPr lang="it-IT" sz="1600" b="1" i="0" dirty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it-IT" sz="1600" baseline="0" dirty="0" smtClean="0">
                                    <a:latin typeface="+mn-lt"/>
                                  </a:rPr>
                                  <m:t>2001−2011</m:t>
                                </m:r>
                              </m:oMath>
                            </m:oMathPara>
                          </a14:m>
                          <a:endParaRPr lang="it-IT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CA0A2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dirty="0" smtClean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4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:mv="urn:schemas-microsoft-com:mac:vml" xmlns="">
          <p:graphicFrame>
            <p:nvGraphicFramePr>
              <p:cNvPr id="7" name="Tabel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mv="urn:schemas-microsoft-com:mac:vml" xmlns:p14="http://schemas.microsoft.com/office/powerpoint/2010/main" xmlns="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503588010"/>
                  </p:ext>
                </p:extLst>
              </p:nvPr>
            </p:nvGraphicFramePr>
            <p:xfrm>
              <a:off x="35496" y="1631594"/>
              <a:ext cx="2952328" cy="1670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2328"/>
                  </a:tblGrid>
                  <a:tr h="57353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7" t="-1064" r="-207" b="-191489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dirty="0" smtClean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4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33" name="Tabel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71379"/>
              </p:ext>
            </p:extLst>
          </p:nvPr>
        </p:nvGraphicFramePr>
        <p:xfrm>
          <a:off x="2987824" y="1628800"/>
          <a:ext cx="302433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«Saldo naturale»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AEC44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4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296053"/>
              </p:ext>
            </p:extLst>
          </p:nvPr>
        </p:nvGraphicFramePr>
        <p:xfrm>
          <a:off x="5940152" y="1628800"/>
          <a:ext cx="309634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+mn-lt"/>
                        </a:rPr>
                        <a:t>«Emerse» -</a:t>
                      </a:r>
                      <a:r>
                        <a:rPr lang="it-IT" sz="1600" baseline="0" dirty="0" smtClean="0">
                          <a:latin typeface="+mn-lt"/>
                        </a:rPr>
                        <a:t> a</a:t>
                      </a:r>
                      <a:r>
                        <a:rPr lang="it-IT" sz="1600" dirty="0" smtClean="0"/>
                        <a:t>ffinamento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tecniche  rilevazione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36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2000" dirty="0" smtClean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altLang="it-IT" sz="4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23863" y="1124744"/>
            <a:ext cx="829627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r>
              <a:rPr lang="it-IT" altLang="it-IT" sz="2000" dirty="0"/>
              <a:t>2</a:t>
            </a:r>
            <a:r>
              <a:rPr lang="it-IT" altLang="it-IT" sz="2000" dirty="0" smtClean="0"/>
              <a:t>. La scomposizione della crescita 2001-2011</a:t>
            </a:r>
            <a:endParaRPr lang="it-IT" altLang="it-IT" sz="1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04864"/>
            <a:ext cx="293105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07" y="2204864"/>
            <a:ext cx="291821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91821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16966" y="5517232"/>
            <a:ext cx="829627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r>
              <a:rPr lang="it-IT" altLang="it-IT" sz="1800" dirty="0" smtClean="0"/>
              <a:t>Crescita più elevata al Nord-Ovest e al Centro, per un più alto saldo naturale. Affinamento della rilevazione omogeneo sul territorio nazionale.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861756" y="2276871"/>
            <a:ext cx="110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E45B00"/>
                </a:solidFill>
              </a:rPr>
              <a:t>IT=</a:t>
            </a:r>
            <a:r>
              <a:rPr lang="it-IT" dirty="0" smtClean="0">
                <a:solidFill>
                  <a:srgbClr val="E45B00"/>
                </a:solidFill>
              </a:rPr>
              <a:t>28</a:t>
            </a:r>
            <a:r>
              <a:rPr lang="it-IT" dirty="0">
                <a:solidFill>
                  <a:srgbClr val="E45B00"/>
                </a:solidFill>
              </a:rPr>
              <a:t>%</a:t>
            </a:r>
          </a:p>
        </p:txBody>
      </p:sp>
      <p:sp>
        <p:nvSpPr>
          <p:cNvPr id="3" name="Rettangolo 2"/>
          <p:cNvSpPr/>
          <p:nvPr/>
        </p:nvSpPr>
        <p:spPr>
          <a:xfrm>
            <a:off x="4750403" y="2276870"/>
            <a:ext cx="118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E45B00"/>
                </a:solidFill>
              </a:rPr>
              <a:t>IT=</a:t>
            </a:r>
            <a:r>
              <a:rPr lang="it-IT" dirty="0" smtClean="0">
                <a:solidFill>
                  <a:srgbClr val="E45B00"/>
                </a:solidFill>
              </a:rPr>
              <a:t>8,6</a:t>
            </a:r>
            <a:r>
              <a:rPr lang="it-IT" dirty="0">
                <a:solidFill>
                  <a:srgbClr val="E45B00"/>
                </a:solidFill>
              </a:rPr>
              <a:t>%</a:t>
            </a:r>
          </a:p>
        </p:txBody>
      </p:sp>
      <p:sp>
        <p:nvSpPr>
          <p:cNvPr id="4" name="Rettangolo 3"/>
          <p:cNvSpPr/>
          <p:nvPr/>
        </p:nvSpPr>
        <p:spPr>
          <a:xfrm>
            <a:off x="7668344" y="2276872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solidFill>
                  <a:srgbClr val="E45B00"/>
                </a:solidFill>
              </a:rPr>
              <a:t>IT=</a:t>
            </a:r>
            <a:r>
              <a:rPr lang="it-IT" dirty="0" smtClean="0">
                <a:solidFill>
                  <a:srgbClr val="E45B00"/>
                </a:solidFill>
              </a:rPr>
              <a:t>19,4</a:t>
            </a:r>
            <a:r>
              <a:rPr lang="it-IT" dirty="0">
                <a:solidFill>
                  <a:srgbClr val="E45B0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653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423863" y="1124744"/>
            <a:ext cx="829627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r>
              <a:rPr lang="it-IT" altLang="it-IT" sz="2000" dirty="0"/>
              <a:t>p</a:t>
            </a:r>
            <a:r>
              <a:rPr lang="it-IT" altLang="it-IT" sz="2000" dirty="0" smtClean="0"/>
              <a:t>er ogni territorio </a:t>
            </a:r>
            <a:r>
              <a:rPr lang="it-IT" altLang="it-IT" sz="2000" i="1" dirty="0" smtClean="0"/>
              <a:t>j</a:t>
            </a:r>
            <a:r>
              <a:rPr lang="it-IT" altLang="it-IT" sz="2000" dirty="0" smtClean="0"/>
              <a:t>, possiamo ricostruire:</a:t>
            </a:r>
          </a:p>
          <a:p>
            <a:pPr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2000" dirty="0" smtClean="0"/>
          </a:p>
          <a:p>
            <a:pPr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r>
              <a:rPr lang="it-IT" altLang="it-IT" sz="2000" dirty="0" smtClean="0"/>
              <a:t>1. L’andamento demografico fra il 2001 e il 2011</a:t>
            </a:r>
            <a:endParaRPr lang="it-IT" altLang="it-IT" sz="2000" dirty="0"/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 dirty="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 dirty="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 dirty="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 dirty="0">
              <a:solidFill>
                <a:schemeClr val="bg2"/>
              </a:solidFill>
            </a:endParaRPr>
          </a:p>
        </p:txBody>
      </p:sp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57200" y="117475"/>
            <a:ext cx="82915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marL="266700" indent="-266700" eaLnBrk="1" hangingPunct="1">
              <a:tabLst>
                <a:tab pos="266700" algn="l"/>
              </a:tabLst>
              <a:defRPr/>
            </a:pP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Analisi territoriali: il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PERSONALE </a:t>
            </a: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(1/2)</a:t>
            </a:r>
            <a:endParaRPr lang="it-IT" sz="2000" dirty="0">
              <a:solidFill>
                <a:srgbClr val="FF00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4100" name="Rectangle 14"/>
          <p:cNvSpPr>
            <a:spLocks noChangeArrowheads="1"/>
          </p:cNvSpPr>
          <p:nvPr/>
        </p:nvSpPr>
        <p:spPr bwMode="auto">
          <a:xfrm>
            <a:off x="452438" y="1412875"/>
            <a:ext cx="82962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ella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0168163"/>
                  </p:ext>
                </p:extLst>
              </p:nvPr>
            </p:nvGraphicFramePr>
            <p:xfrm>
              <a:off x="3540299" y="2204864"/>
              <a:ext cx="1031701" cy="33669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1701"/>
                  </a:tblGrid>
                  <a:tr h="5041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sSubSup>
                                    <m:sSubSupPr>
                                      <m:ctrlPr>
                                        <a:rPr lang="it-IT" altLang="it-IT" sz="15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altLang="it-IT" sz="15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it-IT" altLang="it-IT" sz="15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11</m:t>
                                      </m:r>
                                    </m:sub>
                                    <m:sup>
                                      <m:r>
                                        <a:rPr lang="it-IT" altLang="it-IT" sz="15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bSup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01−11</m:t>
                                  </m:r>
                                </m:sub>
                                <m:sup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it-IT" altLang="it-IT" sz="15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it-IT" sz="1600" b="0" dirty="0" smtClean="0"/>
                            <a:t> </a:t>
                          </a:r>
                          <a:endParaRPr lang="it-IT" sz="1600" b="0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Personale 2011 istituzioni insediate fra 2001 e 2011 sempre rilevate (in due territori diversi</a:t>
                          </a:r>
                          <a:r>
                            <a:rPr lang="it-IT" sz="1300" dirty="0" smtClean="0"/>
                            <a:t>)</a:t>
                          </a:r>
                          <a:endParaRPr lang="it-IT" sz="13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ella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0168163"/>
                  </p:ext>
                </p:extLst>
              </p:nvPr>
            </p:nvGraphicFramePr>
            <p:xfrm>
              <a:off x="3540299" y="2204864"/>
              <a:ext cx="1031701" cy="33669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1701"/>
                  </a:tblGrid>
                  <a:tr h="50414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2" t="-1205" b="-566265"/>
                          </a:stretch>
                        </a:blipFill>
                      </a:tcPr>
                    </a:tc>
                  </a:tr>
                  <a:tr h="2438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Personale 2011 istituzioni insediate fra 2001 e 2011 sempre rilevate (in due territori diversi</a:t>
                          </a:r>
                          <a:r>
                            <a:rPr lang="it-IT" sz="1300" dirty="0" smtClean="0"/>
                            <a:t>)</a:t>
                          </a:r>
                          <a:endParaRPr lang="it-IT" sz="13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ella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0206705"/>
                  </p:ext>
                </p:extLst>
              </p:nvPr>
            </p:nvGraphicFramePr>
            <p:xfrm>
              <a:off x="4524201" y="2204865"/>
              <a:ext cx="1127919" cy="33669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7919"/>
                  </a:tblGrid>
                  <a:tr h="5041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sSubSup>
                                    <m:sSubSupPr>
                                      <m:ctrlPr>
                                        <a:rPr lang="it-IT" altLang="it-IT" sz="15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altLang="it-IT" sz="15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it-IT" altLang="it-IT" sz="15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01</m:t>
                                      </m:r>
                                    </m:sub>
                                    <m:sup>
                                      <m:r>
                                        <a:rPr lang="it-IT" altLang="it-IT" sz="15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bSup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01−11</m:t>
                                  </m:r>
                                </m:sub>
                                <m:sup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it-IT" altLang="it-IT" sz="15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it-IT" sz="1600" b="0" dirty="0" smtClean="0"/>
                            <a:t> </a:t>
                          </a:r>
                          <a:endParaRPr lang="it-IT" sz="1600" b="0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Personale 2001  istituzioni de-localizzate fra 2001 e 2011 sempre rilevate (in due territori diversi)</a:t>
                          </a:r>
                          <a:endParaRPr lang="it-IT" sz="14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ella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0206705"/>
                  </p:ext>
                </p:extLst>
              </p:nvPr>
            </p:nvGraphicFramePr>
            <p:xfrm>
              <a:off x="4524201" y="2204865"/>
              <a:ext cx="1127919" cy="33669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7919"/>
                  </a:tblGrid>
                  <a:tr h="50414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205" r="-541" b="-566265"/>
                          </a:stretch>
                        </a:blipFill>
                      </a:tcPr>
                    </a:tc>
                  </a:tr>
                  <a:tr h="2438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Personale 2001  istituzioni de-localizzate fra 2001 e 2011 sempre rilevate (in due territori diversi)</a:t>
                          </a:r>
                          <a:endParaRPr lang="it-IT" sz="14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ella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691181"/>
                  </p:ext>
                </p:extLst>
              </p:nvPr>
            </p:nvGraphicFramePr>
            <p:xfrm>
              <a:off x="5652120" y="2204865"/>
              <a:ext cx="1224136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/>
                  </a:tblGrid>
                  <a:tr h="5041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01−11</m:t>
                                  </m:r>
                                </m:sub>
                                <m:sup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it-IT" altLang="it-IT" sz="15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it-IT" sz="1500" b="0" dirty="0" smtClean="0"/>
                            <a:t> </a:t>
                          </a:r>
                          <a:endParaRPr lang="it-IT" sz="1500" b="0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Personale 2011 istituzioni nate fra 2001 e 2011  rilevate nel 2011</a:t>
                          </a:r>
                          <a:endParaRPr lang="it-IT" sz="14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ella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691181"/>
                  </p:ext>
                </p:extLst>
              </p:nvPr>
            </p:nvGraphicFramePr>
            <p:xfrm>
              <a:off x="5652120" y="2204865"/>
              <a:ext cx="1224136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/>
                  </a:tblGrid>
                  <a:tr h="50414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1205" b="-551807"/>
                          </a:stretch>
                        </a:blip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Personale 2011 istituzioni nate fra 2001 e 2011  rilevate nel 2011</a:t>
                          </a:r>
                          <a:endParaRPr lang="it-IT" sz="14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ella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189964"/>
                  </p:ext>
                </p:extLst>
              </p:nvPr>
            </p:nvGraphicFramePr>
            <p:xfrm>
              <a:off x="6876256" y="2204865"/>
              <a:ext cx="1224136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/>
                  </a:tblGrid>
                  <a:tr h="5041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sSubSup>
                                    <m:sSubSupPr>
                                      <m:ctrlPr>
                                        <a:rPr lang="it-IT" altLang="it-IT" sz="15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altLang="it-IT" sz="15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it-IT" altLang="it-IT" sz="15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01</m:t>
                                      </m:r>
                                    </m:sub>
                                    <m:sup>
                                      <m:r>
                                        <a:rPr lang="it-IT" altLang="it-IT" sz="15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bSup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01−11</m:t>
                                  </m:r>
                                </m:sub>
                                <m:sup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it-IT" altLang="it-IT" sz="15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it-IT" sz="1500" b="0" dirty="0" smtClean="0"/>
                            <a:t> </a:t>
                          </a:r>
                          <a:endParaRPr lang="it-IT" sz="1500" b="0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Personale</a:t>
                          </a:r>
                          <a:r>
                            <a:rPr lang="it-IT" sz="1400" baseline="0" dirty="0" smtClean="0"/>
                            <a:t> 2001 i</a:t>
                          </a:r>
                          <a:r>
                            <a:rPr lang="it-IT" sz="1400" dirty="0" smtClean="0"/>
                            <a:t>stituzioni cessate fra 2001 e  2011  rilevate nel 2001</a:t>
                          </a:r>
                          <a:endParaRPr lang="it-IT" sz="14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ella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189964"/>
                  </p:ext>
                </p:extLst>
              </p:nvPr>
            </p:nvGraphicFramePr>
            <p:xfrm>
              <a:off x="6876256" y="2204865"/>
              <a:ext cx="1224136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/>
                  </a:tblGrid>
                  <a:tr h="50414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98" t="-1205" b="-551807"/>
                          </a:stretch>
                        </a:blip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Personale</a:t>
                          </a:r>
                          <a:r>
                            <a:rPr lang="it-IT" sz="1400" baseline="0" dirty="0" smtClean="0"/>
                            <a:t> 2001 i</a:t>
                          </a:r>
                          <a:r>
                            <a:rPr lang="it-IT" sz="1400" dirty="0" smtClean="0"/>
                            <a:t>stituzioni cessate fra 2001 e  2011  rilevate nel 2001</a:t>
                          </a:r>
                          <a:endParaRPr lang="it-IT" sz="14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ella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4218383"/>
                  </p:ext>
                </p:extLst>
              </p:nvPr>
            </p:nvGraphicFramePr>
            <p:xfrm>
              <a:off x="1043608" y="2204865"/>
              <a:ext cx="1008112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112"/>
                  </a:tblGrid>
                  <a:tr h="5041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altLang="it-IT" sz="15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Sup>
                                    <m:sSubSupPr>
                                      <m:ctrlPr>
                                        <a:rPr lang="it-IT" altLang="it-IT" sz="15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sSubSup>
                                        <m:sSubSupPr>
                                          <m:ctrlPr>
                                            <a:rPr lang="it-IT" altLang="it-IT" sz="15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altLang="it-IT" sz="15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it-IT" altLang="it-IT" sz="15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01</m:t>
                                          </m:r>
                                        </m:sub>
                                        <m:sup>
                                          <m:r>
                                            <a:rPr lang="it-IT" altLang="it-IT" sz="15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  <m:r>
                                        <a:rPr lang="it-IT" altLang="it-IT" sz="15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it-IT" altLang="it-IT" sz="15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it-IT" altLang="it-IT" sz="15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01</m:t>
                                      </m:r>
                                    </m:sub>
                                    <m:sup>
                                      <m:r>
                                        <a:rPr lang="it-IT" altLang="it-IT" sz="15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e>
                                <m:sub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it-IT" altLang="it-IT" sz="15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it-IT" sz="1600" b="0" dirty="0" smtClean="0"/>
                            <a:t> </a:t>
                          </a:r>
                          <a:endParaRPr lang="it-IT" sz="1600" b="0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Personale 2001 istituzioni attive e rilevate nel 2001</a:t>
                          </a:r>
                          <a:endParaRPr lang="it-IT" sz="14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ella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4218383"/>
                  </p:ext>
                </p:extLst>
              </p:nvPr>
            </p:nvGraphicFramePr>
            <p:xfrm>
              <a:off x="1043608" y="2204865"/>
              <a:ext cx="1008112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112"/>
                  </a:tblGrid>
                  <a:tr h="50414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1205" b="-551807"/>
                          </a:stretch>
                        </a:blip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Personale 2001 istituzioni attive e rilevate nel 2001</a:t>
                          </a:r>
                          <a:endParaRPr lang="it-IT" sz="14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ella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9677859"/>
                  </p:ext>
                </p:extLst>
              </p:nvPr>
            </p:nvGraphicFramePr>
            <p:xfrm>
              <a:off x="72008" y="2204865"/>
              <a:ext cx="1043608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3608"/>
                  </a:tblGrid>
                  <a:tr h="5041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altLang="it-IT" sz="15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altLang="it-IT" sz="15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it-IT" altLang="it-IT" sz="15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it-IT" altLang="it-IT" sz="15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it-IT" altLang="it-IT" sz="15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it-IT" altLang="it-IT" sz="15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altLang="it-IT" sz="15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|</m:t>
                                        </m:r>
                                        <m:r>
                                          <a:rPr lang="it-IT" altLang="it-IT" sz="15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it-IT" altLang="it-IT" sz="15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  <m:sup>
                                        <m:r>
                                          <a:rPr lang="it-IT" altLang="it-IT" sz="15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p>
                                    </m:sSubSup>
                                    <m:r>
                                      <a:rPr lang="it-IT" altLang="it-IT" sz="15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</m:e>
                                  <m:sub>
                                    <m:r>
                                      <a:rPr lang="it-IT" altLang="it-IT" sz="15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500" b="0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Personale 2011 istituzioni attive e rilevate nel 2011</a:t>
                          </a:r>
                          <a:endParaRPr lang="it-IT" sz="14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ella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9677859"/>
                  </p:ext>
                </p:extLst>
              </p:nvPr>
            </p:nvGraphicFramePr>
            <p:xfrm>
              <a:off x="72008" y="2204865"/>
              <a:ext cx="1043608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3608"/>
                  </a:tblGrid>
                  <a:tr h="50414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85" t="-1205" r="-585" b="-551807"/>
                          </a:stretch>
                        </a:blip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Personale 2011 istituzioni attive e rilevate nel 2011</a:t>
                          </a:r>
                          <a:endParaRPr lang="it-IT" sz="14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ella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2788145"/>
                  </p:ext>
                </p:extLst>
              </p:nvPr>
            </p:nvGraphicFramePr>
            <p:xfrm>
              <a:off x="8100392" y="2204865"/>
              <a:ext cx="1008112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112"/>
                  </a:tblGrid>
                  <a:tr h="5041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it-IT" altLang="it-IT" sz="15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it-IT" sz="1500" b="0" dirty="0" smtClean="0"/>
                            <a:t> </a:t>
                          </a:r>
                          <a:endParaRPr lang="it-IT" sz="1500" b="0" i="1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Personale</a:t>
                          </a:r>
                          <a:r>
                            <a:rPr lang="it-IT" sz="1400" baseline="0" dirty="0" smtClean="0"/>
                            <a:t> 2011  i</a:t>
                          </a:r>
                          <a:r>
                            <a:rPr lang="it-IT" sz="1400" dirty="0" smtClean="0"/>
                            <a:t>stituzioni attive nel 2001 e nel 2011  rilevate nel 2011</a:t>
                          </a:r>
                          <a:endParaRPr lang="it-IT" sz="14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ella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2788145"/>
                  </p:ext>
                </p:extLst>
              </p:nvPr>
            </p:nvGraphicFramePr>
            <p:xfrm>
              <a:off x="8100392" y="2204865"/>
              <a:ext cx="1008112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112"/>
                  </a:tblGrid>
                  <a:tr h="50414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606" t="-1205" r="-606" b="-551807"/>
                          </a:stretch>
                        </a:blip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Personale</a:t>
                          </a:r>
                          <a:r>
                            <a:rPr lang="it-IT" sz="1400" baseline="0" dirty="0" smtClean="0"/>
                            <a:t> 2011  i</a:t>
                          </a:r>
                          <a:r>
                            <a:rPr lang="it-IT" sz="1400" dirty="0" smtClean="0"/>
                            <a:t>stituzioni attive nel 2001 e nel 2011  rilevate nel 2011</a:t>
                          </a:r>
                          <a:endParaRPr lang="it-IT" sz="14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105" name="Parentesi graffa aperta 2"/>
          <p:cNvSpPr>
            <a:spLocks/>
          </p:cNvSpPr>
          <p:nvPr/>
        </p:nvSpPr>
        <p:spPr bwMode="auto">
          <a:xfrm rot="16200000">
            <a:off x="6546874" y="4277841"/>
            <a:ext cx="463550" cy="1872208"/>
          </a:xfrm>
          <a:prstGeom prst="leftBrace">
            <a:avLst>
              <a:gd name="adj1" fmla="val 44906"/>
              <a:gd name="adj2" fmla="val 5176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106" name="Parentesi graffa aperta 9"/>
          <p:cNvSpPr>
            <a:spLocks/>
          </p:cNvSpPr>
          <p:nvPr/>
        </p:nvSpPr>
        <p:spPr bwMode="auto">
          <a:xfrm rot="16200000">
            <a:off x="8386874" y="4816982"/>
            <a:ext cx="354460" cy="792930"/>
          </a:xfrm>
          <a:prstGeom prst="leftBrace">
            <a:avLst>
              <a:gd name="adj1" fmla="val 4505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709445" y="5658538"/>
            <a:ext cx="1483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«</a:t>
            </a:r>
            <a:r>
              <a:rPr lang="it-IT" sz="1600" b="1" dirty="0" smtClean="0"/>
              <a:t>Emerse</a:t>
            </a:r>
            <a:r>
              <a:rPr lang="it-IT" sz="1600" dirty="0" smtClean="0"/>
              <a:t>»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697785" y="5661247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«</a:t>
            </a:r>
            <a:r>
              <a:rPr lang="it-IT" sz="1600" b="1" dirty="0" smtClean="0"/>
              <a:t>Saldo naturale</a:t>
            </a:r>
            <a:r>
              <a:rPr lang="it-IT" sz="1600" dirty="0" smtClean="0"/>
              <a:t>»</a:t>
            </a:r>
            <a:endParaRPr lang="it-IT" sz="1600" dirty="0"/>
          </a:p>
        </p:txBody>
      </p:sp>
      <p:sp>
        <p:nvSpPr>
          <p:cNvPr id="18" name="Parentesi graffa aperta 2"/>
          <p:cNvSpPr>
            <a:spLocks/>
          </p:cNvSpPr>
          <p:nvPr/>
        </p:nvSpPr>
        <p:spPr bwMode="auto">
          <a:xfrm rot="16200000">
            <a:off x="4388644" y="4277345"/>
            <a:ext cx="463550" cy="1872208"/>
          </a:xfrm>
          <a:prstGeom prst="leftBrace">
            <a:avLst>
              <a:gd name="adj1" fmla="val 44906"/>
              <a:gd name="adj2" fmla="val 5176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564508" y="5591383"/>
            <a:ext cx="211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«</a:t>
            </a:r>
            <a:r>
              <a:rPr lang="it-IT" sz="1600" b="1" dirty="0" smtClean="0"/>
              <a:t>Saldo migratorio</a:t>
            </a:r>
            <a:r>
              <a:rPr lang="it-IT" sz="1600" dirty="0" smtClean="0"/>
              <a:t>»</a:t>
            </a:r>
          </a:p>
          <a:p>
            <a:pPr algn="ctr"/>
            <a:r>
              <a:rPr lang="it-IT" sz="1200" i="1" dirty="0" smtClean="0"/>
              <a:t>(trascurabile)</a:t>
            </a:r>
            <a:endParaRPr lang="it-IT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ella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5087965"/>
                  </p:ext>
                </p:extLst>
              </p:nvPr>
            </p:nvGraphicFramePr>
            <p:xfrm>
              <a:off x="1936030" y="2204864"/>
              <a:ext cx="1627858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7858"/>
                  </a:tblGrid>
                  <a:tr h="5041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altLang="it-IT" sz="15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sSubSup>
                                  <m:sSubSupPr>
                                    <m:ctrlPr>
                                      <a:rPr lang="it-IT" altLang="it-IT" sz="15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altLang="it-IT" sz="15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it-IT" altLang="it-IT" sz="15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01−11</m:t>
                                    </m:r>
                                  </m:sub>
                                  <m:sup>
                                    <m:r>
                                      <a:rPr lang="it-IT" altLang="it-IT" sz="15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it-IT" altLang="it-IT" sz="15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it-IT" altLang="it-IT" sz="15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altLang="it-IT" sz="15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|</m:t>
                                        </m:r>
                                        <m:r>
                                          <a:rPr lang="it-IT" altLang="it-IT" sz="15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it-IT" altLang="it-IT" sz="15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01,11</m:t>
                                        </m:r>
                                      </m:sub>
                                      <m:sup>
                                        <m:r>
                                          <a:rPr lang="it-IT" altLang="it-IT" sz="15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p>
                                    </m:sSubSup>
                                  </m:e>
                                  <m:sub>
                                    <m:r>
                                      <a:rPr lang="it-IT" altLang="it-IT" sz="15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it-IT" altLang="it-IT" sz="15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it-IT" sz="15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Variazione 2001-11 personale istituzioni attive e rilevate nel 2001 e nel 2011 nello stesso territorio</a:t>
                          </a:r>
                          <a:endParaRPr lang="it-IT" sz="14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ella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5087965"/>
                  </p:ext>
                </p:extLst>
              </p:nvPr>
            </p:nvGraphicFramePr>
            <p:xfrm>
              <a:off x="1936030" y="2204864"/>
              <a:ext cx="1627858" cy="3297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7858"/>
                  </a:tblGrid>
                  <a:tr h="50414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375" t="-1205" b="-551807"/>
                          </a:stretch>
                        </a:blipFill>
                      </a:tcPr>
                    </a:tc>
                  </a:tr>
                  <a:tr h="2369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Variazione 2001-11 personale istituzioni attive e rilevate nel 2001 e nel 2011 nello stesso territorio</a:t>
                          </a:r>
                          <a:endParaRPr lang="it-IT" sz="1400" dirty="0"/>
                        </a:p>
                      </a:txBody>
                      <a:tcPr>
                        <a:noFill/>
                      </a:tcPr>
                    </a:tc>
                  </a:tr>
                  <a:tr h="424361">
                    <a:tc>
                      <a:txBody>
                        <a:bodyPr/>
                        <a:lstStyle/>
                        <a:p>
                          <a:endParaRPr lang="it-IT" sz="1800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Parentesi graffa aperta 9"/>
          <p:cNvSpPr>
            <a:spLocks/>
          </p:cNvSpPr>
          <p:nvPr/>
        </p:nvSpPr>
        <p:spPr bwMode="auto">
          <a:xfrm rot="16200000">
            <a:off x="2471555" y="4565375"/>
            <a:ext cx="431377" cy="1296144"/>
          </a:xfrm>
          <a:prstGeom prst="leftBrace">
            <a:avLst>
              <a:gd name="adj1" fmla="val 4505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691680" y="568371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«</a:t>
            </a:r>
            <a:r>
              <a:rPr lang="it-IT" sz="1600" b="1" dirty="0" smtClean="0"/>
              <a:t>Crescita interna</a:t>
            </a:r>
            <a:r>
              <a:rPr lang="it-IT" sz="1600" dirty="0" smtClean="0"/>
              <a:t>»</a:t>
            </a:r>
            <a:endParaRPr lang="it-IT" sz="1600" dirty="0"/>
          </a:p>
        </p:txBody>
      </p:sp>
      <p:sp>
        <p:nvSpPr>
          <p:cNvPr id="32" name="Parentesi graffa aperta 2"/>
          <p:cNvSpPr>
            <a:spLocks/>
          </p:cNvSpPr>
          <p:nvPr/>
        </p:nvSpPr>
        <p:spPr bwMode="auto">
          <a:xfrm rot="16200000">
            <a:off x="317401" y="4754312"/>
            <a:ext cx="364978" cy="928788"/>
          </a:xfrm>
          <a:prstGeom prst="leftBrace">
            <a:avLst>
              <a:gd name="adj1" fmla="val 44906"/>
              <a:gd name="adj2" fmla="val 5176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971600" y="5538137"/>
            <a:ext cx="1012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Rilevate 2001</a:t>
            </a:r>
            <a:endParaRPr lang="it-IT" sz="1600" b="1" dirty="0"/>
          </a:p>
        </p:txBody>
      </p:sp>
      <p:sp>
        <p:nvSpPr>
          <p:cNvPr id="34" name="Parentesi graffa aperta 2"/>
          <p:cNvSpPr>
            <a:spLocks/>
          </p:cNvSpPr>
          <p:nvPr/>
        </p:nvSpPr>
        <p:spPr bwMode="auto">
          <a:xfrm rot="16200000">
            <a:off x="1332829" y="4754312"/>
            <a:ext cx="364978" cy="928788"/>
          </a:xfrm>
          <a:prstGeom prst="leftBrace">
            <a:avLst>
              <a:gd name="adj1" fmla="val 44906"/>
              <a:gd name="adj2" fmla="val 5176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35496" y="5536255"/>
            <a:ext cx="1012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Rilevate 2011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57200" y="117475"/>
            <a:ext cx="82915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marL="266700" indent="-266700" eaLnBrk="1" hangingPunct="1">
              <a:tabLst>
                <a:tab pos="266700" algn="l"/>
              </a:tabLst>
              <a:defRPr/>
            </a:pPr>
            <a:r>
              <a:rPr lang="it-IT" sz="2000" dirty="0">
                <a:solidFill>
                  <a:srgbClr val="FF0000"/>
                </a:solidFill>
                <a:ea typeface="ＭＳ Ｐゴシック" charset="0"/>
              </a:rPr>
              <a:t>Analisi </a:t>
            </a:r>
            <a:r>
              <a:rPr lang="it-IT" sz="2000" dirty="0" smtClean="0">
                <a:solidFill>
                  <a:srgbClr val="FF0000"/>
                </a:solidFill>
                <a:ea typeface="ＭＳ Ｐゴシック" charset="0"/>
              </a:rPr>
              <a:t>territoriali</a:t>
            </a:r>
            <a:r>
              <a:rPr lang="it-IT" sz="2000" dirty="0">
                <a:solidFill>
                  <a:srgbClr val="FF0000"/>
                </a:solidFill>
                <a:ea typeface="ＭＳ Ｐゴシック" charset="0"/>
              </a:rPr>
              <a:t>: </a:t>
            </a:r>
            <a:r>
              <a:rPr lang="it-IT" sz="2000" dirty="0" smtClean="0">
                <a:solidFill>
                  <a:srgbClr val="FF0000"/>
                </a:solidFill>
                <a:ea typeface="ＭＳ Ｐゴシック" charset="0"/>
              </a:rPr>
              <a:t>il </a:t>
            </a:r>
            <a:r>
              <a:rPr lang="it-IT" sz="2000" b="1" dirty="0" smtClean="0">
                <a:solidFill>
                  <a:srgbClr val="FF0000"/>
                </a:solidFill>
                <a:ea typeface="ＭＳ Ｐゴシック" charset="0"/>
              </a:rPr>
              <a:t>PERSONALE </a:t>
            </a:r>
            <a:r>
              <a:rPr lang="it-IT" sz="2000" dirty="0" smtClean="0">
                <a:solidFill>
                  <a:srgbClr val="FF0000"/>
                </a:solidFill>
                <a:ea typeface="ＭＳ Ｐゴシック" charset="0"/>
              </a:rPr>
              <a:t>(2/2)</a:t>
            </a:r>
            <a:endParaRPr lang="it-IT" sz="2000" dirty="0">
              <a:solidFill>
                <a:srgbClr val="FF00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4100" name="Rectangle 14"/>
          <p:cNvSpPr>
            <a:spLocks noChangeArrowheads="1"/>
          </p:cNvSpPr>
          <p:nvPr/>
        </p:nvSpPr>
        <p:spPr bwMode="auto">
          <a:xfrm>
            <a:off x="452438" y="1052736"/>
            <a:ext cx="82962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6863129"/>
                  </p:ext>
                </p:extLst>
              </p:nvPr>
            </p:nvGraphicFramePr>
            <p:xfrm>
              <a:off x="35497" y="1642897"/>
              <a:ext cx="2280666" cy="19090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0666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it-IT" sz="1600" b="1" i="0" dirty="0" smtClean="0">
                                    <a:latin typeface="+mn-lt"/>
                                  </a:rPr>
                                  <m:t>Variazione</m:t>
                                </m:r>
                                <m:r>
                                  <m:rPr>
                                    <m:nor/>
                                  </m:rPr>
                                  <a:rPr lang="it-IT" sz="1600" b="1" i="0" dirty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it-IT" sz="1600" b="1" i="0" dirty="0" smtClean="0">
                                    <a:latin typeface="+mn-lt"/>
                                  </a:rPr>
                                  <m:t>complessiva</m:t>
                                </m:r>
                                <m:r>
                                  <m:rPr>
                                    <m:nor/>
                                  </m:rPr>
                                  <a:rPr lang="it-IT" sz="1600" b="1" i="0" dirty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it-IT" sz="1600" baseline="0" dirty="0" smtClean="0">
                                    <a:latin typeface="+mn-lt"/>
                                  </a:rPr>
                                  <m:t>2001−2011</m:t>
                                </m:r>
                              </m:oMath>
                            </m:oMathPara>
                          </a14:m>
                          <a:endParaRPr lang="it-IT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dirty="0" smtClean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4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:mv="urn:schemas-microsoft-com:mac:vml" xmlns="">
          <p:graphicFrame>
            <p:nvGraphicFramePr>
              <p:cNvPr id="7" name="Tabel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mv="urn:schemas-microsoft-com:mac:vml" xmlns:p14="http://schemas.microsoft.com/office/powerpoint/2010/main" xmlns="" xmlns:a14="http://schemas.microsoft.com/office/drawing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761194247"/>
                  </p:ext>
                </p:extLst>
              </p:nvPr>
            </p:nvGraphicFramePr>
            <p:xfrm>
              <a:off x="35497" y="1642897"/>
              <a:ext cx="2280666" cy="19090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0666"/>
                  </a:tblGrid>
                  <a:tr h="811784">
                    <a:tc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7" t="-752" b="-135338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2000" dirty="0" smtClean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4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32" name="Tabel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954899"/>
              </p:ext>
            </p:extLst>
          </p:nvPr>
        </p:nvGraphicFramePr>
        <p:xfrm>
          <a:off x="2316162" y="1635848"/>
          <a:ext cx="2255837" cy="189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837"/>
              </a:tblGrid>
              <a:tr h="822960">
                <a:tc>
                  <a:txBody>
                    <a:bodyPr/>
                    <a:lstStyle/>
                    <a:p>
                      <a:endParaRPr lang="it-IT" dirty="0" smtClean="0"/>
                    </a:p>
                  </a:txBody>
                  <a:tcPr>
                    <a:blipFill rotWithShape="1">
                      <a:blip r:embed="rId5"/>
                      <a:stretch>
                        <a:fillRect l="-270" b="-131111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kern="1200" dirty="0">
                        <a:solidFill>
                          <a:srgbClr val="E45B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59979"/>
              </p:ext>
            </p:extLst>
          </p:nvPr>
        </p:nvGraphicFramePr>
        <p:xfrm>
          <a:off x="4572000" y="1628800"/>
          <a:ext cx="223224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 smtClean="0">
                        <a:latin typeface="+mn-lt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+mn-lt"/>
                        </a:rPr>
                        <a:t>«Saldo naturale»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 smtClean="0">
                        <a:latin typeface="+mn-lt"/>
                      </a:endParaRPr>
                    </a:p>
                  </a:txBody>
                  <a:tcPr>
                    <a:solidFill>
                      <a:srgbClr val="E45B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4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314545"/>
              </p:ext>
            </p:extLst>
          </p:nvPr>
        </p:nvGraphicFramePr>
        <p:xfrm>
          <a:off x="6804249" y="1628800"/>
          <a:ext cx="230425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+mn-lt"/>
                        </a:rPr>
                        <a:t>«Emerse» -</a:t>
                      </a:r>
                      <a:r>
                        <a:rPr lang="it-IT" sz="1600" baseline="0" dirty="0" smtClean="0">
                          <a:latin typeface="+mn-lt"/>
                        </a:rPr>
                        <a:t> </a:t>
                      </a:r>
                      <a:r>
                        <a:rPr lang="it-IT" sz="1600" dirty="0" smtClean="0"/>
                        <a:t>miglioramento tecniche  rilevazione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36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2000" dirty="0" smtClean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altLang="it-IT" sz="4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23863" y="1124744"/>
            <a:ext cx="829627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r>
              <a:rPr lang="it-IT" altLang="it-IT" sz="2000" dirty="0"/>
              <a:t>2</a:t>
            </a:r>
            <a:r>
              <a:rPr lang="it-IT" altLang="it-IT" sz="2000" dirty="0" smtClean="0"/>
              <a:t>. La scomposizione della crescita 2001-2011</a:t>
            </a:r>
            <a:endParaRPr lang="it-IT" altLang="it-IT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93664"/>
            <a:ext cx="2302600" cy="300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86" y="2493664"/>
            <a:ext cx="2203336" cy="287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2493664"/>
            <a:ext cx="2313532" cy="302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97" y="2492896"/>
            <a:ext cx="2269103" cy="296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416966" y="5301208"/>
            <a:ext cx="829627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r>
              <a:rPr lang="it-IT" altLang="it-IT" sz="1800" dirty="0" smtClean="0"/>
              <a:t>Crescita più elevata al Nord, per una più forte crescita interna al Nord-Est e per un più alto saldo naturale al Nord-Ovest. Come già visto, l’affinamento della rilevazione è omogeneo sul territorio nazionale. 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318774" y="2507703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200" dirty="0" smtClean="0">
                <a:solidFill>
                  <a:srgbClr val="E45B00"/>
                </a:solidFill>
              </a:rPr>
              <a:t>IT=</a:t>
            </a:r>
            <a:r>
              <a:rPr lang="it-IT" sz="1800" dirty="0" smtClean="0">
                <a:solidFill>
                  <a:srgbClr val="E45B00"/>
                </a:solidFill>
              </a:rPr>
              <a:t>61,5%</a:t>
            </a:r>
            <a:endParaRPr lang="it-IT" sz="1800" dirty="0">
              <a:solidFill>
                <a:srgbClr val="E45B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498785" y="2513110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200" dirty="0" smtClean="0">
                <a:solidFill>
                  <a:srgbClr val="E45B00"/>
                </a:solidFill>
              </a:rPr>
              <a:t>IT=</a:t>
            </a:r>
            <a:r>
              <a:rPr lang="it-IT" sz="1800" dirty="0" smtClean="0">
                <a:solidFill>
                  <a:srgbClr val="E45B00"/>
                </a:solidFill>
              </a:rPr>
              <a:t>31,3%</a:t>
            </a:r>
            <a:endParaRPr lang="it-IT" sz="1800" dirty="0">
              <a:solidFill>
                <a:srgbClr val="E45B0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756924" y="2531392"/>
            <a:ext cx="1049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200" dirty="0" smtClean="0">
                <a:solidFill>
                  <a:srgbClr val="E45B00"/>
                </a:solidFill>
              </a:rPr>
              <a:t>IT=</a:t>
            </a:r>
            <a:r>
              <a:rPr lang="it-IT" sz="1800" dirty="0" smtClean="0">
                <a:solidFill>
                  <a:srgbClr val="E45B00"/>
                </a:solidFill>
              </a:rPr>
              <a:t>11,6%</a:t>
            </a:r>
            <a:endParaRPr lang="it-IT" sz="1800" dirty="0">
              <a:solidFill>
                <a:srgbClr val="E45B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8036630" y="2531392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200" dirty="0" smtClean="0">
                <a:solidFill>
                  <a:srgbClr val="E45B00"/>
                </a:solidFill>
              </a:rPr>
              <a:t>IT=</a:t>
            </a:r>
            <a:r>
              <a:rPr lang="it-IT" sz="1800" dirty="0" smtClean="0">
                <a:solidFill>
                  <a:srgbClr val="E45B00"/>
                </a:solidFill>
              </a:rPr>
              <a:t>18,6%</a:t>
            </a:r>
            <a:endParaRPr lang="it-IT" sz="1800" dirty="0">
              <a:solidFill>
                <a:srgbClr val="E45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57200" y="117475"/>
            <a:ext cx="82915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marL="266700" indent="-266700" eaLnBrk="1" hangingPunct="1">
              <a:tabLst>
                <a:tab pos="266700" algn="l"/>
              </a:tabLst>
              <a:defRPr/>
            </a:pP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Conclusioni</a:t>
            </a:r>
            <a:endParaRPr lang="it-IT" sz="2000" dirty="0">
              <a:solidFill>
                <a:srgbClr val="FF00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52438" y="1412874"/>
            <a:ext cx="8296275" cy="46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it-IT" altLang="it-IT" sz="2300" dirty="0" smtClean="0"/>
              <a:t>C’è un elevatissimo </a:t>
            </a:r>
            <a:r>
              <a:rPr lang="it-IT" altLang="it-IT" sz="2300" dirty="0"/>
              <a:t>ricambio </a:t>
            </a:r>
            <a:r>
              <a:rPr lang="it-IT" altLang="it-IT" sz="2300" dirty="0" smtClean="0"/>
              <a:t>istituzionale: metà </a:t>
            </a:r>
            <a:r>
              <a:rPr lang="it-IT" altLang="it-IT" sz="2300" dirty="0"/>
              <a:t>delle organizzazioni attive nel </a:t>
            </a:r>
            <a:r>
              <a:rPr lang="it-IT" altLang="it-IT" sz="2300" dirty="0" smtClean="0"/>
              <a:t>2011 </a:t>
            </a:r>
            <a:r>
              <a:rPr lang="it-IT" altLang="it-IT" sz="2300" dirty="0"/>
              <a:t>non esisteva infatti dieci anni </a:t>
            </a:r>
            <a:r>
              <a:rPr lang="it-IT" altLang="it-IT" sz="2300" dirty="0" smtClean="0"/>
              <a:t>prima.</a:t>
            </a:r>
          </a:p>
          <a:p>
            <a:pPr marL="0" indent="0" algn="just" eaLnBrk="1" hangingPunct="1">
              <a:buClr>
                <a:srgbClr val="FF0000"/>
              </a:buClr>
              <a:defRPr/>
            </a:pPr>
            <a:r>
              <a:rPr lang="it-IT" altLang="it-IT" sz="2300" dirty="0"/>
              <a:t>	</a:t>
            </a:r>
            <a:r>
              <a:rPr lang="it-IT" altLang="it-IT" sz="2300" dirty="0" smtClean="0"/>
              <a:t> 	Servono azioni di sostegno specifiche</a:t>
            </a:r>
          </a:p>
          <a:p>
            <a:pPr algn="just" eaLnBrk="1" hangingPunct="1">
              <a:buClr>
                <a:srgbClr val="E45B00"/>
              </a:buClr>
              <a:buFont typeface="+mj-lt"/>
              <a:buAutoNum type="arabicPeriod"/>
              <a:defRPr/>
            </a:pPr>
            <a:endParaRPr lang="it-IT" altLang="it-IT" sz="2300" dirty="0" smtClean="0"/>
          </a:p>
          <a:p>
            <a:pPr marL="457200" indent="-457200" algn="just" eaLnBrk="1" hangingPunct="1">
              <a:buClr>
                <a:srgbClr val="FF0000"/>
              </a:buClr>
              <a:buFont typeface="+mj-lt"/>
              <a:buAutoNum type="arabicPeriod" startAt="2"/>
              <a:defRPr/>
            </a:pPr>
            <a:r>
              <a:rPr lang="it-IT" altLang="it-IT" sz="2300" dirty="0" smtClean="0"/>
              <a:t>Nonostante il forte ricambio,  </a:t>
            </a:r>
            <a:r>
              <a:rPr lang="it-IT" altLang="it-IT" sz="2300" dirty="0"/>
              <a:t>la </a:t>
            </a:r>
            <a:r>
              <a:rPr lang="it-IT" altLang="it-IT" sz="2300" dirty="0" smtClean="0"/>
              <a:t>forte </a:t>
            </a:r>
            <a:r>
              <a:rPr lang="it-IT" altLang="it-IT" sz="2300" dirty="0"/>
              <a:t>crescita occupazionale </a:t>
            </a:r>
            <a:r>
              <a:rPr lang="it-IT" altLang="it-IT" sz="2300" dirty="0" smtClean="0"/>
              <a:t>(+</a:t>
            </a:r>
            <a:r>
              <a:rPr lang="it-IT" altLang="it-IT" sz="2300" dirty="0"/>
              <a:t>61,5%  </a:t>
            </a:r>
            <a:r>
              <a:rPr lang="it-IT" altLang="it-IT" sz="2300" dirty="0" smtClean="0"/>
              <a:t>nel </a:t>
            </a:r>
            <a:r>
              <a:rPr lang="it-IT" altLang="it-IT" sz="2300" dirty="0"/>
              <a:t>decennio) dipende, </a:t>
            </a:r>
            <a:r>
              <a:rPr lang="it-IT" altLang="it-IT" sz="2300" dirty="0" smtClean="0"/>
              <a:t>anzitutto, </a:t>
            </a:r>
            <a:r>
              <a:rPr lang="it-IT" altLang="it-IT" sz="2300" dirty="0"/>
              <a:t>dalla crescita dell’occupazione delle istituzioni storiche (+31,3</a:t>
            </a:r>
            <a:r>
              <a:rPr lang="it-IT" altLang="it-IT" sz="2300" dirty="0" smtClean="0"/>
              <a:t>%). </a:t>
            </a:r>
            <a:r>
              <a:rPr lang="it-IT" altLang="it-IT" sz="2300" dirty="0"/>
              <a:t>Il contributo alla crescita occupazionale portato dalle nuove organizzazioni (+11,6</a:t>
            </a:r>
            <a:r>
              <a:rPr lang="it-IT" altLang="it-IT" sz="2300" dirty="0" smtClean="0"/>
              <a:t>%) è </a:t>
            </a:r>
            <a:r>
              <a:rPr lang="it-IT" altLang="it-IT" sz="2300" dirty="0"/>
              <a:t>invece </a:t>
            </a:r>
            <a:r>
              <a:rPr lang="it-IT" altLang="it-IT" sz="2300" dirty="0" smtClean="0"/>
              <a:t> </a:t>
            </a:r>
            <a:r>
              <a:rPr lang="it-IT" altLang="it-IT" sz="2300" dirty="0"/>
              <a:t>relativamente </a:t>
            </a:r>
            <a:r>
              <a:rPr lang="it-IT" altLang="it-IT" sz="2300" dirty="0" smtClean="0"/>
              <a:t>modesto.</a:t>
            </a:r>
          </a:p>
          <a:p>
            <a:pPr marL="0" indent="0" algn="just" eaLnBrk="1" hangingPunct="1">
              <a:buClr>
                <a:srgbClr val="FF0000"/>
              </a:buClr>
              <a:defRPr/>
            </a:pPr>
            <a:r>
              <a:rPr lang="it-IT" altLang="it-IT" sz="2300" dirty="0"/>
              <a:t>	</a:t>
            </a:r>
            <a:r>
              <a:rPr lang="it-IT" altLang="it-IT" sz="2300" dirty="0" smtClean="0"/>
              <a:t>	Meglio sostenere chi è già attivo</a:t>
            </a:r>
          </a:p>
          <a:p>
            <a:pPr marL="0" indent="0" algn="just" eaLnBrk="1" hangingPunct="1">
              <a:buClr>
                <a:srgbClr val="FF0000"/>
              </a:buClr>
              <a:defRPr/>
            </a:pPr>
            <a:endParaRPr lang="it-IT" altLang="it-IT" sz="2300" dirty="0" smtClean="0"/>
          </a:p>
          <a:p>
            <a:pPr marL="457200" indent="-457200" algn="just" eaLnBrk="1" hangingPunct="1">
              <a:buClr>
                <a:srgbClr val="FF0000"/>
              </a:buClr>
              <a:buFont typeface="+mj-lt"/>
              <a:buAutoNum type="arabicPeriod" startAt="3"/>
              <a:defRPr/>
            </a:pPr>
            <a:r>
              <a:rPr lang="it-IT" altLang="it-IT" sz="2300" dirty="0" smtClean="0"/>
              <a:t>C’è </a:t>
            </a:r>
            <a:r>
              <a:rPr lang="it-IT" altLang="it-IT" sz="2300" dirty="0"/>
              <a:t>ancora un forte </a:t>
            </a:r>
            <a:r>
              <a:rPr lang="it-IT" altLang="it-IT" sz="2300" dirty="0" smtClean="0"/>
              <a:t>divario territoriale.</a:t>
            </a:r>
          </a:p>
          <a:p>
            <a:pPr marL="0" indent="0" algn="just" eaLnBrk="1" hangingPunct="1">
              <a:buClr>
                <a:srgbClr val="FF0000"/>
              </a:buClr>
              <a:defRPr/>
            </a:pPr>
            <a:r>
              <a:rPr lang="it-IT" altLang="it-IT" sz="2300" dirty="0"/>
              <a:t>	</a:t>
            </a:r>
            <a:r>
              <a:rPr lang="it-IT" altLang="it-IT" sz="2300" dirty="0" smtClean="0"/>
              <a:t>	Una azione specifica per il Mezzogiorno</a:t>
            </a:r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dirty="0">
              <a:solidFill>
                <a:schemeClr val="bg2"/>
              </a:solidFill>
            </a:endParaRPr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dirty="0" smtClean="0">
              <a:solidFill>
                <a:schemeClr val="bg2"/>
              </a:solidFill>
            </a:endParaRPr>
          </a:p>
        </p:txBody>
      </p:sp>
      <p:cxnSp>
        <p:nvCxnSpPr>
          <p:cNvPr id="3" name="Connettore 2 2"/>
          <p:cNvCxnSpPr/>
          <p:nvPr/>
        </p:nvCxnSpPr>
        <p:spPr bwMode="auto">
          <a:xfrm>
            <a:off x="827584" y="2636912"/>
            <a:ext cx="43204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Connettore 2 7"/>
          <p:cNvCxnSpPr/>
          <p:nvPr/>
        </p:nvCxnSpPr>
        <p:spPr bwMode="auto">
          <a:xfrm>
            <a:off x="856159" y="5085184"/>
            <a:ext cx="43204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Connettore 2 8"/>
          <p:cNvCxnSpPr/>
          <p:nvPr/>
        </p:nvCxnSpPr>
        <p:spPr bwMode="auto">
          <a:xfrm>
            <a:off x="899592" y="6165304"/>
            <a:ext cx="43204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79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57200" y="117475"/>
            <a:ext cx="82915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marL="266700" indent="-266700" eaLnBrk="1" hangingPunct="1">
              <a:tabLst>
                <a:tab pos="266700" algn="l"/>
              </a:tabLst>
              <a:defRPr/>
            </a:pPr>
            <a:r>
              <a:rPr lang="it-IT" sz="28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Premessa</a:t>
            </a:r>
            <a:endParaRPr lang="it-IT" sz="2800" dirty="0">
              <a:solidFill>
                <a:srgbClr val="FF00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452438" y="1412875"/>
            <a:ext cx="82962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dirty="0" smtClean="0"/>
              <a:t>Negli ultimi anni, il settore </a:t>
            </a:r>
            <a:r>
              <a:rPr lang="it-IT" altLang="it-IT" dirty="0" err="1" smtClean="0"/>
              <a:t>nonprofit</a:t>
            </a:r>
            <a:r>
              <a:rPr lang="it-IT" altLang="it-IT" dirty="0" smtClean="0"/>
              <a:t> è stato narrato come un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b="1" dirty="0" smtClean="0">
                <a:solidFill>
                  <a:srgbClr val="FF0000"/>
                </a:solidFill>
              </a:rPr>
              <a:t>CASO DI GRANDE SUCCESSO</a:t>
            </a:r>
            <a:r>
              <a:rPr lang="it-IT" altLang="it-IT" dirty="0" smtClean="0">
                <a:solidFill>
                  <a:srgbClr val="FF0000"/>
                </a:solidFill>
              </a:rPr>
              <a:t>,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dirty="0" smtClean="0"/>
              <a:t>uno dei pochi in una fase di profonda crisi.</a:t>
            </a:r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b="1" dirty="0"/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dirty="0" smtClean="0"/>
              <a:t>La narrazione dipende (anche) dall’analisi dei censimenti: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endParaRPr lang="it-IT" altLang="it-IT" dirty="0" smtClean="0"/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dirty="0" smtClean="0">
                <a:solidFill>
                  <a:srgbClr val="FF0000"/>
                </a:solidFill>
              </a:rPr>
              <a:t>2001</a:t>
            </a:r>
            <a:r>
              <a:rPr lang="it-IT" altLang="it-IT" dirty="0" smtClean="0"/>
              <a:t>: 235.232 organizzazioni; 592.791 addetti;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endParaRPr lang="it-IT" altLang="it-IT" dirty="0" smtClean="0"/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dirty="0">
                <a:solidFill>
                  <a:srgbClr val="FF0000"/>
                </a:solidFill>
              </a:rPr>
              <a:t>2011</a:t>
            </a:r>
            <a:r>
              <a:rPr lang="it-IT" altLang="it-IT" dirty="0" smtClean="0"/>
              <a:t>: 301.191 organizzazioni; 957.124 addetti.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endParaRPr lang="it-IT" altLang="it-IT" sz="900" dirty="0" smtClean="0"/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dirty="0" smtClean="0">
                <a:solidFill>
                  <a:srgbClr val="FF0000"/>
                </a:solidFill>
              </a:rPr>
              <a:t>+ 28%				+ 61%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endParaRPr lang="it-IT" dirty="0"/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dirty="0" smtClean="0"/>
              <a:t>E’ una storia così semplice?</a:t>
            </a:r>
            <a:endParaRPr lang="it-IT" dirty="0"/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b="1" dirty="0" smtClean="0"/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b="1" dirty="0" smtClean="0"/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dirty="0" smtClean="0">
              <a:solidFill>
                <a:schemeClr val="bg2"/>
              </a:solidFill>
            </a:endParaRPr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dirty="0">
              <a:solidFill>
                <a:schemeClr val="bg2"/>
              </a:solidFill>
            </a:endParaRPr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dirty="0" smtClean="0">
              <a:solidFill>
                <a:schemeClr val="bg2"/>
              </a:solidFill>
            </a:endParaRPr>
          </a:p>
        </p:txBody>
      </p:sp>
      <p:cxnSp>
        <p:nvCxnSpPr>
          <p:cNvPr id="3" name="Connettore 2 2"/>
          <p:cNvCxnSpPr/>
          <p:nvPr/>
        </p:nvCxnSpPr>
        <p:spPr bwMode="auto">
          <a:xfrm>
            <a:off x="4600575" y="4077072"/>
            <a:ext cx="0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57200" y="117475"/>
            <a:ext cx="82915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marL="266700" indent="-266700" eaLnBrk="1" hangingPunct="1">
              <a:tabLst>
                <a:tab pos="266700" algn="l"/>
              </a:tabLst>
              <a:defRPr/>
            </a:pPr>
            <a:r>
              <a:rPr lang="it-IT" sz="28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Metodo</a:t>
            </a:r>
            <a:endParaRPr lang="it-IT" sz="2800" dirty="0">
              <a:solidFill>
                <a:srgbClr val="FF00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452438" y="1412874"/>
            <a:ext cx="8296275" cy="489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dirty="0" smtClean="0"/>
              <a:t>I confronti tra i censimenti sono svolti su </a:t>
            </a:r>
            <a:r>
              <a:rPr lang="it-IT" altLang="it-IT" dirty="0" smtClean="0">
                <a:solidFill>
                  <a:srgbClr val="FF0000"/>
                </a:solidFill>
              </a:rPr>
              <a:t>dati aggregati 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dirty="0" smtClean="0"/>
              <a:t>(tutte le </a:t>
            </a:r>
            <a:r>
              <a:rPr lang="it-IT" altLang="it-IT" dirty="0" err="1" smtClean="0"/>
              <a:t>nonprofit</a:t>
            </a:r>
            <a:r>
              <a:rPr lang="it-IT" altLang="it-IT" dirty="0" smtClean="0"/>
              <a:t> del 2001 con tutte quelle del 2011)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endParaRPr lang="it-IT" altLang="it-IT" sz="2000" dirty="0" smtClean="0"/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dirty="0" smtClean="0"/>
              <a:t>e non utilizzano mai i </a:t>
            </a:r>
            <a:r>
              <a:rPr lang="it-IT" altLang="it-IT" dirty="0" err="1" smtClean="0">
                <a:solidFill>
                  <a:srgbClr val="FF0000"/>
                </a:solidFill>
              </a:rPr>
              <a:t>microdati</a:t>
            </a:r>
            <a:endParaRPr lang="it-IT" altLang="it-IT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dirty="0" smtClean="0"/>
              <a:t>(cioè le informazioni relative alle singole organizzazioni).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endParaRPr lang="it-IT" altLang="it-IT" sz="2000" dirty="0" smtClean="0"/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dirty="0" smtClean="0"/>
              <a:t>Che cosa accade se li usiamo?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endParaRPr lang="it-IT" altLang="it-IT" sz="2000" dirty="0"/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dirty="0" smtClean="0"/>
              <a:t>Abbiamo ricostruito il </a:t>
            </a:r>
            <a:r>
              <a:rPr lang="it-IT" altLang="it-IT" dirty="0" smtClean="0">
                <a:solidFill>
                  <a:srgbClr val="FF0000"/>
                </a:solidFill>
              </a:rPr>
              <a:t>panel delle organizzazioni</a:t>
            </a:r>
            <a:r>
              <a:rPr lang="it-IT" altLang="it-IT" dirty="0" smtClean="0"/>
              <a:t>: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dirty="0" smtClean="0"/>
              <a:t>Sempre attive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dirty="0" smtClean="0"/>
              <a:t>Nuove nate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dirty="0" smtClean="0"/>
              <a:t>Cessate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dirty="0" smtClean="0"/>
              <a:t>Emerse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endParaRPr lang="it-IT" altLang="it-IT" sz="2000" dirty="0" smtClean="0"/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b="1" dirty="0" smtClean="0"/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b="1" dirty="0" smtClean="0"/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dirty="0" smtClean="0">
              <a:solidFill>
                <a:schemeClr val="bg2"/>
              </a:solidFill>
            </a:endParaRPr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dirty="0">
              <a:solidFill>
                <a:schemeClr val="bg2"/>
              </a:solidFill>
            </a:endParaRPr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57200" y="117475"/>
            <a:ext cx="82915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marL="266700" indent="-266700" eaLnBrk="1" hangingPunct="1">
              <a:tabLst>
                <a:tab pos="266700" algn="l"/>
              </a:tabLst>
              <a:defRPr/>
            </a:pPr>
            <a:endParaRPr lang="it-IT" sz="2800" dirty="0">
              <a:solidFill>
                <a:srgbClr val="FF00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452438" y="1412874"/>
            <a:ext cx="8296275" cy="489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sz="4400" dirty="0" smtClean="0">
                <a:solidFill>
                  <a:srgbClr val="FF0000"/>
                </a:solidFill>
              </a:rPr>
              <a:t>CHE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sz="4400" dirty="0" smtClean="0">
                <a:solidFill>
                  <a:srgbClr val="FF0000"/>
                </a:solidFill>
              </a:rPr>
              <a:t>COSA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sz="4400" dirty="0" smtClean="0">
                <a:solidFill>
                  <a:srgbClr val="FF0000"/>
                </a:solidFill>
              </a:rPr>
              <a:t>SUCCEDE?</a:t>
            </a:r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b="1" dirty="0" smtClean="0"/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b="1" dirty="0" smtClean="0"/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dirty="0" smtClean="0">
              <a:solidFill>
                <a:schemeClr val="bg2"/>
              </a:solidFill>
            </a:endParaRPr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dirty="0">
              <a:solidFill>
                <a:schemeClr val="bg2"/>
              </a:solidFill>
            </a:endParaRPr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57200" y="117475"/>
            <a:ext cx="82915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marL="266700" indent="-266700" eaLnBrk="1" hangingPunct="1">
              <a:tabLst>
                <a:tab pos="266700" algn="l"/>
              </a:tabLst>
              <a:defRPr/>
            </a:pP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La demografia delle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ISTITUZIONI </a:t>
            </a: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(1/4) </a:t>
            </a:r>
            <a:endParaRPr lang="it-IT" sz="2000" dirty="0">
              <a:solidFill>
                <a:srgbClr val="FF00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4100" name="Rectangle 14"/>
          <p:cNvSpPr>
            <a:spLocks noChangeArrowheads="1"/>
          </p:cNvSpPr>
          <p:nvPr/>
        </p:nvSpPr>
        <p:spPr bwMode="auto">
          <a:xfrm>
            <a:off x="452438" y="1052736"/>
            <a:ext cx="82962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51519" y="1268760"/>
            <a:ext cx="8497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Saldo naturale e affinamento delle tecniche tra il 2001 e il 2011:</a:t>
            </a:r>
            <a:endParaRPr lang="it-IT" sz="2200" dirty="0"/>
          </a:p>
        </p:txBody>
      </p:sp>
      <p:grpSp>
        <p:nvGrpSpPr>
          <p:cNvPr id="17" name="Gruppo 8"/>
          <p:cNvGrpSpPr/>
          <p:nvPr/>
        </p:nvGrpSpPr>
        <p:grpSpPr>
          <a:xfrm>
            <a:off x="437729" y="2057400"/>
            <a:ext cx="1619671" cy="3621858"/>
            <a:chOff x="0" y="2114411"/>
            <a:chExt cx="1619671" cy="3621858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140100" y="2651428"/>
              <a:ext cx="12465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Istituzioni attive e rilevate nel 2001</a:t>
              </a:r>
            </a:p>
            <a:p>
              <a:endParaRPr lang="it-IT" dirty="0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0" y="5336159"/>
              <a:ext cx="16196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2000" dirty="0" smtClean="0"/>
                <a:t>235.232</a:t>
              </a:r>
              <a:r>
                <a:rPr lang="it-IT" altLang="it-IT" sz="2000" dirty="0" smtClean="0">
                  <a:solidFill>
                    <a:srgbClr val="E45B00"/>
                  </a:solidFill>
                </a:rPr>
                <a:t>  </a:t>
              </a:r>
              <a:r>
                <a:rPr lang="it-IT" altLang="it-IT" sz="2000" dirty="0" smtClean="0"/>
                <a:t>+</a:t>
              </a:r>
              <a:endParaRPr lang="it-IT" sz="2000" dirty="0"/>
            </a:p>
          </p:txBody>
        </p:sp>
        <p:sp>
          <p:nvSpPr>
            <p:cNvPr id="20" name="Rettangolo 19"/>
            <p:cNvSpPr/>
            <p:nvPr/>
          </p:nvSpPr>
          <p:spPr bwMode="auto">
            <a:xfrm>
              <a:off x="131219" y="2114411"/>
              <a:ext cx="1316581" cy="4576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R</a:t>
              </a:r>
              <a:r>
                <a:rPr kumimoji="0" lang="it-IT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01</a:t>
              </a: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  +</a:t>
              </a:r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  <p:sp>
          <p:nvSpPr>
            <p:cNvPr id="21" name="Parentesi graffa aperta 9"/>
            <p:cNvSpPr>
              <a:spLocks/>
            </p:cNvSpPr>
            <p:nvPr/>
          </p:nvSpPr>
          <p:spPr bwMode="auto">
            <a:xfrm rot="16200000">
              <a:off x="642701" y="3726623"/>
              <a:ext cx="398592" cy="1383900"/>
            </a:xfrm>
            <a:prstGeom prst="leftBrace">
              <a:avLst>
                <a:gd name="adj1" fmla="val 45052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41872" y="4634465"/>
              <a:ext cx="1200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/>
                <a:t>Rilevate</a:t>
              </a:r>
            </a:p>
            <a:p>
              <a:pPr algn="ctr"/>
              <a:r>
                <a:rPr lang="it-IT" sz="2000" b="1" dirty="0" smtClean="0"/>
                <a:t>2001</a:t>
              </a:r>
              <a:endParaRPr lang="it-IT" sz="2000" b="1" dirty="0"/>
            </a:p>
          </p:txBody>
        </p:sp>
      </p:grpSp>
      <p:grpSp>
        <p:nvGrpSpPr>
          <p:cNvPr id="23" name="Gruppo 8"/>
          <p:cNvGrpSpPr/>
          <p:nvPr/>
        </p:nvGrpSpPr>
        <p:grpSpPr>
          <a:xfrm>
            <a:off x="5105400" y="2057400"/>
            <a:ext cx="1676400" cy="3621858"/>
            <a:chOff x="0" y="2114411"/>
            <a:chExt cx="1676400" cy="3621858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140100" y="2651428"/>
              <a:ext cx="15363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dirty="0" smtClean="0"/>
                <a:t>Istituzioni attive nel 2001 e 2011, rilevate solo nel 2011</a:t>
              </a:r>
            </a:p>
            <a:p>
              <a:endParaRPr lang="it-IT" dirty="0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0" y="5336159"/>
              <a:ext cx="1676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2000" dirty="0" smtClean="0">
                  <a:solidFill>
                    <a:srgbClr val="E45B00"/>
                  </a:solidFill>
                </a:rPr>
                <a:t>    </a:t>
              </a:r>
              <a:r>
                <a:rPr lang="it-IT" altLang="it-IT" sz="2000" dirty="0" smtClean="0"/>
                <a:t>45.666</a:t>
              </a:r>
              <a:r>
                <a:rPr lang="it-IT" altLang="it-IT" sz="2000" dirty="0" smtClean="0">
                  <a:solidFill>
                    <a:srgbClr val="E45B00"/>
                  </a:solidFill>
                </a:rPr>
                <a:t> </a:t>
              </a:r>
              <a:r>
                <a:rPr lang="it-IT" altLang="it-IT" sz="2000" dirty="0" smtClean="0"/>
                <a:t>  =</a:t>
              </a:r>
              <a:endParaRPr lang="it-IT" sz="2000" dirty="0"/>
            </a:p>
          </p:txBody>
        </p:sp>
        <p:sp>
          <p:nvSpPr>
            <p:cNvPr id="26" name="Rettangolo 25"/>
            <p:cNvSpPr/>
            <p:nvPr/>
          </p:nvSpPr>
          <p:spPr bwMode="auto">
            <a:xfrm>
              <a:off x="131219" y="2114411"/>
              <a:ext cx="1392781" cy="4576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28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S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11</a:t>
              </a: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   =</a:t>
              </a:r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  <p:sp>
          <p:nvSpPr>
            <p:cNvPr id="27" name="Parentesi graffa aperta 9"/>
            <p:cNvSpPr>
              <a:spLocks/>
            </p:cNvSpPr>
            <p:nvPr/>
          </p:nvSpPr>
          <p:spPr bwMode="auto">
            <a:xfrm rot="16200000">
              <a:off x="623873" y="3766335"/>
              <a:ext cx="398592" cy="1383900"/>
            </a:xfrm>
            <a:prstGeom prst="leftBrace">
              <a:avLst>
                <a:gd name="adj1" fmla="val 45052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164529" y="4779690"/>
              <a:ext cx="14267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/>
                <a:t>«</a:t>
              </a:r>
              <a:r>
                <a:rPr lang="it-IT" sz="2000" b="1" dirty="0" smtClean="0"/>
                <a:t>Emerse</a:t>
              </a:r>
              <a:r>
                <a:rPr lang="it-IT" sz="2000" dirty="0" smtClean="0"/>
                <a:t>»</a:t>
              </a:r>
              <a:endParaRPr lang="it-IT" sz="2000" dirty="0"/>
            </a:p>
          </p:txBody>
        </p:sp>
      </p:grpSp>
      <p:grpSp>
        <p:nvGrpSpPr>
          <p:cNvPr id="29" name="Gruppo 9"/>
          <p:cNvGrpSpPr/>
          <p:nvPr/>
        </p:nvGrpSpPr>
        <p:grpSpPr>
          <a:xfrm>
            <a:off x="1905000" y="2057400"/>
            <a:ext cx="1927052" cy="3633526"/>
            <a:chOff x="1420811" y="2114411"/>
            <a:chExt cx="1927052" cy="3633526"/>
          </a:xfrm>
        </p:grpSpPr>
        <p:sp>
          <p:nvSpPr>
            <p:cNvPr id="30" name="Rettangolo 29"/>
            <p:cNvSpPr/>
            <p:nvPr/>
          </p:nvSpPr>
          <p:spPr bwMode="auto">
            <a:xfrm>
              <a:off x="1420811" y="2114411"/>
              <a:ext cx="1618422" cy="4576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28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N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0</a:t>
              </a:r>
              <a:r>
                <a:rPr kumimoji="0" lang="it-IT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1-11</a:t>
              </a: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 </a:t>
              </a:r>
              <a:r>
                <a:rPr lang="it-IT" sz="28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 -</a:t>
              </a:r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1420811" y="2637265"/>
              <a:ext cx="161841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800" dirty="0" smtClean="0"/>
                <a:t>Istituzioni nate fra il 2001 e il </a:t>
              </a:r>
            </a:p>
            <a:p>
              <a:pPr algn="ctr"/>
              <a:r>
                <a:rPr lang="it-IT" sz="1800" dirty="0" smtClean="0"/>
                <a:t>2011</a:t>
              </a:r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1420816" y="5347827"/>
              <a:ext cx="1927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  <a:ea typeface="+mn-ea"/>
                </a:rPr>
                <a:t> </a:t>
              </a:r>
              <a:r>
                <a:rPr lang="it-IT" sz="1800" dirty="0" smtClean="0">
                  <a:solidFill>
                    <a:srgbClr val="800000"/>
                  </a:solidFill>
                  <a:latin typeface="+mj-lt"/>
                  <a:ea typeface="+mn-ea"/>
                </a:rPr>
                <a:t> </a:t>
              </a:r>
              <a:r>
                <a:rPr lang="it-IT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</a:rPr>
                <a:t>141.451</a:t>
              </a:r>
              <a:r>
                <a:rPr lang="it-IT" sz="2000" dirty="0" smtClean="0">
                  <a:solidFill>
                    <a:srgbClr val="800000"/>
                  </a:solidFill>
                  <a:latin typeface="+mj-lt"/>
                  <a:ea typeface="+mn-ea"/>
                </a:rPr>
                <a:t>      </a:t>
              </a:r>
              <a:r>
                <a:rPr lang="it-IT" sz="2000" dirty="0" smtClean="0">
                  <a:latin typeface="+mj-lt"/>
                  <a:ea typeface="+mn-ea"/>
                </a:rPr>
                <a:t>-</a:t>
              </a:r>
              <a:endParaRPr lang="it-IT" sz="2000" dirty="0">
                <a:latin typeface="+mj-lt"/>
                <a:ea typeface="+mn-ea"/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2003253" y="2057400"/>
            <a:ext cx="3711747" cy="3633526"/>
            <a:chOff x="1508325" y="2114411"/>
            <a:chExt cx="3711747" cy="3633526"/>
          </a:xfrm>
        </p:grpSpPr>
        <p:sp>
          <p:nvSpPr>
            <p:cNvPr id="43" name="Parentesi graffa aperta 2"/>
            <p:cNvSpPr>
              <a:spLocks/>
            </p:cNvSpPr>
            <p:nvPr/>
          </p:nvSpPr>
          <p:spPr bwMode="auto">
            <a:xfrm rot="16200000">
              <a:off x="2856511" y="2878325"/>
              <a:ext cx="463550" cy="3159921"/>
            </a:xfrm>
            <a:prstGeom prst="leftBrace">
              <a:avLst>
                <a:gd name="adj1" fmla="val 44906"/>
                <a:gd name="adj2" fmla="val 51764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1807430" y="4763885"/>
              <a:ext cx="2664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«</a:t>
              </a:r>
              <a:r>
                <a:rPr lang="it-IT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Saldo naturale</a:t>
              </a:r>
              <a:r>
                <a:rPr lang="it-IT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»</a:t>
              </a:r>
              <a:endParaRPr lang="it-IT" sz="2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Rettangolo 44"/>
            <p:cNvSpPr/>
            <p:nvPr/>
          </p:nvSpPr>
          <p:spPr bwMode="auto">
            <a:xfrm>
              <a:off x="3078091" y="2114411"/>
              <a:ext cx="1618422" cy="4576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28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C</a:t>
              </a:r>
              <a:r>
                <a:rPr kumimoji="0" lang="it-IT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01-11</a:t>
              </a: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   +</a:t>
              </a:r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3078092" y="2651428"/>
              <a:ext cx="161842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800" dirty="0" smtClean="0"/>
                <a:t>Istituzioni cessate fra il 2001 e il </a:t>
              </a:r>
            </a:p>
            <a:p>
              <a:pPr algn="ctr"/>
              <a:r>
                <a:rPr lang="it-IT" sz="1800" dirty="0" smtClean="0"/>
                <a:t>2011</a:t>
              </a:r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3078092" y="5347827"/>
              <a:ext cx="21419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</a:rPr>
                <a:t>121.159</a:t>
              </a:r>
              <a:r>
                <a:rPr lang="it-IT" sz="20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  <a:ea typeface="+mn-ea"/>
                </a:rPr>
                <a:t>   </a:t>
              </a:r>
              <a:r>
                <a:rPr lang="it-IT" sz="2000" dirty="0" smtClean="0">
                  <a:latin typeface="+mj-lt"/>
                  <a:ea typeface="+mn-ea"/>
                </a:rPr>
                <a:t>+</a:t>
              </a:r>
              <a:endParaRPr lang="it-IT" sz="2000" dirty="0">
                <a:latin typeface="+mj-lt"/>
                <a:ea typeface="+mn-ea"/>
              </a:endParaRPr>
            </a:p>
          </p:txBody>
        </p:sp>
      </p:grpSp>
      <p:grpSp>
        <p:nvGrpSpPr>
          <p:cNvPr id="54" name="Gruppo 8"/>
          <p:cNvGrpSpPr/>
          <p:nvPr/>
        </p:nvGrpSpPr>
        <p:grpSpPr>
          <a:xfrm>
            <a:off x="6553200" y="2057400"/>
            <a:ext cx="1619671" cy="3621858"/>
            <a:chOff x="0" y="2114411"/>
            <a:chExt cx="1619671" cy="3621858"/>
          </a:xfrm>
        </p:grpSpPr>
        <p:sp>
          <p:nvSpPr>
            <p:cNvPr id="55" name="CasellaDiTesto 54"/>
            <p:cNvSpPr txBox="1"/>
            <p:nvPr/>
          </p:nvSpPr>
          <p:spPr>
            <a:xfrm>
              <a:off x="140100" y="2651428"/>
              <a:ext cx="12465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Istituzioni attive e rilevate nel 2011</a:t>
              </a:r>
            </a:p>
            <a:p>
              <a:endParaRPr lang="it-IT" dirty="0"/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0" y="5336159"/>
              <a:ext cx="16196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2000" dirty="0" smtClean="0">
                  <a:solidFill>
                    <a:srgbClr val="FF0000"/>
                  </a:solidFill>
                </a:rPr>
                <a:t>301.191</a:t>
              </a:r>
              <a:endParaRPr lang="it-IT" sz="2000" dirty="0">
                <a:solidFill>
                  <a:srgbClr val="FF0000"/>
                </a:solidFill>
              </a:endParaRPr>
            </a:p>
          </p:txBody>
        </p:sp>
        <p:sp>
          <p:nvSpPr>
            <p:cNvPr id="57" name="Rettangolo 56"/>
            <p:cNvSpPr/>
            <p:nvPr/>
          </p:nvSpPr>
          <p:spPr bwMode="auto">
            <a:xfrm>
              <a:off x="131219" y="2114411"/>
              <a:ext cx="1246583" cy="4576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R</a:t>
              </a:r>
              <a:r>
                <a:rPr kumimoji="0" lang="it-IT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11</a:t>
              </a:r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  <p:sp>
          <p:nvSpPr>
            <p:cNvPr id="58" name="Parentesi graffa aperta 9"/>
            <p:cNvSpPr>
              <a:spLocks/>
            </p:cNvSpPr>
            <p:nvPr/>
          </p:nvSpPr>
          <p:spPr bwMode="auto">
            <a:xfrm rot="16200000">
              <a:off x="564096" y="3817927"/>
              <a:ext cx="398592" cy="1280715"/>
            </a:xfrm>
            <a:prstGeom prst="leftBrace">
              <a:avLst>
                <a:gd name="adj1" fmla="val 45052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186436" y="4701110"/>
              <a:ext cx="1200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FF0000"/>
                  </a:solidFill>
                </a:rPr>
                <a:t>Rilevate</a:t>
              </a:r>
            </a:p>
            <a:p>
              <a:pPr algn="ctr"/>
              <a:r>
                <a:rPr lang="it-IT" sz="2000" b="1" dirty="0" smtClean="0">
                  <a:solidFill>
                    <a:srgbClr val="FF0000"/>
                  </a:solidFill>
                </a:rPr>
                <a:t>2011</a:t>
              </a:r>
              <a:endParaRPr lang="it-IT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6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57200" y="117475"/>
            <a:ext cx="82915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marL="266700" indent="-266700" eaLnBrk="1" hangingPunct="1">
              <a:tabLst>
                <a:tab pos="266700" algn="l"/>
              </a:tabLst>
              <a:defRPr/>
            </a:pPr>
            <a:r>
              <a:rPr lang="it-IT" sz="2000" dirty="0" smtClean="0">
                <a:solidFill>
                  <a:srgbClr val="FF0000"/>
                </a:solidFill>
                <a:ea typeface="ＭＳ Ｐゴシック" charset="0"/>
              </a:rPr>
              <a:t>La demografia delle </a:t>
            </a:r>
            <a:r>
              <a:rPr lang="it-IT" sz="2000" b="1" dirty="0" smtClean="0">
                <a:solidFill>
                  <a:srgbClr val="FF0000"/>
                </a:solidFill>
                <a:ea typeface="ＭＳ Ｐゴシック" charset="0"/>
              </a:rPr>
              <a:t>ISTITUZIONI </a:t>
            </a:r>
            <a:r>
              <a:rPr lang="it-IT" sz="2000" dirty="0" smtClean="0">
                <a:solidFill>
                  <a:srgbClr val="FF0000"/>
                </a:solidFill>
                <a:ea typeface="ＭＳ Ｐゴシック" charset="0"/>
              </a:rPr>
              <a:t>(</a:t>
            </a:r>
            <a:r>
              <a:rPr lang="it-IT" sz="2000" dirty="0" err="1" smtClean="0">
                <a:solidFill>
                  <a:srgbClr val="FF0000"/>
                </a:solidFill>
                <a:ea typeface="ＭＳ Ｐゴシック" charset="0"/>
              </a:rPr>
              <a:t>2</a:t>
            </a:r>
            <a:r>
              <a:rPr lang="it-IT" sz="2000" dirty="0" smtClean="0">
                <a:solidFill>
                  <a:srgbClr val="FF0000"/>
                </a:solidFill>
                <a:ea typeface="ＭＳ Ｐゴシック" charset="0"/>
              </a:rPr>
              <a:t>/</a:t>
            </a:r>
            <a:r>
              <a:rPr lang="it-IT" sz="2000" dirty="0" err="1" smtClean="0">
                <a:solidFill>
                  <a:srgbClr val="FF0000"/>
                </a:solidFill>
                <a:ea typeface="ＭＳ Ｐゴシック" charset="0"/>
              </a:rPr>
              <a:t>4</a:t>
            </a:r>
            <a:r>
              <a:rPr lang="it-IT" sz="2000" dirty="0" smtClean="0">
                <a:solidFill>
                  <a:srgbClr val="E45B00"/>
                </a:solidFill>
                <a:ea typeface="ＭＳ Ｐゴシック" charset="0"/>
              </a:rPr>
              <a:t>) </a:t>
            </a:r>
            <a:endParaRPr lang="it-IT" sz="2000" dirty="0">
              <a:solidFill>
                <a:srgbClr val="E45B00"/>
              </a:solidFill>
              <a:ea typeface="ＭＳ Ｐゴシック" charset="0"/>
            </a:endParaRPr>
          </a:p>
        </p:txBody>
      </p:sp>
      <p:sp>
        <p:nvSpPr>
          <p:cNvPr id="4100" name="Rectangle 14"/>
          <p:cNvSpPr>
            <a:spLocks noChangeArrowheads="1"/>
          </p:cNvSpPr>
          <p:nvPr/>
        </p:nvSpPr>
        <p:spPr bwMode="auto">
          <a:xfrm>
            <a:off x="452438" y="1052736"/>
            <a:ext cx="82962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51519" y="1268760"/>
            <a:ext cx="525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Istituzioni nuove e istituzioni storiche: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477000" y="12954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Profondo rinnovamento: settore nuovo 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per metà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609790" y="3124200"/>
            <a:ext cx="2381810" cy="2188415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743200"/>
            <a:ext cx="169280" cy="2971800"/>
          </a:xfrm>
          <a:prstGeom prst="rect">
            <a:avLst/>
          </a:prstGeom>
        </p:spPr>
      </p:pic>
      <p:grpSp>
        <p:nvGrpSpPr>
          <p:cNvPr id="9" name="Gruppo 9"/>
          <p:cNvGrpSpPr/>
          <p:nvPr/>
        </p:nvGrpSpPr>
        <p:grpSpPr>
          <a:xfrm>
            <a:off x="1420811" y="2114411"/>
            <a:ext cx="1927052" cy="3633526"/>
            <a:chOff x="1420811" y="2114411"/>
            <a:chExt cx="1927052" cy="3633526"/>
          </a:xfrm>
        </p:grpSpPr>
        <p:sp>
          <p:nvSpPr>
            <p:cNvPr id="26" name="Rettangolo 25"/>
            <p:cNvSpPr/>
            <p:nvPr/>
          </p:nvSpPr>
          <p:spPr bwMode="auto">
            <a:xfrm>
              <a:off x="1420811" y="2114411"/>
              <a:ext cx="1618422" cy="4576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S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0</a:t>
              </a:r>
              <a:r>
                <a:rPr kumimoji="0" lang="it-IT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1,11</a:t>
              </a: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 +</a:t>
              </a:r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  <p:sp>
          <p:nvSpPr>
            <p:cNvPr id="3" name="Rettangolo 2"/>
            <p:cNvSpPr/>
            <p:nvPr/>
          </p:nvSpPr>
          <p:spPr>
            <a:xfrm>
              <a:off x="1420811" y="2637265"/>
              <a:ext cx="161841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800" dirty="0">
                  <a:solidFill>
                    <a:srgbClr val="000000"/>
                  </a:solidFill>
                  <a:latin typeface="Arial"/>
                  <a:ea typeface="ＭＳ Ｐゴシック"/>
                </a:rPr>
                <a:t>Istituzioni attive e rilevate nel 2001 e nel 2011</a:t>
              </a:r>
            </a:p>
          </p:txBody>
        </p:sp>
        <p:sp>
          <p:nvSpPr>
            <p:cNvPr id="4" name="Rettangolo 3"/>
            <p:cNvSpPr/>
            <p:nvPr/>
          </p:nvSpPr>
          <p:spPr>
            <a:xfrm>
              <a:off x="1420816" y="5347827"/>
              <a:ext cx="1927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  <a:ea typeface="+mn-ea"/>
                </a:rPr>
                <a:t> </a:t>
              </a:r>
              <a:r>
                <a:rPr lang="it-IT" sz="1800" dirty="0" smtClean="0">
                  <a:solidFill>
                    <a:srgbClr val="800000"/>
                  </a:solidFill>
                  <a:latin typeface="+mj-lt"/>
                  <a:ea typeface="+mn-ea"/>
                </a:rPr>
                <a:t> </a:t>
              </a:r>
              <a:r>
                <a:rPr lang="it-IT" sz="2000" dirty="0" smtClean="0">
                  <a:solidFill>
                    <a:srgbClr val="800000"/>
                  </a:solidFill>
                  <a:latin typeface="+mj-lt"/>
                  <a:ea typeface="+mn-ea"/>
                </a:rPr>
                <a:t>114.074      </a:t>
              </a:r>
              <a:r>
                <a:rPr lang="it-IT" sz="2000" dirty="0" smtClean="0">
                  <a:latin typeface="+mj-lt"/>
                  <a:ea typeface="+mn-ea"/>
                </a:rPr>
                <a:t>+</a:t>
              </a:r>
              <a:endParaRPr lang="it-IT" sz="2000" dirty="0">
                <a:latin typeface="+mj-lt"/>
                <a:ea typeface="+mn-ea"/>
              </a:endParaRPr>
            </a:p>
          </p:txBody>
        </p:sp>
      </p:grpSp>
      <p:grpSp>
        <p:nvGrpSpPr>
          <p:cNvPr id="10" name="Gruppo 8"/>
          <p:cNvGrpSpPr/>
          <p:nvPr/>
        </p:nvGrpSpPr>
        <p:grpSpPr>
          <a:xfrm>
            <a:off x="0" y="2114411"/>
            <a:ext cx="1619671" cy="3621858"/>
            <a:chOff x="0" y="2114411"/>
            <a:chExt cx="1619671" cy="3621858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140100" y="2651428"/>
              <a:ext cx="12465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Istituzioni attive e rilevate nel 2011</a:t>
              </a:r>
            </a:p>
            <a:p>
              <a:endParaRPr lang="it-IT" dirty="0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0" y="5336159"/>
              <a:ext cx="16196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2000" dirty="0">
                  <a:solidFill>
                    <a:srgbClr val="FF0000"/>
                  </a:solidFill>
                </a:rPr>
                <a:t>301.191</a:t>
              </a:r>
              <a:r>
                <a:rPr lang="it-IT" altLang="it-IT" sz="2000" dirty="0" smtClean="0">
                  <a:solidFill>
                    <a:srgbClr val="E45B00"/>
                  </a:solidFill>
                </a:rPr>
                <a:t>   </a:t>
              </a:r>
              <a:r>
                <a:rPr lang="it-IT" altLang="it-IT" sz="2000" dirty="0" smtClean="0"/>
                <a:t>=</a:t>
              </a:r>
              <a:endParaRPr lang="it-IT" sz="2000" dirty="0"/>
            </a:p>
          </p:txBody>
        </p:sp>
        <p:sp>
          <p:nvSpPr>
            <p:cNvPr id="2" name="Rettangolo 1"/>
            <p:cNvSpPr/>
            <p:nvPr/>
          </p:nvSpPr>
          <p:spPr bwMode="auto">
            <a:xfrm>
              <a:off x="131219" y="2114411"/>
              <a:ext cx="1246583" cy="4576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R</a:t>
              </a:r>
              <a:r>
                <a:rPr kumimoji="0" lang="it-IT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11</a:t>
              </a: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 =</a:t>
              </a:r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  <p:sp>
          <p:nvSpPr>
            <p:cNvPr id="43" name="Parentesi graffa aperta 9"/>
            <p:cNvSpPr>
              <a:spLocks/>
            </p:cNvSpPr>
            <p:nvPr/>
          </p:nvSpPr>
          <p:spPr bwMode="auto">
            <a:xfrm rot="16200000">
              <a:off x="581163" y="3961596"/>
              <a:ext cx="398592" cy="1280715"/>
            </a:xfrm>
            <a:prstGeom prst="leftBrace">
              <a:avLst>
                <a:gd name="adj1" fmla="val 45052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173412" y="4923359"/>
              <a:ext cx="1200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FF0000"/>
                  </a:solidFill>
                </a:rPr>
                <a:t>Rilevate</a:t>
              </a:r>
              <a:endParaRPr lang="it-IT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536591" y="2114411"/>
            <a:ext cx="3683481" cy="3633526"/>
            <a:chOff x="1536591" y="2114411"/>
            <a:chExt cx="3683481" cy="3633526"/>
          </a:xfrm>
        </p:grpSpPr>
        <p:sp>
          <p:nvSpPr>
            <p:cNvPr id="36" name="Parentesi graffa aperta 2"/>
            <p:cNvSpPr>
              <a:spLocks/>
            </p:cNvSpPr>
            <p:nvPr/>
          </p:nvSpPr>
          <p:spPr bwMode="auto">
            <a:xfrm rot="16200000">
              <a:off x="2884777" y="3054473"/>
              <a:ext cx="463550" cy="3159921"/>
            </a:xfrm>
            <a:prstGeom prst="leftBrace">
              <a:avLst>
                <a:gd name="adj1" fmla="val 44906"/>
                <a:gd name="adj2" fmla="val 51764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1835696" y="4940033"/>
              <a:ext cx="2664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800000"/>
                  </a:solidFill>
                </a:rPr>
                <a:t>Storiche</a:t>
              </a:r>
              <a:endParaRPr lang="it-IT" sz="2000" b="1" dirty="0">
                <a:solidFill>
                  <a:srgbClr val="800000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 bwMode="auto">
            <a:xfrm>
              <a:off x="3078091" y="2114411"/>
              <a:ext cx="1618422" cy="4576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S</a:t>
              </a:r>
              <a:r>
                <a:rPr kumimoji="0" lang="it-IT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11</a:t>
              </a: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 +</a:t>
              </a:r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78092" y="2651428"/>
              <a:ext cx="161842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800" dirty="0">
                  <a:solidFill>
                    <a:srgbClr val="000000"/>
                  </a:solidFill>
                  <a:latin typeface="Arial"/>
                  <a:ea typeface="ＭＳ Ｐゴシック"/>
                </a:rPr>
                <a:t>Istituzioni attive nel 2001 e 2011, rilevate solo nel 2011</a:t>
              </a: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78092" y="5347827"/>
              <a:ext cx="21419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dirty="0">
                  <a:solidFill>
                    <a:srgbClr val="800000"/>
                  </a:solidFill>
                  <a:latin typeface="+mj-lt"/>
                  <a:ea typeface="+mn-ea"/>
                </a:rPr>
                <a:t>45.666</a:t>
              </a:r>
              <a:r>
                <a:rPr lang="it-IT" sz="2000" dirty="0">
                  <a:solidFill>
                    <a:schemeClr val="bg2">
                      <a:lumMod val="75000"/>
                    </a:schemeClr>
                  </a:solidFill>
                  <a:latin typeface="+mj-lt"/>
                  <a:ea typeface="+mn-ea"/>
                </a:rPr>
                <a:t> </a:t>
              </a:r>
              <a:r>
                <a:rPr lang="it-IT" sz="20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  <a:ea typeface="+mn-ea"/>
                </a:rPr>
                <a:t>    </a:t>
              </a:r>
              <a:r>
                <a:rPr lang="it-IT" sz="2000" dirty="0" smtClean="0">
                  <a:latin typeface="+mj-lt"/>
                  <a:ea typeface="+mn-ea"/>
                </a:rPr>
                <a:t>+</a:t>
              </a:r>
              <a:endParaRPr lang="it-IT" sz="2000" dirty="0">
                <a:latin typeface="+mj-lt"/>
                <a:ea typeface="+mn-ea"/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4699414" y="2114411"/>
            <a:ext cx="1658725" cy="3633526"/>
            <a:chOff x="4699414" y="2114411"/>
            <a:chExt cx="1658725" cy="3633526"/>
          </a:xfrm>
        </p:grpSpPr>
        <p:sp>
          <p:nvSpPr>
            <p:cNvPr id="38" name="Parentesi graffa aperta 9"/>
            <p:cNvSpPr>
              <a:spLocks/>
            </p:cNvSpPr>
            <p:nvPr/>
          </p:nvSpPr>
          <p:spPr bwMode="auto">
            <a:xfrm rot="16200000">
              <a:off x="5308808" y="3898816"/>
              <a:ext cx="398592" cy="1440160"/>
            </a:xfrm>
            <a:prstGeom prst="leftBrace">
              <a:avLst>
                <a:gd name="adj1" fmla="val 45052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4699414" y="4923359"/>
              <a:ext cx="1618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chemeClr val="bg1">
                      <a:lumMod val="50000"/>
                    </a:schemeClr>
                  </a:solidFill>
                </a:rPr>
                <a:t>Nuove</a:t>
              </a:r>
            </a:p>
          </p:txBody>
        </p:sp>
        <p:sp>
          <p:nvSpPr>
            <p:cNvPr id="42" name="Rettangolo 41"/>
            <p:cNvSpPr/>
            <p:nvPr/>
          </p:nvSpPr>
          <p:spPr bwMode="auto">
            <a:xfrm>
              <a:off x="4739717" y="2114411"/>
              <a:ext cx="1618422" cy="45768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N</a:t>
              </a:r>
              <a:r>
                <a:rPr kumimoji="0" lang="it-IT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01-11</a:t>
              </a:r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4739718" y="2637265"/>
              <a:ext cx="161842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800" dirty="0">
                  <a:solidFill>
                    <a:srgbClr val="000000"/>
                  </a:solidFill>
                  <a:latin typeface="Arial"/>
                  <a:ea typeface="ＭＳ Ｐゴシック"/>
                </a:rPr>
                <a:t>Istituzioni nate fra il 2001 e il</a:t>
              </a:r>
              <a:r>
                <a:rPr lang="it-IT" sz="180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</a:p>
            <a:p>
              <a:pPr algn="ctr"/>
              <a:r>
                <a:rPr lang="it-IT" sz="180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2011</a:t>
              </a:r>
              <a:endParaRPr lang="it-IT" sz="18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4710974" y="5347827"/>
              <a:ext cx="16184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dirty="0">
                  <a:solidFill>
                    <a:schemeClr val="bg2">
                      <a:lumMod val="75000"/>
                    </a:schemeClr>
                  </a:solidFill>
                  <a:latin typeface="+mj-lt"/>
                  <a:ea typeface="+mn-ea"/>
                </a:rPr>
                <a:t>141.451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18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57200" y="117475"/>
            <a:ext cx="82915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marL="266700" indent="-266700" eaLnBrk="1" hangingPunct="1">
              <a:tabLst>
                <a:tab pos="266700" algn="l"/>
              </a:tabLst>
              <a:defRPr/>
            </a:pP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La demografia delle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ISTITUZIONI </a:t>
            </a: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(3/4) </a:t>
            </a:r>
            <a:endParaRPr lang="it-IT" sz="2000" dirty="0">
              <a:solidFill>
                <a:srgbClr val="FF00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4100" name="Rectangle 14"/>
          <p:cNvSpPr>
            <a:spLocks noChangeArrowheads="1"/>
          </p:cNvSpPr>
          <p:nvPr/>
        </p:nvSpPr>
        <p:spPr bwMode="auto">
          <a:xfrm>
            <a:off x="452438" y="1052736"/>
            <a:ext cx="82962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508625" y="6237288"/>
            <a:ext cx="3311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E45B00"/>
                </a:solidFill>
                <a:latin typeface="Courier New" pitchFamily="49" charset="0"/>
                <a:cs typeface="Courier New" pitchFamily="49" charset="0"/>
              </a:rPr>
              <a:t>ROMA 16 APRILE 2014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251520" y="1268760"/>
            <a:ext cx="85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crescita dipende dall’affinamento delle tecniche:</a:t>
            </a:r>
            <a:endParaRPr lang="it-IT" dirty="0"/>
          </a:p>
        </p:txBody>
      </p:sp>
      <p:grpSp>
        <p:nvGrpSpPr>
          <p:cNvPr id="74" name="Gruppo 73"/>
          <p:cNvGrpSpPr/>
          <p:nvPr/>
        </p:nvGrpSpPr>
        <p:grpSpPr>
          <a:xfrm>
            <a:off x="2514600" y="1981200"/>
            <a:ext cx="2362200" cy="2082463"/>
            <a:chOff x="2514600" y="1981200"/>
            <a:chExt cx="2362200" cy="2082463"/>
          </a:xfrm>
        </p:grpSpPr>
        <p:sp>
          <p:nvSpPr>
            <p:cNvPr id="43" name="Rettangolo 42"/>
            <p:cNvSpPr/>
            <p:nvPr/>
          </p:nvSpPr>
          <p:spPr bwMode="auto">
            <a:xfrm>
              <a:off x="2514600" y="1981200"/>
              <a:ext cx="2362200" cy="1066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kumimoji="0" lang="it-IT" sz="2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3252788" y="2514600"/>
              <a:ext cx="6025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8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R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01</a:t>
              </a:r>
              <a:endParaRPr lang="it-IT" sz="1400" dirty="0"/>
            </a:p>
          </p:txBody>
        </p:sp>
        <p:cxnSp>
          <p:nvCxnSpPr>
            <p:cNvPr id="45" name="Connettore 1 44"/>
            <p:cNvCxnSpPr/>
            <p:nvPr/>
          </p:nvCxnSpPr>
          <p:spPr bwMode="auto">
            <a:xfrm>
              <a:off x="2883694" y="2514600"/>
              <a:ext cx="1254919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6" name="Rettangolo 45"/>
            <p:cNvSpPr/>
            <p:nvPr/>
          </p:nvSpPr>
          <p:spPr>
            <a:xfrm>
              <a:off x="4286250" y="2219980"/>
              <a:ext cx="3200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8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-</a:t>
              </a:r>
              <a:endParaRPr lang="it-IT" sz="1400" dirty="0"/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3085508" y="1981200"/>
              <a:ext cx="9487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8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N</a:t>
              </a:r>
              <a:r>
                <a:rPr lang="it-IT" sz="1400" i="1" dirty="0" smtClean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01–11</a:t>
              </a:r>
              <a:endParaRPr lang="it-IT" sz="2800" i="1" dirty="0">
                <a:solidFill>
                  <a:schemeClr val="bg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endParaRPr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2590800" y="3048000"/>
              <a:ext cx="2286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000" dirty="0" smtClean="0"/>
                <a:t>Istituzioni nate </a:t>
              </a:r>
            </a:p>
            <a:p>
              <a:pPr algn="ctr"/>
              <a:r>
                <a:rPr lang="it-IT" sz="2000" dirty="0" smtClean="0"/>
                <a:t>fra il 2001 e </a:t>
              </a:r>
            </a:p>
            <a:p>
              <a:pPr algn="ctr"/>
              <a:r>
                <a:rPr lang="it-IT" sz="2000" dirty="0" smtClean="0"/>
                <a:t>il 2011</a:t>
              </a:r>
            </a:p>
          </p:txBody>
        </p:sp>
      </p:grpSp>
      <p:grpSp>
        <p:nvGrpSpPr>
          <p:cNvPr id="76" name="Gruppo 75"/>
          <p:cNvGrpSpPr/>
          <p:nvPr/>
        </p:nvGrpSpPr>
        <p:grpSpPr>
          <a:xfrm>
            <a:off x="2514603" y="1981200"/>
            <a:ext cx="4800597" cy="3937576"/>
            <a:chOff x="2514603" y="1981200"/>
            <a:chExt cx="4800597" cy="3937576"/>
          </a:xfrm>
        </p:grpSpPr>
        <p:sp>
          <p:nvSpPr>
            <p:cNvPr id="18" name="Parentesi graffa aperta 2"/>
            <p:cNvSpPr>
              <a:spLocks/>
            </p:cNvSpPr>
            <p:nvPr/>
          </p:nvSpPr>
          <p:spPr bwMode="auto">
            <a:xfrm rot="16200000">
              <a:off x="4683127" y="2327277"/>
              <a:ext cx="463550" cy="4800597"/>
            </a:xfrm>
            <a:prstGeom prst="leftBrace">
              <a:avLst>
                <a:gd name="adj1" fmla="val 44906"/>
                <a:gd name="adj2" fmla="val 51764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51" name="Gruppo 50"/>
            <p:cNvGrpSpPr/>
            <p:nvPr/>
          </p:nvGrpSpPr>
          <p:grpSpPr>
            <a:xfrm>
              <a:off x="2822055" y="1981200"/>
              <a:ext cx="4493145" cy="3937576"/>
              <a:chOff x="-4500027" y="1981200"/>
              <a:chExt cx="4576227" cy="3937576"/>
            </a:xfrm>
          </p:grpSpPr>
          <p:sp>
            <p:nvSpPr>
              <p:cNvPr id="52" name="CasellaDiTesto 51"/>
              <p:cNvSpPr txBox="1"/>
              <p:nvPr/>
            </p:nvSpPr>
            <p:spPr>
              <a:xfrm>
                <a:off x="-4500027" y="4924425"/>
                <a:ext cx="4340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dirty="0" smtClean="0"/>
                  <a:t>«</a:t>
                </a:r>
                <a:r>
                  <a:rPr lang="it-IT" sz="2000" b="1" dirty="0" smtClean="0"/>
                  <a:t>Saldo naturale</a:t>
                </a:r>
                <a:r>
                  <a:rPr lang="it-IT" sz="2000" dirty="0" smtClean="0"/>
                  <a:t>»</a:t>
                </a:r>
                <a:endParaRPr lang="it-IT" sz="2000" dirty="0"/>
              </a:p>
            </p:txBody>
          </p:sp>
          <p:sp>
            <p:nvSpPr>
              <p:cNvPr id="53" name="Rettangolo 52"/>
              <p:cNvSpPr/>
              <p:nvPr/>
            </p:nvSpPr>
            <p:spPr bwMode="auto">
              <a:xfrm>
                <a:off x="-2362200" y="1981200"/>
                <a:ext cx="2438400" cy="10668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kumimoji="0" lang="it-IT" sz="28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endParaRPr>
              </a:p>
            </p:txBody>
          </p:sp>
          <p:sp>
            <p:nvSpPr>
              <p:cNvPr id="54" name="Rettangolo 53"/>
              <p:cNvSpPr/>
              <p:nvPr/>
            </p:nvSpPr>
            <p:spPr>
              <a:xfrm>
                <a:off x="-1600200" y="2514600"/>
                <a:ext cx="6220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800" i="1" dirty="0" smtClean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rPr>
                  <a:t>R</a:t>
                </a:r>
                <a:r>
                  <a:rPr lang="it-IT" sz="1400" i="1" dirty="0" smtClean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rPr>
                  <a:t>01</a:t>
                </a:r>
                <a:endParaRPr lang="it-IT" sz="1400" dirty="0"/>
              </a:p>
            </p:txBody>
          </p:sp>
          <p:cxnSp>
            <p:nvCxnSpPr>
              <p:cNvPr id="55" name="Connettore 1 54"/>
              <p:cNvCxnSpPr/>
              <p:nvPr/>
            </p:nvCxnSpPr>
            <p:spPr bwMode="auto">
              <a:xfrm>
                <a:off x="-1981200" y="2514600"/>
                <a:ext cx="12954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Rettangolo 55"/>
              <p:cNvSpPr/>
              <p:nvPr/>
            </p:nvSpPr>
            <p:spPr>
              <a:xfrm>
                <a:off x="-533400" y="2219980"/>
                <a:ext cx="45315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800" i="1" dirty="0" smtClean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rPr>
                  <a:t>+</a:t>
                </a:r>
                <a:endParaRPr lang="it-IT" sz="1400" dirty="0"/>
              </a:p>
            </p:txBody>
          </p:sp>
          <p:sp>
            <p:nvSpPr>
              <p:cNvPr id="57" name="Rettangolo 56"/>
              <p:cNvSpPr/>
              <p:nvPr/>
            </p:nvSpPr>
            <p:spPr>
              <a:xfrm>
                <a:off x="-1772876" y="1981200"/>
                <a:ext cx="9793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800" i="1" dirty="0" smtClean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rPr>
                  <a:t>C</a:t>
                </a:r>
                <a:r>
                  <a:rPr lang="it-IT" sz="1400" i="1" dirty="0" smtClean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rPr>
                  <a:t>01–11</a:t>
                </a:r>
                <a:endParaRPr lang="it-IT" sz="2800" i="1" dirty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endParaRPr>
              </a:p>
            </p:txBody>
          </p:sp>
          <p:sp>
            <p:nvSpPr>
              <p:cNvPr id="58" name="Rettangolo 57"/>
              <p:cNvSpPr/>
              <p:nvPr/>
            </p:nvSpPr>
            <p:spPr>
              <a:xfrm>
                <a:off x="-3798187" y="5334000"/>
                <a:ext cx="3414796" cy="58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altLang="it-IT" sz="3200" dirty="0" smtClean="0">
                    <a:solidFill>
                      <a:srgbClr val="E45B00"/>
                    </a:solidFill>
                  </a:rPr>
                  <a:t>       </a:t>
                </a:r>
                <a:r>
                  <a:rPr lang="it-IT" altLang="it-IT" sz="3200" dirty="0">
                    <a:solidFill>
                      <a:srgbClr val="FF0000"/>
                    </a:solidFill>
                  </a:rPr>
                  <a:t>8,6%</a:t>
                </a:r>
                <a:r>
                  <a:rPr lang="it-IT" altLang="it-IT" sz="3200" dirty="0" smtClean="0">
                    <a:solidFill>
                      <a:srgbClr val="E45B00"/>
                    </a:solidFill>
                  </a:rPr>
                  <a:t>       </a:t>
                </a:r>
                <a:r>
                  <a:rPr lang="it-IT" altLang="it-IT" sz="3200" dirty="0" smtClean="0">
                    <a:solidFill>
                      <a:srgbClr val="000000"/>
                    </a:solidFill>
                  </a:rPr>
                  <a:t>+</a:t>
                </a:r>
                <a:endParaRPr lang="it-IT" sz="32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Rettangolo 58"/>
            <p:cNvSpPr/>
            <p:nvPr/>
          </p:nvSpPr>
          <p:spPr>
            <a:xfrm>
              <a:off x="4953000" y="3048000"/>
              <a:ext cx="2362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000" dirty="0" smtClean="0"/>
                <a:t>Istituzioni cessate </a:t>
              </a:r>
            </a:p>
            <a:p>
              <a:pPr algn="ctr"/>
              <a:r>
                <a:rPr lang="it-IT" sz="2000" dirty="0" smtClean="0"/>
                <a:t>fra il 2001 e </a:t>
              </a:r>
            </a:p>
            <a:p>
              <a:pPr algn="ctr"/>
              <a:r>
                <a:rPr lang="it-IT" sz="2000" dirty="0" smtClean="0"/>
                <a:t>il 2011</a:t>
              </a:r>
            </a:p>
          </p:txBody>
        </p:sp>
      </p:grpSp>
      <p:grpSp>
        <p:nvGrpSpPr>
          <p:cNvPr id="77" name="Gruppo 76"/>
          <p:cNvGrpSpPr/>
          <p:nvPr/>
        </p:nvGrpSpPr>
        <p:grpSpPr>
          <a:xfrm>
            <a:off x="7391400" y="1981200"/>
            <a:ext cx="1752600" cy="3937575"/>
            <a:chOff x="7391400" y="1981200"/>
            <a:chExt cx="1752600" cy="3937575"/>
          </a:xfrm>
        </p:grpSpPr>
        <p:sp>
          <p:nvSpPr>
            <p:cNvPr id="22" name="Parentesi graffa aperta 9"/>
            <p:cNvSpPr>
              <a:spLocks/>
            </p:cNvSpPr>
            <p:nvPr/>
          </p:nvSpPr>
          <p:spPr bwMode="auto">
            <a:xfrm rot="16200000">
              <a:off x="8068405" y="3818797"/>
              <a:ext cx="398592" cy="1752598"/>
            </a:xfrm>
            <a:prstGeom prst="leftBrace">
              <a:avLst>
                <a:gd name="adj1" fmla="val 45052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  <p:grpSp>
          <p:nvGrpSpPr>
            <p:cNvPr id="60" name="Gruppo 59"/>
            <p:cNvGrpSpPr/>
            <p:nvPr/>
          </p:nvGrpSpPr>
          <p:grpSpPr>
            <a:xfrm>
              <a:off x="7391401" y="1981200"/>
              <a:ext cx="1676399" cy="2914710"/>
              <a:chOff x="-2362200" y="1981200"/>
              <a:chExt cx="2474684" cy="2914710"/>
            </a:xfrm>
          </p:grpSpPr>
          <p:sp>
            <p:nvSpPr>
              <p:cNvPr id="61" name="CasellaDiTesto 60"/>
              <p:cNvSpPr txBox="1"/>
              <p:nvPr/>
            </p:nvSpPr>
            <p:spPr>
              <a:xfrm>
                <a:off x="-1371600" y="4495800"/>
                <a:ext cx="1371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sz="2000" dirty="0"/>
              </a:p>
            </p:txBody>
          </p:sp>
          <p:sp>
            <p:nvSpPr>
              <p:cNvPr id="62" name="Rettangolo 61"/>
              <p:cNvSpPr/>
              <p:nvPr/>
            </p:nvSpPr>
            <p:spPr bwMode="auto">
              <a:xfrm>
                <a:off x="-2362200" y="1981200"/>
                <a:ext cx="2474684" cy="10668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kumimoji="0" lang="it-IT" sz="28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endParaRPr>
              </a:p>
            </p:txBody>
          </p:sp>
          <p:sp>
            <p:nvSpPr>
              <p:cNvPr id="63" name="Rettangolo 62"/>
              <p:cNvSpPr/>
              <p:nvPr/>
            </p:nvSpPr>
            <p:spPr>
              <a:xfrm>
                <a:off x="-1912259" y="2514600"/>
                <a:ext cx="13498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800" i="1" dirty="0" smtClean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rPr>
                  <a:t>R</a:t>
                </a:r>
                <a:r>
                  <a:rPr lang="it-IT" sz="1400" i="1" dirty="0" smtClean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rPr>
                  <a:t>01</a:t>
                </a:r>
                <a:endParaRPr lang="it-IT" sz="1400" dirty="0"/>
              </a:p>
            </p:txBody>
          </p:sp>
          <p:cxnSp>
            <p:nvCxnSpPr>
              <p:cNvPr id="64" name="Connettore 1 63"/>
              <p:cNvCxnSpPr/>
              <p:nvPr/>
            </p:nvCxnSpPr>
            <p:spPr bwMode="auto">
              <a:xfrm>
                <a:off x="-1981200" y="2514600"/>
                <a:ext cx="1418769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66" name="Rettangolo 65"/>
              <p:cNvSpPr/>
              <p:nvPr/>
            </p:nvSpPr>
            <p:spPr>
              <a:xfrm>
                <a:off x="-1772875" y="1981200"/>
                <a:ext cx="9793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800" i="1" dirty="0" smtClean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rPr>
                  <a:t>S</a:t>
                </a:r>
                <a:r>
                  <a:rPr lang="it-IT" sz="1400" i="1" dirty="0" smtClean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rPr>
                  <a:t>11</a:t>
                </a:r>
                <a:endParaRPr lang="it-IT" sz="2800" i="1" dirty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endParaRPr>
              </a:p>
            </p:txBody>
          </p:sp>
        </p:grpSp>
        <p:sp>
          <p:nvSpPr>
            <p:cNvPr id="67" name="Rettangolo 66"/>
            <p:cNvSpPr/>
            <p:nvPr/>
          </p:nvSpPr>
          <p:spPr>
            <a:xfrm>
              <a:off x="7391400" y="3124200"/>
              <a:ext cx="167640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000" dirty="0" smtClean="0"/>
                <a:t>Istituzioni attive nel 2001 e 2011, rilevate solo nel 2011</a:t>
              </a:r>
              <a:endParaRPr lang="it-IT" sz="2000" dirty="0"/>
            </a:p>
          </p:txBody>
        </p:sp>
        <p:sp>
          <p:nvSpPr>
            <p:cNvPr id="69" name="CasellaDiTesto 68"/>
            <p:cNvSpPr txBox="1"/>
            <p:nvPr/>
          </p:nvSpPr>
          <p:spPr>
            <a:xfrm>
              <a:off x="7391400" y="4876800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/>
                <a:t>«</a:t>
              </a:r>
              <a:r>
                <a:rPr lang="it-IT" sz="2000" b="1" dirty="0" smtClean="0"/>
                <a:t>Emerse</a:t>
              </a:r>
              <a:r>
                <a:rPr lang="it-IT" sz="2000" dirty="0" smtClean="0"/>
                <a:t>»</a:t>
              </a:r>
              <a:endParaRPr lang="it-IT" sz="2000" dirty="0"/>
            </a:p>
          </p:txBody>
        </p:sp>
        <p:sp>
          <p:nvSpPr>
            <p:cNvPr id="70" name="Rettangolo 69"/>
            <p:cNvSpPr/>
            <p:nvPr/>
          </p:nvSpPr>
          <p:spPr>
            <a:xfrm>
              <a:off x="7543800" y="5334000"/>
              <a:ext cx="14606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altLang="it-IT" sz="3200" dirty="0">
                  <a:solidFill>
                    <a:srgbClr val="FF0000"/>
                  </a:solidFill>
                </a:rPr>
                <a:t>19,4%</a:t>
              </a:r>
              <a:r>
                <a:rPr lang="it-IT" altLang="it-IT" sz="3200" dirty="0" smtClean="0">
                  <a:solidFill>
                    <a:srgbClr val="E45B00"/>
                  </a:solidFill>
                </a:rPr>
                <a:t> </a:t>
              </a:r>
              <a:endParaRPr lang="it-IT" sz="3200" dirty="0"/>
            </a:p>
          </p:txBody>
        </p:sp>
      </p:grpSp>
      <p:grpSp>
        <p:nvGrpSpPr>
          <p:cNvPr id="75" name="Gruppo 74"/>
          <p:cNvGrpSpPr/>
          <p:nvPr/>
        </p:nvGrpSpPr>
        <p:grpSpPr>
          <a:xfrm>
            <a:off x="74098" y="1981200"/>
            <a:ext cx="2440501" cy="3937576"/>
            <a:chOff x="74098" y="1981200"/>
            <a:chExt cx="2440501" cy="3937576"/>
          </a:xfrm>
        </p:grpSpPr>
        <p:grpSp>
          <p:nvGrpSpPr>
            <p:cNvPr id="40" name="Gruppo 39"/>
            <p:cNvGrpSpPr/>
            <p:nvPr/>
          </p:nvGrpSpPr>
          <p:grpSpPr>
            <a:xfrm>
              <a:off x="74098" y="1981200"/>
              <a:ext cx="2440501" cy="3937576"/>
              <a:chOff x="-2362200" y="1981200"/>
              <a:chExt cx="2509734" cy="3937576"/>
            </a:xfrm>
          </p:grpSpPr>
          <p:sp>
            <p:nvSpPr>
              <p:cNvPr id="20" name="CasellaDiTesto 19"/>
              <p:cNvSpPr txBox="1"/>
              <p:nvPr/>
            </p:nvSpPr>
            <p:spPr>
              <a:xfrm>
                <a:off x="-2360038" y="3124200"/>
                <a:ext cx="242921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dirty="0" smtClean="0"/>
                  <a:t>Variazione numero istituzioni 2001-2011</a:t>
                </a:r>
                <a:endParaRPr lang="it-IT" sz="2000" dirty="0"/>
              </a:p>
            </p:txBody>
          </p:sp>
          <p:sp>
            <p:nvSpPr>
              <p:cNvPr id="26" name="Rettangolo 25"/>
              <p:cNvSpPr/>
              <p:nvPr/>
            </p:nvSpPr>
            <p:spPr bwMode="auto">
              <a:xfrm>
                <a:off x="-2362200" y="1981200"/>
                <a:ext cx="2438400" cy="10668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kumimoji="0" lang="it-IT" sz="28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ＭＳ Ｐゴシック" charset="0"/>
                  <a:cs typeface="Times New Roman" pitchFamily="18" charset="0"/>
                </a:endParaRPr>
              </a:p>
            </p:txBody>
          </p:sp>
          <p:sp>
            <p:nvSpPr>
              <p:cNvPr id="30" name="Rettangolo 29"/>
              <p:cNvSpPr/>
              <p:nvPr/>
            </p:nvSpPr>
            <p:spPr>
              <a:xfrm>
                <a:off x="-1600200" y="2514600"/>
                <a:ext cx="6220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800" i="1" dirty="0" smtClean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rPr>
                  <a:t>R</a:t>
                </a:r>
                <a:r>
                  <a:rPr lang="it-IT" sz="1400" i="1" dirty="0" smtClean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rPr>
                  <a:t>01</a:t>
                </a:r>
                <a:endParaRPr lang="it-IT" sz="1400" dirty="0"/>
              </a:p>
            </p:txBody>
          </p:sp>
          <p:cxnSp>
            <p:nvCxnSpPr>
              <p:cNvPr id="36" name="Connettore 1 35"/>
              <p:cNvCxnSpPr/>
              <p:nvPr/>
            </p:nvCxnSpPr>
            <p:spPr bwMode="auto">
              <a:xfrm>
                <a:off x="-1981200" y="2514600"/>
                <a:ext cx="12954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Rettangolo 36"/>
              <p:cNvSpPr/>
              <p:nvPr/>
            </p:nvSpPr>
            <p:spPr>
              <a:xfrm>
                <a:off x="-533400" y="2219980"/>
                <a:ext cx="45315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800" i="1" dirty="0" smtClean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rPr>
                  <a:t>=</a:t>
                </a:r>
                <a:endParaRPr lang="it-IT" sz="1400" dirty="0"/>
              </a:p>
            </p:txBody>
          </p:sp>
          <p:sp>
            <p:nvSpPr>
              <p:cNvPr id="38" name="Rettangolo 37"/>
              <p:cNvSpPr/>
              <p:nvPr/>
            </p:nvSpPr>
            <p:spPr>
              <a:xfrm>
                <a:off x="-1981200" y="1981200"/>
                <a:ext cx="139601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800" i="1" dirty="0" smtClean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rPr>
                  <a:t>R</a:t>
                </a:r>
                <a:r>
                  <a:rPr lang="it-IT" sz="1400" i="1" dirty="0" smtClean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rPr>
                  <a:t>11  </a:t>
                </a:r>
                <a:r>
                  <a:rPr lang="it-IT" sz="1400" i="1" dirty="0" err="1" smtClean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rPr>
                  <a:t>–</a:t>
                </a:r>
                <a:r>
                  <a:rPr lang="it-IT" sz="1400" i="1" dirty="0" smtClean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rPr>
                  <a:t>  </a:t>
                </a:r>
                <a:r>
                  <a:rPr lang="it-IT" sz="2800" i="1" dirty="0" smtClean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rPr>
                  <a:t>R</a:t>
                </a:r>
                <a:r>
                  <a:rPr lang="it-IT" sz="1400" i="1" dirty="0" smtClean="0">
                    <a:solidFill>
                      <a:schemeClr val="bg1"/>
                    </a:solidFill>
                    <a:latin typeface="Times New Roman" pitchFamily="18" charset="0"/>
                    <a:ea typeface="ＭＳ Ｐゴシック" charset="0"/>
                    <a:cs typeface="Times New Roman" pitchFamily="18" charset="0"/>
                  </a:rPr>
                  <a:t>01</a:t>
                </a:r>
                <a:endParaRPr lang="it-IT" sz="2800" i="1" dirty="0">
                  <a:solidFill>
                    <a:schemeClr val="bg1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endParaRPr>
              </a:p>
            </p:txBody>
          </p:sp>
          <p:sp>
            <p:nvSpPr>
              <p:cNvPr id="39" name="Rettangolo 38"/>
              <p:cNvSpPr/>
              <p:nvPr/>
            </p:nvSpPr>
            <p:spPr>
              <a:xfrm>
                <a:off x="-2362200" y="5334000"/>
                <a:ext cx="2509734" cy="58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altLang="it-IT" sz="3200" dirty="0" smtClean="0">
                    <a:solidFill>
                      <a:srgbClr val="E45B00"/>
                    </a:solidFill>
                  </a:rPr>
                  <a:t>      </a:t>
                </a:r>
                <a:r>
                  <a:rPr lang="it-IT" altLang="it-IT" sz="3200" dirty="0" smtClean="0">
                    <a:solidFill>
                      <a:srgbClr val="FF0000"/>
                    </a:solidFill>
                  </a:rPr>
                  <a:t>28%</a:t>
                </a:r>
                <a:r>
                  <a:rPr lang="it-IT" altLang="it-IT" sz="3200" dirty="0" smtClean="0">
                    <a:solidFill>
                      <a:srgbClr val="E45B00"/>
                    </a:solidFill>
                  </a:rPr>
                  <a:t>    </a:t>
                </a:r>
                <a:r>
                  <a:rPr lang="it-IT" altLang="it-IT" sz="3200" dirty="0" smtClean="0"/>
                  <a:t>=</a:t>
                </a:r>
                <a:endParaRPr lang="it-IT" sz="3200" dirty="0" smtClean="0"/>
              </a:p>
            </p:txBody>
          </p:sp>
        </p:grpSp>
        <p:sp>
          <p:nvSpPr>
            <p:cNvPr id="71" name="Parentesi graffa aperta 9"/>
            <p:cNvSpPr>
              <a:spLocks/>
            </p:cNvSpPr>
            <p:nvPr/>
          </p:nvSpPr>
          <p:spPr bwMode="auto">
            <a:xfrm rot="16200000">
              <a:off x="1096105" y="3552095"/>
              <a:ext cx="398592" cy="2286002"/>
            </a:xfrm>
            <a:prstGeom prst="leftBrace">
              <a:avLst>
                <a:gd name="adj1" fmla="val 45052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533400" y="4876800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/>
                <a:t>«</a:t>
              </a:r>
              <a:r>
                <a:rPr lang="it-IT" sz="2000" b="1" dirty="0" smtClean="0"/>
                <a:t>Crescita</a:t>
              </a:r>
              <a:r>
                <a:rPr lang="it-IT" sz="2000" dirty="0" smtClean="0"/>
                <a:t>»</a:t>
              </a:r>
              <a:endParaRPr lang="it-I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08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Rectangle 14"/>
              <p:cNvSpPr>
                <a:spLocks noChangeArrowheads="1"/>
              </p:cNvSpPr>
              <p:nvPr/>
            </p:nvSpPr>
            <p:spPr bwMode="auto">
              <a:xfrm>
                <a:off x="416966" y="692312"/>
                <a:ext cx="8296275" cy="518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tabLst>
                    <a:tab pos="266700" algn="l"/>
                  </a:tabLst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266700" algn="l"/>
                  </a:tabLst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26670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2667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2667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2667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2667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2667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266700" algn="l"/>
                  </a:tabLs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Clr>
                    <a:srgbClr val="E45B00"/>
                  </a:buClr>
                  <a:buFontTx/>
                  <a:buNone/>
                </a:pPr>
                <a:endParaRPr lang="it-IT" altLang="it-IT" sz="1400" dirty="0" smtClean="0">
                  <a:solidFill>
                    <a:schemeClr val="bg2"/>
                  </a:solidFill>
                </a:endParaRPr>
              </a:p>
              <a:p>
                <a:pPr algn="just" eaLnBrk="1" hangingPunct="1">
                  <a:spcBef>
                    <a:spcPct val="0"/>
                  </a:spcBef>
                  <a:buClr>
                    <a:srgbClr val="E45B00"/>
                  </a:buClr>
                  <a:buFontTx/>
                  <a:buNone/>
                </a:pPr>
                <a:endParaRPr lang="it-IT" altLang="it-IT" sz="2400" dirty="0" smtClean="0">
                  <a:solidFill>
                    <a:schemeClr val="bg2"/>
                  </a:solidFill>
                </a:endParaRPr>
              </a:p>
              <a:p>
                <a:pPr algn="just" eaLnBrk="1" hangingPunct="1">
                  <a:spcBef>
                    <a:spcPct val="0"/>
                  </a:spcBef>
                  <a:buClr>
                    <a:srgbClr val="E45B00"/>
                  </a:buClr>
                  <a:buFontTx/>
                  <a:buNone/>
                </a:pPr>
                <a:r>
                  <a:rPr lang="it-IT" altLang="it-IT" sz="2400" dirty="0" smtClean="0"/>
                  <a:t>Si evidenziano:</a:t>
                </a:r>
              </a:p>
              <a:p>
                <a:pPr algn="just" eaLnBrk="1" hangingPunct="1">
                  <a:spcBef>
                    <a:spcPct val="0"/>
                  </a:spcBef>
                  <a:buClr>
                    <a:srgbClr val="E45B00"/>
                  </a:buClr>
                  <a:buFontTx/>
                  <a:buNone/>
                </a:pPr>
                <a:endParaRPr lang="it-IT" altLang="it-IT" sz="1400" dirty="0" smtClean="0">
                  <a:solidFill>
                    <a:schemeClr val="bg2"/>
                  </a:solidFill>
                </a:endParaRPr>
              </a:p>
              <a:p>
                <a:pPr marL="342900" indent="-342900" algn="just" eaLnBrk="1" hangingPunct="1">
                  <a:spcBef>
                    <a:spcPct val="0"/>
                  </a:spcBef>
                  <a:buClr>
                    <a:srgbClr val="FF0000"/>
                  </a:buClr>
                  <a:buFontTx/>
                  <a:buAutoNum type="arabicPeriod"/>
                </a:pPr>
                <a:r>
                  <a:rPr lang="it-IT" altLang="it-IT" sz="2400" dirty="0" smtClean="0"/>
                  <a:t>Un «</a:t>
                </a:r>
                <a:r>
                  <a:rPr lang="it-IT" altLang="it-IT" sz="2400" b="1" dirty="0" smtClean="0"/>
                  <a:t>saldo naturale</a:t>
                </a:r>
                <a:r>
                  <a:rPr lang="it-IT" altLang="it-IT" sz="2400" dirty="0" smtClean="0"/>
                  <a:t>» positivo, ma non particolarmente elevato: </a:t>
                </a:r>
              </a:p>
              <a:p>
                <a:pPr marL="266700" indent="-266700" eaLnBrk="1" hangingPunct="1">
                  <a:spcBef>
                    <a:spcPct val="0"/>
                  </a:spcBef>
                  <a:buClr>
                    <a:srgbClr val="E45B00"/>
                  </a:buClr>
                  <a:buNone/>
                  <a:defRPr/>
                </a:pPr>
                <a:r>
                  <a:rPr lang="it-IT" altLang="it-IT" sz="2000" dirty="0" smtClean="0">
                    <a:solidFill>
                      <a:srgbClr val="FF0000"/>
                    </a:solidFill>
                    <a:latin typeface="+mj-lt"/>
                    <a:ea typeface="ＭＳ Ｐゴシック" charset="0"/>
                  </a:rPr>
                  <a:t>		+ </a:t>
                </a:r>
                <a:r>
                  <a:rPr lang="it-IT" altLang="it-IT" sz="2000" dirty="0">
                    <a:solidFill>
                      <a:srgbClr val="FF0000"/>
                    </a:solidFill>
                    <a:latin typeface="+mj-lt"/>
                    <a:ea typeface="ＭＳ Ｐゴシック" charset="0"/>
                  </a:rPr>
                  <a:t>20.293 organizzazioni (8,6% di quelle attive nel 2001)</a:t>
                </a:r>
              </a:p>
              <a:p>
                <a:pPr marL="266700" indent="-266700" eaLnBrk="1" hangingPunct="1">
                  <a:spcBef>
                    <a:spcPct val="0"/>
                  </a:spcBef>
                  <a:buClr>
                    <a:srgbClr val="E45B00"/>
                  </a:buClr>
                  <a:buFontTx/>
                  <a:buAutoNum type="arabicPeriod"/>
                  <a:defRPr/>
                </a:pPr>
                <a:endParaRPr lang="it-IT" altLang="it-IT" sz="2000" dirty="0">
                  <a:solidFill>
                    <a:srgbClr val="FF0000"/>
                  </a:solidFill>
                  <a:latin typeface="+mj-lt"/>
                  <a:ea typeface="ＭＳ Ｐゴシック" charset="0"/>
                </a:endParaRPr>
              </a:p>
              <a:p>
                <a:pPr marL="342900" indent="-342900" algn="just" eaLnBrk="1" hangingPunct="1">
                  <a:spcBef>
                    <a:spcPct val="0"/>
                  </a:spcBef>
                  <a:buClr>
                    <a:srgbClr val="E45B00"/>
                  </a:buClr>
                  <a:buFontTx/>
                  <a:buAutoNum type="arabicPeriod"/>
                </a:pPr>
                <a:endParaRPr lang="it-IT" altLang="it-IT" sz="1400" dirty="0" smtClean="0">
                  <a:solidFill>
                    <a:schemeClr val="bg2"/>
                  </a:solidFill>
                </a:endParaRPr>
              </a:p>
              <a:p>
                <a:pPr marL="457200" indent="-457200" algn="just" eaLnBrk="1" hangingPunct="1">
                  <a:spcBef>
                    <a:spcPct val="0"/>
                  </a:spcBef>
                  <a:buClr>
                    <a:srgbClr val="FF0000"/>
                  </a:buClr>
                  <a:buFont typeface="+mj-lt"/>
                  <a:buAutoNum type="arabicPeriod" startAt="2"/>
                </a:pPr>
                <a:r>
                  <a:rPr lang="it-IT" altLang="it-IT" sz="2400" dirty="0" smtClean="0"/>
                  <a:t>Un «</a:t>
                </a:r>
                <a:r>
                  <a:rPr lang="it-IT" altLang="it-IT" sz="2400" b="1" dirty="0" smtClean="0"/>
                  <a:t>tasso lordo di </a:t>
                </a:r>
                <a:r>
                  <a:rPr lang="it-IT" altLang="it-IT" sz="2400" b="1" i="1" dirty="0" smtClean="0"/>
                  <a:t>turn-over</a:t>
                </a:r>
                <a:r>
                  <a:rPr lang="it-IT" altLang="it-IT" sz="2400" dirty="0" smtClean="0"/>
                  <a:t>» molto elevato:</a:t>
                </a:r>
              </a:p>
              <a:p>
                <a:pPr marL="342900" indent="-342900" algn="just" eaLnBrk="1" hangingPunct="1">
                  <a:spcBef>
                    <a:spcPct val="0"/>
                  </a:spcBef>
                  <a:buClr>
                    <a:srgbClr val="FF0000"/>
                  </a:buClr>
                  <a:buFontTx/>
                  <a:buAutoNum type="arabicPeriod" startAt="2"/>
                </a:pPr>
                <a:endParaRPr lang="it-IT" altLang="it-IT" sz="1400" dirty="0">
                  <a:solidFill>
                    <a:schemeClr val="bg2"/>
                  </a:solidFill>
                </a:endParaRPr>
              </a:p>
              <a:p>
                <a:pPr algn="just" eaLnBrk="1" hangingPunct="1">
                  <a:spcBef>
                    <a:spcPct val="0"/>
                  </a:spcBef>
                  <a:buClr>
                    <a:srgbClr val="FF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altLang="it-IT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alt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𝑁𝑎𝑡𝑒</m:t>
                          </m:r>
                          <m:r>
                            <a:rPr lang="it-IT" altLang="it-IT" sz="2400" b="0" i="1" baseline="-25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01</m:t>
                          </m:r>
                          <m:r>
                            <a:rPr lang="it-IT" altLang="it-IT" sz="2400" b="0" i="1" baseline="-16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it-IT" altLang="it-IT" sz="2400" b="0" i="1" baseline="-25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11</m:t>
                          </m:r>
                          <m:r>
                            <a:rPr lang="it-IT" alt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it-IT" alt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𝐶𝑒𝑠𝑠𝑎𝑡𝑒</m:t>
                          </m:r>
                          <m:r>
                            <a:rPr lang="it-IT" altLang="it-IT" sz="2400" b="0" i="1" baseline="-25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01</m:t>
                          </m:r>
                          <m:r>
                            <a:rPr lang="it-IT" altLang="it-IT" sz="2400" b="0" i="1" baseline="-16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it-IT" altLang="it-IT" sz="2400" b="0" i="1" baseline="-25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11</m:t>
                          </m:r>
                        </m:num>
                        <m:den>
                          <m:sSub>
                            <m:sSubPr>
                              <m:ctrlPr>
                                <a:rPr lang="it-IT" altLang="it-IT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altLang="it-IT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𝑅𝑖𝑙𝑒𝑣𝑎𝑡𝑒</m:t>
                              </m:r>
                            </m:e>
                            <m:sub>
                              <m:r>
                                <a:rPr lang="it-IT" altLang="it-IT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01</m:t>
                              </m:r>
                            </m:sub>
                          </m:sSub>
                        </m:den>
                      </m:f>
                      <m:r>
                        <a:rPr lang="it-IT" altLang="it-IT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alt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alt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it-IT" altLang="it-IT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141.451</m:t>
                          </m:r>
                          <m:r>
                            <a:rPr lang="it-IT" altLang="it-IT" sz="24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+</m:t>
                          </m:r>
                          <m:r>
                            <a:rPr lang="it-IT" altLang="it-IT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121.159</m:t>
                          </m:r>
                        </m:num>
                        <m:den>
                          <m:r>
                            <a:rPr lang="it-IT" alt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235.232</m:t>
                          </m:r>
                        </m:den>
                      </m:f>
                      <m:r>
                        <a:rPr lang="it-IT" altLang="it-IT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it-IT" altLang="it-IT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111,6%</m:t>
                      </m:r>
                    </m:oMath>
                  </m:oMathPara>
                </a14:m>
                <a:endParaRPr lang="it-IT" altLang="it-IT" sz="1200" dirty="0" smtClean="0">
                  <a:solidFill>
                    <a:srgbClr val="FF0000"/>
                  </a:solidFill>
                  <a:latin typeface="+mj-lt"/>
                </a:endParaRPr>
              </a:p>
              <a:p>
                <a:pPr algn="just" eaLnBrk="1" hangingPunct="1">
                  <a:spcBef>
                    <a:spcPct val="0"/>
                  </a:spcBef>
                  <a:buClr>
                    <a:srgbClr val="FF0000"/>
                  </a:buClr>
                  <a:buNone/>
                </a:pPr>
                <a:endParaRPr lang="it-IT" altLang="it-IT" sz="1400" dirty="0" smtClean="0">
                  <a:solidFill>
                    <a:schemeClr val="bg2"/>
                  </a:solidFill>
                </a:endParaRPr>
              </a:p>
              <a:p>
                <a:pPr algn="just" eaLnBrk="1" hangingPunct="1">
                  <a:spcBef>
                    <a:spcPct val="0"/>
                  </a:spcBef>
                  <a:buClr>
                    <a:srgbClr val="FF0000"/>
                  </a:buClr>
                  <a:buNone/>
                </a:pPr>
                <a:endParaRPr lang="it-IT" altLang="it-IT" sz="1400" dirty="0" smtClean="0">
                  <a:solidFill>
                    <a:schemeClr val="bg2"/>
                  </a:solidFill>
                </a:endParaRPr>
              </a:p>
              <a:p>
                <a:pPr marL="342900" indent="-342900" algn="just" eaLnBrk="1" hangingPunct="1">
                  <a:spcBef>
                    <a:spcPct val="0"/>
                  </a:spcBef>
                  <a:buClr>
                    <a:srgbClr val="FF0000"/>
                  </a:buClr>
                  <a:buFont typeface="+mj-lt"/>
                  <a:buAutoNum type="arabicPeriod" startAt="3"/>
                </a:pPr>
                <a:r>
                  <a:rPr lang="it-IT" altLang="it-IT" sz="2400" dirty="0" smtClean="0"/>
                  <a:t>Un rilevante </a:t>
                </a:r>
                <a:r>
                  <a:rPr lang="it-IT" altLang="it-IT" sz="2400" b="1" dirty="0" smtClean="0"/>
                  <a:t>affinamento del processo di rilevazione</a:t>
                </a:r>
                <a:r>
                  <a:rPr lang="it-IT" altLang="it-IT" sz="2400" dirty="0" smtClean="0"/>
                  <a:t>:</a:t>
                </a:r>
              </a:p>
              <a:p>
                <a:pPr algn="ctr" eaLnBrk="1" hangingPunct="1">
                  <a:spcBef>
                    <a:spcPct val="0"/>
                  </a:spcBef>
                  <a:buClr>
                    <a:srgbClr val="FF0000"/>
                  </a:buClr>
                  <a:buNone/>
                </a:pPr>
                <a:r>
                  <a:rPr lang="it-IT" altLang="it-IT" sz="2400" dirty="0">
                    <a:solidFill>
                      <a:schemeClr val="bg2"/>
                    </a:solidFill>
                  </a:rPr>
                  <a:t> </a:t>
                </a:r>
                <a:r>
                  <a:rPr lang="it-IT" altLang="it-IT" sz="2000" dirty="0">
                    <a:solidFill>
                      <a:srgbClr val="FF0000"/>
                    </a:solidFill>
                    <a:latin typeface="+mj-lt"/>
                    <a:ea typeface="ＭＳ Ｐゴシック" charset="0"/>
                  </a:rPr>
                  <a:t>+ 45.666 </a:t>
                </a:r>
                <a:r>
                  <a:rPr lang="it-IT" altLang="it-IT" sz="2000" dirty="0" smtClean="0">
                    <a:solidFill>
                      <a:srgbClr val="FF0000"/>
                    </a:solidFill>
                    <a:latin typeface="+mj-lt"/>
                    <a:ea typeface="ＭＳ Ｐゴシック" charset="0"/>
                  </a:rPr>
                  <a:t>organizzazioni </a:t>
                </a:r>
                <a:r>
                  <a:rPr lang="it-IT" altLang="it-IT" sz="2000" dirty="0" smtClean="0">
                    <a:solidFill>
                      <a:srgbClr val="FF0000"/>
                    </a:solidFill>
                    <a:ea typeface="ＭＳ Ｐゴシック" charset="0"/>
                  </a:rPr>
                  <a:t>(19,4% </a:t>
                </a:r>
                <a:r>
                  <a:rPr lang="it-IT" altLang="it-IT" sz="2000" dirty="0">
                    <a:solidFill>
                      <a:srgbClr val="FF0000"/>
                    </a:solidFill>
                    <a:ea typeface="ＭＳ Ｐゴシック" charset="0"/>
                  </a:rPr>
                  <a:t>di quelle attive nel 2001)</a:t>
                </a:r>
                <a:endParaRPr lang="it-IT" altLang="it-IT" sz="2000" dirty="0">
                  <a:solidFill>
                    <a:srgbClr val="FF0000"/>
                  </a:solidFill>
                  <a:latin typeface="+mj-lt"/>
                  <a:ea typeface="ＭＳ Ｐゴシック" charset="0"/>
                </a:endParaRPr>
              </a:p>
              <a:p>
                <a:pPr algn="just" eaLnBrk="1" hangingPunct="1">
                  <a:spcBef>
                    <a:spcPct val="0"/>
                  </a:spcBef>
                  <a:buClr>
                    <a:srgbClr val="E45B00"/>
                  </a:buClr>
                  <a:buFontTx/>
                  <a:buNone/>
                </a:pPr>
                <a:endParaRPr lang="it-IT" altLang="it-IT" sz="1400" dirty="0">
                  <a:solidFill>
                    <a:schemeClr val="bg2"/>
                  </a:solidFill>
                </a:endParaRPr>
              </a:p>
              <a:p>
                <a:pPr algn="just" eaLnBrk="1" hangingPunct="1">
                  <a:spcBef>
                    <a:spcPct val="0"/>
                  </a:spcBef>
                  <a:buClr>
                    <a:srgbClr val="E45B00"/>
                  </a:buClr>
                  <a:buFontTx/>
                  <a:buNone/>
                </a:pPr>
                <a:endParaRPr lang="it-IT" altLang="it-IT" sz="1400" dirty="0" smtClean="0">
                  <a:solidFill>
                    <a:schemeClr val="bg2"/>
                  </a:solidFill>
                </a:endParaRPr>
              </a:p>
              <a:p>
                <a:pPr algn="just" eaLnBrk="1" hangingPunct="1">
                  <a:spcBef>
                    <a:spcPct val="0"/>
                  </a:spcBef>
                  <a:buClr>
                    <a:srgbClr val="E45B00"/>
                  </a:buClr>
                  <a:buFontTx/>
                  <a:buNone/>
                </a:pPr>
                <a:endParaRPr lang="it-IT" altLang="it-IT" sz="1400" dirty="0">
                  <a:solidFill>
                    <a:schemeClr val="bg2"/>
                  </a:solidFill>
                </a:endParaRPr>
              </a:p>
              <a:p>
                <a:pPr algn="just" eaLnBrk="1" hangingPunct="1">
                  <a:spcBef>
                    <a:spcPct val="0"/>
                  </a:spcBef>
                  <a:buClr>
                    <a:srgbClr val="E45B00"/>
                  </a:buClr>
                  <a:buFontTx/>
                  <a:buNone/>
                </a:pPr>
                <a:endParaRPr lang="it-IT" altLang="it-IT" sz="1400" dirty="0" smtClean="0">
                  <a:solidFill>
                    <a:schemeClr val="bg2"/>
                  </a:solidFill>
                </a:endParaRPr>
              </a:p>
              <a:p>
                <a:pPr algn="just" eaLnBrk="1" hangingPunct="1">
                  <a:spcBef>
                    <a:spcPct val="0"/>
                  </a:spcBef>
                  <a:buClr>
                    <a:srgbClr val="E45B00"/>
                  </a:buClr>
                  <a:buFontTx/>
                  <a:buNone/>
                </a:pPr>
                <a:endParaRPr lang="it-IT" altLang="it-IT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098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966" y="692312"/>
                <a:ext cx="8296275" cy="5184960"/>
              </a:xfrm>
              <a:prstGeom prst="rect">
                <a:avLst/>
              </a:prstGeom>
              <a:blipFill rotWithShape="1">
                <a:blip r:embed="rId3"/>
                <a:stretch>
                  <a:fillRect l="-2204" r="-2278" b="-32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57200" y="117475"/>
            <a:ext cx="82915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marL="266700" indent="-266700" eaLnBrk="1" hangingPunct="1">
              <a:tabLst>
                <a:tab pos="266700" algn="l"/>
              </a:tabLst>
              <a:defRPr/>
            </a:pP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La demografia delle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ISTITUZIONI </a:t>
            </a:r>
            <a:r>
              <a:rPr lang="it-IT" sz="20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(4/4) </a:t>
            </a:r>
            <a:endParaRPr lang="it-IT" sz="2000" dirty="0">
              <a:solidFill>
                <a:srgbClr val="FF00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4100" name="Rectangle 14"/>
          <p:cNvSpPr>
            <a:spLocks noChangeArrowheads="1"/>
          </p:cNvSpPr>
          <p:nvPr/>
        </p:nvSpPr>
        <p:spPr bwMode="auto">
          <a:xfrm>
            <a:off x="452438" y="1052736"/>
            <a:ext cx="82962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E45B00"/>
              </a:buClr>
              <a:buFontTx/>
              <a:buNone/>
            </a:pPr>
            <a:endParaRPr lang="it-IT" altLang="it-IT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457200" y="117475"/>
            <a:ext cx="82915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marL="266700" indent="-266700" eaLnBrk="1" hangingPunct="1">
              <a:tabLst>
                <a:tab pos="266700" algn="l"/>
              </a:tabLst>
              <a:defRPr/>
            </a:pPr>
            <a:endParaRPr lang="it-IT" sz="2000" dirty="0">
              <a:solidFill>
                <a:srgbClr val="E45B00"/>
              </a:solidFill>
              <a:latin typeface="+mj-lt"/>
              <a:ea typeface="ＭＳ Ｐゴシック" charset="0"/>
            </a:endParaRPr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452438" y="1412875"/>
            <a:ext cx="82962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ctr" eaLnBrk="1" hangingPunct="1">
              <a:buClr>
                <a:srgbClr val="E45B00"/>
              </a:buClr>
              <a:defRPr/>
            </a:pPr>
            <a:endParaRPr lang="it-IT" altLang="it-IT" sz="3600" b="1" dirty="0" smtClean="0"/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sz="3600" dirty="0" smtClean="0">
                <a:solidFill>
                  <a:srgbClr val="FF0000"/>
                </a:solidFill>
              </a:rPr>
              <a:t>LE CONSEGUENZE 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sz="3600" dirty="0" smtClean="0">
                <a:solidFill>
                  <a:srgbClr val="FF0000"/>
                </a:solidFill>
              </a:rPr>
              <a:t>DELLA DEMOGRAFIA DELLE ISTITUZIONI SULL’OCCUPAZIONE</a:t>
            </a:r>
          </a:p>
          <a:p>
            <a:pPr marL="0" indent="0" algn="ctr" eaLnBrk="1" hangingPunct="1">
              <a:buClr>
                <a:srgbClr val="E45B00"/>
              </a:buClr>
              <a:defRPr/>
            </a:pPr>
            <a:r>
              <a:rPr lang="it-IT" altLang="it-IT" sz="3600" dirty="0" smtClean="0">
                <a:solidFill>
                  <a:srgbClr val="FF0000"/>
                </a:solidFill>
              </a:rPr>
              <a:t>DEL PERSONALE RETRIBUITO</a:t>
            </a:r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dirty="0">
              <a:solidFill>
                <a:schemeClr val="bg2"/>
              </a:solidFill>
            </a:endParaRPr>
          </a:p>
          <a:p>
            <a:pPr marL="0" indent="0" algn="just" eaLnBrk="1" hangingPunct="1">
              <a:buClr>
                <a:srgbClr val="E45B00"/>
              </a:buClr>
              <a:defRPr/>
            </a:pPr>
            <a:endParaRPr lang="it-IT" altLang="it-IT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1250</Words>
  <Application>Microsoft Office PowerPoint</Application>
  <PresentationFormat>Presentazione su schermo (4:3)</PresentationFormat>
  <Paragraphs>319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Presentazione vuota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Bruna Tabanella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Barbetta Gianpaolo</cp:lastModifiedBy>
  <cp:revision>291</cp:revision>
  <cp:lastPrinted>2014-06-12T07:03:42Z</cp:lastPrinted>
  <dcterms:created xsi:type="dcterms:W3CDTF">2014-04-13T17:47:18Z</dcterms:created>
  <dcterms:modified xsi:type="dcterms:W3CDTF">2016-06-30T14:38:39Z</dcterms:modified>
</cp:coreProperties>
</file>