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8" r:id="rId2"/>
    <p:sldId id="259" r:id="rId3"/>
    <p:sldId id="261" r:id="rId4"/>
    <p:sldId id="262" r:id="rId5"/>
    <p:sldId id="260" r:id="rId6"/>
    <p:sldId id="263" r:id="rId7"/>
    <p:sldId id="272" r:id="rId8"/>
    <p:sldId id="264" r:id="rId9"/>
    <p:sldId id="265" r:id="rId10"/>
    <p:sldId id="273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C34DD-0249-447C-8EB9-297699ECA1CE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2F23A-021F-40F7-B0D3-B4D4FA577B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79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C125E5-72D7-4379-AE3C-B7A278EDC431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C14B545-9A65-4198-A923-838A9EF6E48C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97076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it-IT" smtClean="0"/>
              <a:t>Fare clic sull'icona per inserire un'immagine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13/07/2017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82799"/>
            <a:ext cx="5667375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79989" y="3284984"/>
            <a:ext cx="11799911" cy="1155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/>
          <p:cNvSpPr/>
          <p:nvPr/>
        </p:nvSpPr>
        <p:spPr>
          <a:xfrm>
            <a:off x="5918895" y="2640657"/>
            <a:ext cx="266429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Semiminario</a:t>
            </a:r>
            <a:r>
              <a:rPr lang="it-IT" dirty="0" smtClean="0"/>
              <a:t> Nazionale Oppi</a:t>
            </a:r>
          </a:p>
          <a:p>
            <a:pPr algn="ctr"/>
            <a:r>
              <a:rPr lang="it-IT" dirty="0" smtClean="0"/>
              <a:t>Milano, 13 luglio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139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76763"/>
            <a:ext cx="5343525" cy="53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6"/>
          <p:cNvSpPr txBox="1">
            <a:spLocks/>
          </p:cNvSpPr>
          <p:nvPr/>
        </p:nvSpPr>
        <p:spPr>
          <a:xfrm>
            <a:off x="107504" y="265755"/>
            <a:ext cx="9036496" cy="92447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b="1" dirty="0" smtClean="0">
                <a:solidFill>
                  <a:schemeClr val="bg1"/>
                </a:solidFill>
              </a:rPr>
              <a:t>Policy OECD – </a:t>
            </a:r>
            <a:r>
              <a:rPr lang="it-IT" b="1" dirty="0" err="1" smtClean="0">
                <a:solidFill>
                  <a:schemeClr val="bg1"/>
                </a:solidFill>
              </a:rPr>
              <a:t>European</a:t>
            </a:r>
            <a:r>
              <a:rPr lang="it-IT" b="1" dirty="0" smtClean="0">
                <a:solidFill>
                  <a:schemeClr val="bg1"/>
                </a:solidFill>
              </a:rPr>
              <a:t> Union, 2017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94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525345"/>
          </a:xfrm>
        </p:spPr>
        <p:txBody>
          <a:bodyPr>
            <a:noAutofit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TED – TEACHER FOR DIVERSITY </a:t>
            </a:r>
            <a:r>
              <a:rPr lang="en-US" b="1" dirty="0" smtClean="0">
                <a:solidFill>
                  <a:schemeClr val="bg1"/>
                </a:solidFill>
              </a:rPr>
              <a:t>(2007-2009)</a:t>
            </a:r>
          </a:p>
          <a:p>
            <a:r>
              <a:rPr lang="en-US" b="1" i="1" dirty="0" smtClean="0">
                <a:solidFill>
                  <a:schemeClr val="bg1"/>
                </a:solidFill>
              </a:rPr>
              <a:t>Study ON HOW INITIAL TEACHER EDUCATION PREPARES TEACHER STUDENTS TO DEAL WITH </a:t>
            </a:r>
            <a:r>
              <a:rPr lang="it-IT" b="1" i="1" dirty="0" smtClean="0">
                <a:solidFill>
                  <a:schemeClr val="bg1"/>
                </a:solidFill>
              </a:rPr>
              <a:t>DIVERSITY IN THE CLASSROOM</a:t>
            </a:r>
            <a:r>
              <a:rPr lang="it-IT" b="1" dirty="0" smtClean="0">
                <a:solidFill>
                  <a:schemeClr val="bg1"/>
                </a:solidFill>
              </a:rPr>
              <a:t> (2016)</a:t>
            </a:r>
          </a:p>
          <a:p>
            <a:pPr marL="0" indent="0">
              <a:buNone/>
            </a:pPr>
            <a:r>
              <a:rPr lang="it-IT" sz="2800" dirty="0" smtClean="0"/>
              <a:t>«</a:t>
            </a:r>
            <a:r>
              <a:rPr lang="it-IT" sz="3200" b="1" dirty="0" smtClean="0"/>
              <a:t>Teachers </a:t>
            </a:r>
            <a:r>
              <a:rPr lang="it-IT" sz="3200" b="1" dirty="0" err="1" smtClean="0"/>
              <a:t>Matter</a:t>
            </a:r>
            <a:r>
              <a:rPr lang="it-IT" sz="3200" b="1" dirty="0" smtClean="0"/>
              <a:t>»</a:t>
            </a:r>
            <a:r>
              <a:rPr lang="it-IT" sz="3200" dirty="0" smtClean="0"/>
              <a:t>: l’insegnante conta!</a:t>
            </a:r>
          </a:p>
          <a:p>
            <a:r>
              <a:rPr lang="it-IT" sz="2000" dirty="0" smtClean="0"/>
              <a:t>1) preoccupazione per il trend di invecchiamento (a lungo termine) del corpo insegnante (pochi </a:t>
            </a:r>
            <a:r>
              <a:rPr lang="en-US" sz="2000" dirty="0" smtClean="0"/>
              <a:t>“</a:t>
            </a:r>
            <a:r>
              <a:rPr lang="en-US" sz="2000" dirty="0" err="1" smtClean="0"/>
              <a:t>studenti</a:t>
            </a:r>
            <a:r>
              <a:rPr lang="en-US" sz="2000" dirty="0" smtClean="0"/>
              <a:t> </a:t>
            </a:r>
            <a:r>
              <a:rPr lang="en-US" sz="2000" dirty="0" err="1" smtClean="0"/>
              <a:t>eccellenti</a:t>
            </a:r>
            <a:r>
              <a:rPr lang="en-US" sz="2000" dirty="0" smtClean="0"/>
              <a:t>) </a:t>
            </a:r>
            <a:r>
              <a:rPr lang="en-US" sz="2000" dirty="0" err="1" smtClean="0"/>
              <a:t>sceglgono</a:t>
            </a:r>
            <a:r>
              <a:rPr lang="en-US" sz="2000" dirty="0" smtClean="0"/>
              <a:t> la </a:t>
            </a:r>
            <a:r>
              <a:rPr lang="en-US" sz="2000" dirty="0" err="1" smtClean="0"/>
              <a:t>professione</a:t>
            </a:r>
            <a:r>
              <a:rPr lang="en-US" sz="2000" dirty="0" smtClean="0"/>
              <a:t>; </a:t>
            </a:r>
            <a:r>
              <a:rPr lang="en-US" sz="2000" dirty="0" err="1" smtClean="0"/>
              <a:t>pochi</a:t>
            </a:r>
            <a:r>
              <a:rPr lang="en-US" sz="2000" dirty="0" smtClean="0"/>
              <a:t> </a:t>
            </a:r>
            <a:r>
              <a:rPr lang="en-US" sz="2000" dirty="0" err="1" smtClean="0"/>
              <a:t>uomini</a:t>
            </a:r>
            <a:r>
              <a:rPr lang="en-US" sz="2000" dirty="0" smtClean="0"/>
              <a:t>, </a:t>
            </a:r>
            <a:r>
              <a:rPr lang="en-US" sz="2000" dirty="0" err="1" smtClean="0"/>
              <a:t>mancanza</a:t>
            </a:r>
            <a:r>
              <a:rPr lang="en-US" sz="2000" dirty="0" smtClean="0"/>
              <a:t> </a:t>
            </a:r>
            <a:r>
              <a:rPr lang="en-US" sz="2000" dirty="0" err="1" smtClean="0"/>
              <a:t>ricambio</a:t>
            </a:r>
            <a:r>
              <a:rPr lang="en-US" sz="2000" dirty="0" smtClean="0"/>
              <a:t> </a:t>
            </a:r>
            <a:r>
              <a:rPr lang="en-US" sz="2000" dirty="0" err="1" smtClean="0"/>
              <a:t>giovanile</a:t>
            </a:r>
            <a:r>
              <a:rPr lang="en-US" sz="2000" dirty="0"/>
              <a:t>)</a:t>
            </a:r>
            <a:endParaRPr lang="en-US" sz="2000" dirty="0" smtClean="0"/>
          </a:p>
          <a:p>
            <a:r>
              <a:rPr lang="en-US" sz="2000" dirty="0" smtClean="0"/>
              <a:t>2) </a:t>
            </a:r>
            <a:r>
              <a:rPr lang="en-US" sz="2000" dirty="0" err="1" smtClean="0"/>
              <a:t>ridotta</a:t>
            </a:r>
            <a:r>
              <a:rPr lang="en-US" sz="2000" dirty="0" smtClean="0"/>
              <a:t> o </a:t>
            </a:r>
            <a:r>
              <a:rPr lang="en-US" sz="2000" dirty="0" err="1" smtClean="0"/>
              <a:t>inesistente</a:t>
            </a:r>
            <a:r>
              <a:rPr lang="en-US" sz="2000" dirty="0" smtClean="0"/>
              <a:t> è la </a:t>
            </a:r>
            <a:r>
              <a:rPr lang="en-US" sz="2000" dirty="0" err="1" smtClean="0"/>
              <a:t>presenza</a:t>
            </a:r>
            <a:r>
              <a:rPr lang="en-US" sz="2000" dirty="0" smtClean="0"/>
              <a:t> di </a:t>
            </a:r>
            <a:r>
              <a:rPr lang="en-US" sz="2000" dirty="0" err="1" smtClean="0"/>
              <a:t>docenti</a:t>
            </a:r>
            <a:r>
              <a:rPr lang="en-US" sz="2000" dirty="0" smtClean="0"/>
              <a:t> con </a:t>
            </a:r>
            <a:r>
              <a:rPr lang="it-IT" sz="2000" dirty="0" smtClean="0"/>
              <a:t>biografia migratoria </a:t>
            </a:r>
            <a:endParaRPr lang="it-IT" sz="2000" dirty="0"/>
          </a:p>
          <a:p>
            <a:r>
              <a:rPr lang="en-US" sz="2000" dirty="0" smtClean="0"/>
              <a:t>3) la </a:t>
            </a:r>
            <a:r>
              <a:rPr lang="en-US" sz="2000" dirty="0" err="1" smtClean="0"/>
              <a:t>formazione</a:t>
            </a:r>
            <a:r>
              <a:rPr lang="en-US" sz="2000" dirty="0" smtClean="0"/>
              <a:t> </a:t>
            </a:r>
            <a:r>
              <a:rPr lang="en-US" sz="2000" dirty="0" err="1" smtClean="0"/>
              <a:t>iniizale</a:t>
            </a:r>
            <a:r>
              <a:rPr lang="en-US" sz="2000" dirty="0" smtClean="0"/>
              <a:t> (</a:t>
            </a:r>
            <a:r>
              <a:rPr lang="en-US" sz="2000" dirty="0" err="1" smtClean="0"/>
              <a:t>accademica</a:t>
            </a:r>
            <a:r>
              <a:rPr lang="en-US" sz="2000" dirty="0" smtClean="0"/>
              <a:t>) </a:t>
            </a:r>
            <a:r>
              <a:rPr lang="en-US" sz="2000" dirty="0" err="1" smtClean="0"/>
              <a:t>viene</a:t>
            </a:r>
            <a:r>
              <a:rPr lang="en-US" sz="2000" dirty="0" smtClean="0"/>
              <a:t> </a:t>
            </a:r>
            <a:r>
              <a:rPr lang="en-US" sz="2000" dirty="0" err="1" smtClean="0"/>
              <a:t>percepita</a:t>
            </a:r>
            <a:r>
              <a:rPr lang="en-US" sz="2000" dirty="0" smtClean="0"/>
              <a:t> come non </a:t>
            </a:r>
            <a:r>
              <a:rPr lang="en-US" sz="2000" dirty="0" err="1" smtClean="0"/>
              <a:t>particolarmente</a:t>
            </a:r>
            <a:r>
              <a:rPr lang="en-US" sz="2000" dirty="0" smtClean="0"/>
              <a:t> </a:t>
            </a:r>
            <a:r>
              <a:rPr lang="en-US" sz="2000" dirty="0" err="1" smtClean="0"/>
              <a:t>selettiva</a:t>
            </a:r>
            <a:r>
              <a:rPr lang="en-US" sz="2000" dirty="0" smtClean="0"/>
              <a:t> , e con </a:t>
            </a:r>
            <a:r>
              <a:rPr lang="en-US" sz="2000" dirty="0" err="1" smtClean="0"/>
              <a:t>poche</a:t>
            </a:r>
            <a:r>
              <a:rPr lang="en-US" sz="2000" dirty="0" smtClean="0"/>
              <a:t> </a:t>
            </a:r>
            <a:r>
              <a:rPr lang="en-US" sz="2000" dirty="0" err="1" smtClean="0"/>
              <a:t>connessioni</a:t>
            </a:r>
            <a:r>
              <a:rPr lang="en-US" sz="2000" dirty="0" smtClean="0"/>
              <a:t> con la </a:t>
            </a:r>
            <a:r>
              <a:rPr lang="en-US" sz="2000" dirty="0" err="1" smtClean="0"/>
              <a:t>pratica</a:t>
            </a:r>
            <a:r>
              <a:rPr lang="en-US" sz="2000" dirty="0" smtClean="0"/>
              <a:t> </a:t>
            </a:r>
            <a:r>
              <a:rPr lang="en-US" sz="2000" dirty="0" err="1" smtClean="0"/>
              <a:t>docente</a:t>
            </a:r>
            <a:r>
              <a:rPr lang="en-US" sz="2000" dirty="0" smtClean="0"/>
              <a:t> </a:t>
            </a:r>
          </a:p>
          <a:p>
            <a:r>
              <a:rPr lang="en-US" sz="2000" dirty="0"/>
              <a:t>4</a:t>
            </a:r>
            <a:r>
              <a:rPr lang="en-US" sz="2000" dirty="0" smtClean="0"/>
              <a:t>) </a:t>
            </a:r>
            <a:r>
              <a:rPr lang="en-US" sz="2000" dirty="0" err="1" smtClean="0"/>
              <a:t>alti</a:t>
            </a:r>
            <a:r>
              <a:rPr lang="en-US" sz="2000" dirty="0" smtClean="0"/>
              <a:t> </a:t>
            </a:r>
            <a:r>
              <a:rPr lang="en-US" sz="2000" dirty="0" err="1" smtClean="0"/>
              <a:t>livelli</a:t>
            </a:r>
            <a:r>
              <a:rPr lang="en-US" sz="2000" dirty="0" smtClean="0"/>
              <a:t> di “Teacher’s attrition” (</a:t>
            </a:r>
            <a:r>
              <a:rPr lang="en-US" sz="2000" dirty="0" err="1" smtClean="0"/>
              <a:t>conflitti</a:t>
            </a:r>
            <a:r>
              <a:rPr lang="en-US" sz="2000" dirty="0" smtClean="0"/>
              <a:t> </a:t>
            </a:r>
            <a:r>
              <a:rPr lang="en-US" sz="2000" dirty="0" err="1" smtClean="0"/>
              <a:t>tra</a:t>
            </a:r>
            <a:r>
              <a:rPr lang="en-US" sz="2000" dirty="0" smtClean="0"/>
              <a:t> </a:t>
            </a:r>
            <a:r>
              <a:rPr lang="en-US" sz="2000" dirty="0" err="1" smtClean="0"/>
              <a:t>docenti</a:t>
            </a:r>
            <a:r>
              <a:rPr lang="en-US" sz="2000" dirty="0" smtClean="0"/>
              <a:t>) specie </a:t>
            </a:r>
            <a:r>
              <a:rPr lang="en-US" sz="2000" dirty="0" err="1" smtClean="0"/>
              <a:t>nelle</a:t>
            </a:r>
            <a:r>
              <a:rPr lang="en-US" sz="2000" dirty="0" smtClean="0"/>
              <a:t> </a:t>
            </a:r>
            <a:r>
              <a:rPr lang="en-US" sz="2000" dirty="0" err="1" smtClean="0"/>
              <a:t>coorti</a:t>
            </a:r>
            <a:r>
              <a:rPr lang="en-US" sz="2000" dirty="0" smtClean="0"/>
              <a:t> </a:t>
            </a:r>
            <a:r>
              <a:rPr lang="en-US" sz="2000" dirty="0" err="1" smtClean="0"/>
              <a:t>più</a:t>
            </a:r>
            <a:r>
              <a:rPr lang="en-US" sz="2000" dirty="0" smtClean="0"/>
              <a:t> </a:t>
            </a:r>
            <a:r>
              <a:rPr lang="en-US" sz="2000" dirty="0" err="1" smtClean="0"/>
              <a:t>giovani</a:t>
            </a:r>
            <a:endParaRPr lang="en-US" sz="20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54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Indicatori per un «buon insegnante» dal punto di vista interculturale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2" y="1807361"/>
            <a:ext cx="7306973" cy="4717983"/>
          </a:xfrm>
        </p:spPr>
        <p:txBody>
          <a:bodyPr>
            <a:normAutofit/>
          </a:bodyPr>
          <a:lstStyle/>
          <a:p>
            <a:r>
              <a:rPr lang="it-IT" sz="2000" b="1" dirty="0" smtClean="0"/>
              <a:t>Conoscenza di una o più lingue </a:t>
            </a:r>
            <a:r>
              <a:rPr lang="it-IT" sz="2000" b="1" dirty="0"/>
              <a:t>straniere </a:t>
            </a:r>
            <a:r>
              <a:rPr lang="it-IT" sz="2000" b="1" dirty="0" smtClean="0"/>
              <a:t> </a:t>
            </a:r>
          </a:p>
          <a:p>
            <a:r>
              <a:rPr lang="it-IT" sz="2000" b="1" dirty="0" smtClean="0"/>
              <a:t>capacità </a:t>
            </a:r>
            <a:r>
              <a:rPr lang="it-IT" sz="2000" b="1" dirty="0"/>
              <a:t>di insegnamento in CLIL (in lingua </a:t>
            </a:r>
            <a:r>
              <a:rPr lang="it-IT" sz="2000" b="1" dirty="0" smtClean="0"/>
              <a:t>straniera)</a:t>
            </a:r>
          </a:p>
          <a:p>
            <a:r>
              <a:rPr lang="it-IT" sz="2000" b="1" dirty="0" smtClean="0"/>
              <a:t>Capacità di </a:t>
            </a:r>
            <a:r>
              <a:rPr lang="it-IT" sz="2000" b="1" dirty="0"/>
              <a:t>declinare il curricolo con contenuti </a:t>
            </a:r>
            <a:r>
              <a:rPr lang="it-IT" sz="2000" b="1" dirty="0" smtClean="0"/>
              <a:t>multi-culturali</a:t>
            </a:r>
          </a:p>
          <a:p>
            <a:r>
              <a:rPr lang="it-IT" sz="2000" b="1" dirty="0" smtClean="0"/>
              <a:t>capacità </a:t>
            </a:r>
            <a:r>
              <a:rPr lang="it-IT" sz="2000" b="1" dirty="0"/>
              <a:t>di </a:t>
            </a:r>
            <a:r>
              <a:rPr lang="it-IT" sz="2000" b="1" dirty="0" smtClean="0"/>
              <a:t>gestire classi </a:t>
            </a:r>
            <a:r>
              <a:rPr lang="it-IT" sz="2000" b="1" dirty="0"/>
              <a:t>multiculturali (es. nel periodo di prova</a:t>
            </a:r>
            <a:r>
              <a:rPr lang="it-IT" sz="2000" b="1" dirty="0" smtClean="0"/>
              <a:t>)</a:t>
            </a:r>
          </a:p>
          <a:p>
            <a:r>
              <a:rPr lang="it-IT" sz="2000" b="1" dirty="0" smtClean="0"/>
              <a:t>capacità </a:t>
            </a:r>
            <a:r>
              <a:rPr lang="it-IT" sz="2000" b="1" dirty="0"/>
              <a:t>di predisporre </a:t>
            </a:r>
            <a:r>
              <a:rPr lang="it-IT" sz="2000" b="1" dirty="0" smtClean="0"/>
              <a:t>piani </a:t>
            </a:r>
            <a:r>
              <a:rPr lang="it-IT" sz="2000" b="1" dirty="0"/>
              <a:t>educativi personalizzati tenendo conto del background dell’allievo</a:t>
            </a:r>
          </a:p>
        </p:txBody>
      </p:sp>
    </p:spTree>
    <p:extLst>
      <p:ext uri="{BB962C8B-B14F-4D97-AF65-F5344CB8AC3E}">
        <p14:creationId xmlns:p14="http://schemas.microsoft.com/office/powerpoint/2010/main" val="61599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9442" y="0"/>
            <a:ext cx="7125113" cy="1988840"/>
          </a:xfrm>
        </p:spPr>
        <p:txBody>
          <a:bodyPr/>
          <a:lstStyle/>
          <a:p>
            <a:r>
              <a:rPr lang="it-IT" b="1" dirty="0" smtClean="0"/>
              <a:t>GOOD NEWS (1): innovazioni </a:t>
            </a:r>
            <a:r>
              <a:rPr lang="it-IT" b="1" dirty="0" smtClean="0"/>
              <a:t>nella </a:t>
            </a:r>
            <a:r>
              <a:rPr lang="it-IT" b="1" dirty="0" smtClean="0"/>
              <a:t>preparazione iniziale e in servizio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807361"/>
            <a:ext cx="7450987" cy="4717983"/>
          </a:xfrm>
        </p:spPr>
        <p:txBody>
          <a:bodyPr>
            <a:normAutofit lnSpcReduction="10000"/>
          </a:bodyPr>
          <a:lstStyle/>
          <a:p>
            <a:r>
              <a:rPr lang="it-IT" dirty="0"/>
              <a:t>“Scuole aperte” </a:t>
            </a:r>
            <a:r>
              <a:rPr lang="it-IT" dirty="0" smtClean="0"/>
              <a:t> 2009: </a:t>
            </a:r>
            <a:r>
              <a:rPr lang="it-IT" i="1" dirty="0"/>
              <a:t>Percorsi di approfondimento della lingua italiana come lingua seconda rivolti agli alunni di recente immigrazione entrati nelle scuole secondarie di primo e secondo grado</a:t>
            </a:r>
            <a:r>
              <a:rPr lang="it-IT" dirty="0"/>
              <a:t> </a:t>
            </a:r>
            <a:r>
              <a:rPr lang="it-IT" i="1" dirty="0" err="1"/>
              <a:t>nell’a.s.</a:t>
            </a:r>
            <a:r>
              <a:rPr lang="it-IT" i="1" dirty="0"/>
              <a:t> 2008/2009</a:t>
            </a:r>
            <a:r>
              <a:rPr lang="it-IT" dirty="0"/>
              <a:t>, 3000 docenti beneficiari (Nota del </a:t>
            </a:r>
            <a:r>
              <a:rPr lang="it-IT" dirty="0" err="1"/>
              <a:t>Miur</a:t>
            </a:r>
            <a:r>
              <a:rPr lang="it-IT" dirty="0"/>
              <a:t> 27.11.2008)</a:t>
            </a:r>
          </a:p>
          <a:p>
            <a:r>
              <a:rPr lang="it-IT" dirty="0" smtClean="0"/>
              <a:t>DM </a:t>
            </a:r>
            <a:r>
              <a:rPr lang="it-IT" dirty="0"/>
              <a:t>89 del 10.3.2010 l’insegnamento CLIL è diventato obbligatorio in almeno una materia dalla terza superiore nei Licei linguistici e in quinta superiore negli altri indirizzi di scuola secondaria di 2° </a:t>
            </a:r>
            <a:r>
              <a:rPr lang="it-IT" dirty="0" smtClean="0"/>
              <a:t>grado</a:t>
            </a:r>
            <a:endParaRPr lang="it-IT" dirty="0"/>
          </a:p>
          <a:p>
            <a:r>
              <a:rPr lang="it-IT" dirty="0"/>
              <a:t>DM 249 del </a:t>
            </a:r>
            <a:r>
              <a:rPr lang="it-IT" dirty="0" smtClean="0"/>
              <a:t>2010: competenze </a:t>
            </a:r>
            <a:r>
              <a:rPr lang="it-IT" dirty="0"/>
              <a:t>interculturali in ingresso, </a:t>
            </a:r>
            <a:r>
              <a:rPr lang="it-IT" dirty="0" smtClean="0"/>
              <a:t>da formarsi con </a:t>
            </a:r>
            <a:r>
              <a:rPr lang="it-IT" dirty="0"/>
              <a:t>la Laurea in Scienze della formazione </a:t>
            </a:r>
            <a:r>
              <a:rPr lang="it-IT" dirty="0" err="1" smtClean="0"/>
              <a:t>primaria:“</a:t>
            </a:r>
            <a:r>
              <a:rPr lang="it-IT" i="1" dirty="0" err="1" smtClean="0"/>
              <a:t>capacità</a:t>
            </a:r>
            <a:r>
              <a:rPr lang="it-IT" i="1" dirty="0" smtClean="0"/>
              <a:t> </a:t>
            </a:r>
            <a:r>
              <a:rPr lang="it-IT" i="1" dirty="0"/>
              <a:t>di gestire la classe e di progettare il percorso educativo e didattico. Inoltre essi dovrà possedere conoscenze e capacità che li mettano in grado di aiutare l’integrazione scolastica di bambini con bisogni speciali”</a:t>
            </a:r>
            <a:r>
              <a:rPr lang="it-IT" dirty="0"/>
              <a:t> </a:t>
            </a:r>
            <a:r>
              <a:rPr lang="it-IT" dirty="0" smtClean="0"/>
              <a:t>e “</a:t>
            </a:r>
            <a:r>
              <a:rPr lang="it-IT" i="1" dirty="0" smtClean="0"/>
              <a:t>facilitare </a:t>
            </a:r>
            <a:r>
              <a:rPr lang="it-IT" i="1" dirty="0"/>
              <a:t>la convivenza di culture e religioni diverse</a:t>
            </a:r>
            <a:r>
              <a:rPr lang="it-IT" dirty="0"/>
              <a:t>”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8762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125113" cy="924475"/>
          </a:xfrm>
        </p:spPr>
        <p:txBody>
          <a:bodyPr/>
          <a:lstStyle/>
          <a:p>
            <a:r>
              <a:rPr lang="it-IT" b="1" dirty="0"/>
              <a:t>GOOD NEWS </a:t>
            </a:r>
            <a:r>
              <a:rPr lang="it-IT" b="1" dirty="0" smtClean="0"/>
              <a:t>(2): </a:t>
            </a:r>
            <a:r>
              <a:rPr lang="it-IT" b="1" dirty="0"/>
              <a:t>innovazioni </a:t>
            </a:r>
            <a:r>
              <a:rPr lang="it-IT" b="1" dirty="0" smtClean="0"/>
              <a:t>recenti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28801"/>
            <a:ext cx="8208911" cy="5040560"/>
          </a:xfrm>
        </p:spPr>
        <p:txBody>
          <a:bodyPr>
            <a:noAutofit/>
          </a:bodyPr>
          <a:lstStyle/>
          <a:p>
            <a:r>
              <a:rPr lang="it-IT" dirty="0"/>
              <a:t>CM 4233 del febbraio </a:t>
            </a:r>
            <a:r>
              <a:rPr lang="it-IT" dirty="0" smtClean="0"/>
              <a:t>2014: </a:t>
            </a:r>
            <a:r>
              <a:rPr lang="it-IT" i="1" dirty="0"/>
              <a:t>Nuove Linee guida per l’accoglienza e l‘integrazione degli alunni stranieri</a:t>
            </a:r>
            <a:r>
              <a:rPr lang="it-IT" dirty="0"/>
              <a:t> </a:t>
            </a:r>
            <a:r>
              <a:rPr lang="it-IT" dirty="0" smtClean="0"/>
              <a:t>.Acquisizione </a:t>
            </a:r>
            <a:r>
              <a:rPr lang="it-IT" dirty="0"/>
              <a:t>della “</a:t>
            </a:r>
            <a:r>
              <a:rPr lang="it-IT" i="1" dirty="0"/>
              <a:t>capacità di mediazione didattica” volta all’accoglienza dei diversi punti di vista (anche nel settore scientifico) provenienti da culture e lingue diverse; - articolare i percorsi didattici in modo modulare; - inserirle percorsi didattici interculturali nel bagaglio formativo iniziale dei </a:t>
            </a:r>
            <a:r>
              <a:rPr lang="it-IT" i="1" dirty="0" smtClean="0"/>
              <a:t>docent</a:t>
            </a:r>
            <a:r>
              <a:rPr lang="it-IT" dirty="0" smtClean="0"/>
              <a:t>i»</a:t>
            </a:r>
          </a:p>
          <a:p>
            <a:r>
              <a:rPr lang="it-IT" dirty="0" smtClean="0"/>
              <a:t>L</a:t>
            </a:r>
            <a:r>
              <a:rPr lang="it-IT" dirty="0"/>
              <a:t>. 107 del </a:t>
            </a:r>
            <a:r>
              <a:rPr lang="it-IT" dirty="0" smtClean="0"/>
              <a:t>2015. ciclo </a:t>
            </a:r>
            <a:r>
              <a:rPr lang="it-IT" dirty="0"/>
              <a:t>di  formazione obbligatoria dei 64.000 docenti neo-assunti, reclutati dalla legge “Buona scuola”, in cui “</a:t>
            </a:r>
            <a:r>
              <a:rPr lang="it-IT" i="1" dirty="0"/>
              <a:t>l’inclusione sociale e le dinamiche interculturali</a:t>
            </a:r>
            <a:r>
              <a:rPr lang="it-IT" dirty="0" smtClean="0"/>
              <a:t>” compare </a:t>
            </a:r>
            <a:r>
              <a:rPr lang="it-IT" dirty="0"/>
              <a:t>esplicitamente tra le otto aree di priorità </a:t>
            </a:r>
            <a:r>
              <a:rPr lang="it-IT" dirty="0" smtClean="0"/>
              <a:t>formativa</a:t>
            </a:r>
          </a:p>
          <a:p>
            <a:r>
              <a:rPr lang="it-IT" dirty="0"/>
              <a:t>L. 107 del </a:t>
            </a:r>
            <a:r>
              <a:rPr lang="it-IT" dirty="0" smtClean="0"/>
              <a:t>2015. aperta </a:t>
            </a:r>
            <a:r>
              <a:rPr lang="it-IT" dirty="0"/>
              <a:t>un nuova classe di concorso (A023) per docenti di Italiano come Lingua </a:t>
            </a:r>
            <a:r>
              <a:rPr lang="it-IT" dirty="0" smtClean="0"/>
              <a:t>seconda</a:t>
            </a:r>
          </a:p>
          <a:p>
            <a:r>
              <a:rPr lang="it-IT" dirty="0" smtClean="0"/>
              <a:t>Piano straordinario di aggiornamento per personale dirigente, docente e ATA, tra cui 30 Master/Corsi </a:t>
            </a:r>
            <a:r>
              <a:rPr lang="it-IT" dirty="0"/>
              <a:t>di perfezionamento in “</a:t>
            </a:r>
            <a:r>
              <a:rPr lang="it-IT" i="1" dirty="0"/>
              <a:t>Organizzazione e gestione delle Istituzioni scolastiche in contesti multiculturali</a:t>
            </a:r>
            <a:r>
              <a:rPr lang="it-IT" dirty="0"/>
              <a:t>” </a:t>
            </a:r>
            <a:r>
              <a:rPr lang="it-IT" dirty="0" smtClean="0"/>
              <a:t>(Nota MIUR n. 2239, del 28-04-2017 )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870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125113" cy="924475"/>
          </a:xfrm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Quale approccio formativo?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400" dirty="0"/>
              <a:t>al futuro insegnante non vanno date indicazioni di contenuto (</a:t>
            </a:r>
            <a:r>
              <a:rPr lang="it-IT" sz="2400" i="1" dirty="0" err="1"/>
              <a:t>knowledge</a:t>
            </a:r>
            <a:r>
              <a:rPr lang="it-IT" sz="2400" dirty="0"/>
              <a:t>), </a:t>
            </a:r>
            <a:endParaRPr lang="it-IT" sz="2400" dirty="0" smtClean="0"/>
          </a:p>
          <a:p>
            <a:r>
              <a:rPr lang="it-IT" sz="2400" dirty="0" smtClean="0"/>
              <a:t>ma </a:t>
            </a:r>
            <a:r>
              <a:rPr lang="it-IT" sz="2400" dirty="0"/>
              <a:t>piuttosto </a:t>
            </a:r>
            <a:r>
              <a:rPr lang="it-IT" sz="2400" dirty="0" err="1"/>
              <a:t>imput</a:t>
            </a:r>
            <a:r>
              <a:rPr lang="it-IT" sz="2400" dirty="0"/>
              <a:t> per formare un atteggiamento (</a:t>
            </a:r>
            <a:r>
              <a:rPr lang="it-IT" sz="2400" i="1" dirty="0" err="1"/>
              <a:t>mindset</a:t>
            </a:r>
            <a:r>
              <a:rPr lang="it-IT" sz="2400" dirty="0"/>
              <a:t>) personale, </a:t>
            </a:r>
            <a:endParaRPr lang="it-IT" sz="2400" dirty="0" smtClean="0"/>
          </a:p>
          <a:p>
            <a:r>
              <a:rPr lang="it-IT" sz="2400" dirty="0" smtClean="0"/>
              <a:t>attraverso </a:t>
            </a:r>
            <a:r>
              <a:rPr lang="it-IT" sz="2400" dirty="0"/>
              <a:t>cui lo stesso professionista creerà strategie adatte per sensibilizzare e coinvolgere i bambini (</a:t>
            </a:r>
            <a:r>
              <a:rPr lang="it-IT" sz="2400" i="1" dirty="0" err="1"/>
              <a:t>skills</a:t>
            </a:r>
            <a:r>
              <a:rPr lang="it-IT" sz="2400" dirty="0"/>
              <a:t>).</a:t>
            </a:r>
          </a:p>
        </p:txBody>
      </p:sp>
      <p:sp>
        <p:nvSpPr>
          <p:cNvPr id="4" name="Saetta 3"/>
          <p:cNvSpPr/>
          <p:nvPr/>
        </p:nvSpPr>
        <p:spPr>
          <a:xfrm>
            <a:off x="4355976" y="3861048"/>
            <a:ext cx="3888432" cy="2736304"/>
          </a:xfrm>
          <a:prstGeom prst="lightningBol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411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8887" y="0"/>
            <a:ext cx="7125113" cy="924475"/>
          </a:xfrm>
        </p:spPr>
        <p:txBody>
          <a:bodyPr/>
          <a:lstStyle/>
          <a:p>
            <a:pPr algn="r"/>
            <a:r>
              <a:rPr lang="it-IT" b="1" dirty="0" smtClean="0"/>
              <a:t>MINDSET       DELL’INSEGNANTE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908720"/>
            <a:ext cx="7776864" cy="592142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it-IT" sz="2400" dirty="0" smtClean="0">
                <a:solidFill>
                  <a:schemeClr val="bg1"/>
                </a:solidFill>
              </a:rPr>
              <a:t>partecipazione </a:t>
            </a:r>
            <a:r>
              <a:rPr lang="it-IT" sz="2400" dirty="0">
                <a:solidFill>
                  <a:schemeClr val="bg1"/>
                </a:solidFill>
              </a:rPr>
              <a:t>in dibattito e di ascolto attivo;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>
                <a:solidFill>
                  <a:srgbClr val="7030A0"/>
                </a:solidFill>
              </a:rPr>
              <a:t>progettazione </a:t>
            </a:r>
            <a:r>
              <a:rPr lang="it-IT" sz="2400" dirty="0">
                <a:solidFill>
                  <a:srgbClr val="7030A0"/>
                </a:solidFill>
              </a:rPr>
              <a:t>di unità didattiche sui temi della diversità culturale e del dialogo 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2400" dirty="0" smtClean="0">
                <a:solidFill>
                  <a:srgbClr val="002060"/>
                </a:solidFill>
              </a:rPr>
              <a:t>analisi </a:t>
            </a:r>
            <a:r>
              <a:rPr lang="it-IT" sz="2400" dirty="0">
                <a:solidFill>
                  <a:srgbClr val="002060"/>
                </a:solidFill>
              </a:rPr>
              <a:t>critica delle attività didattiche progettate e realizzate da altri in contesti multiculturali</a:t>
            </a:r>
            <a:r>
              <a:rPr lang="it-IT" sz="2400" dirty="0"/>
              <a:t>;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sz="2200" dirty="0"/>
              <a:t>competenza riflessiva su atteggiamenti ed emozioni </a:t>
            </a:r>
            <a:r>
              <a:rPr lang="it-IT" sz="2200" dirty="0" smtClean="0"/>
              <a:t>nelle PROPRIE relazioni</a:t>
            </a:r>
            <a:endParaRPr lang="it-IT" sz="2200" dirty="0"/>
          </a:p>
          <a:p>
            <a:pPr marL="457200" lvl="0" indent="-457200">
              <a:buFont typeface="+mj-lt"/>
              <a:buAutoNum type="arabicPeriod"/>
            </a:pPr>
            <a:r>
              <a:rPr lang="it-IT" sz="2200" dirty="0" smtClean="0">
                <a:solidFill>
                  <a:srgbClr val="FFFF00"/>
                </a:solidFill>
              </a:rPr>
              <a:t>competenza </a:t>
            </a:r>
            <a:r>
              <a:rPr lang="it-IT" sz="2200" dirty="0">
                <a:solidFill>
                  <a:srgbClr val="FFFF00"/>
                </a:solidFill>
              </a:rPr>
              <a:t>di </a:t>
            </a:r>
            <a:r>
              <a:rPr lang="it-IT" sz="2200" i="1" dirty="0">
                <a:solidFill>
                  <a:srgbClr val="FFFF00"/>
                </a:solidFill>
              </a:rPr>
              <a:t>public </a:t>
            </a:r>
            <a:r>
              <a:rPr lang="it-IT" sz="2200" i="1" dirty="0" err="1">
                <a:solidFill>
                  <a:srgbClr val="FFFF00"/>
                </a:solidFill>
              </a:rPr>
              <a:t>speaking</a:t>
            </a:r>
            <a:r>
              <a:rPr lang="it-IT" sz="2200" dirty="0">
                <a:solidFill>
                  <a:srgbClr val="FFFF00"/>
                </a:solidFill>
              </a:rPr>
              <a:t> necessaria per giustificare e </a:t>
            </a:r>
            <a:r>
              <a:rPr lang="it-IT" sz="2200" dirty="0" smtClean="0">
                <a:solidFill>
                  <a:srgbClr val="FFFF00"/>
                </a:solidFill>
              </a:rPr>
              <a:t>sostenere la propria opinione</a:t>
            </a:r>
            <a:endParaRPr lang="it-IT" sz="2200" dirty="0">
              <a:solidFill>
                <a:srgbClr val="FFFF00"/>
              </a:solidFill>
            </a:endParaRP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Fumetto 3 3"/>
          <p:cNvSpPr/>
          <p:nvPr/>
        </p:nvSpPr>
        <p:spPr>
          <a:xfrm>
            <a:off x="0" y="404664"/>
            <a:ext cx="8604448" cy="5832648"/>
          </a:xfrm>
          <a:prstGeom prst="wedgeEllipseCallou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70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Cultura dell’integrazione scolastica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L. 517 / 77 </a:t>
            </a:r>
            <a:r>
              <a:rPr lang="it-IT" sz="2400" b="1" dirty="0" smtClean="0">
                <a:sym typeface="Wingdings" panose="05000000000000000000" pitchFamily="2" charset="2"/>
              </a:rPr>
              <a:t> </a:t>
            </a:r>
            <a:r>
              <a:rPr lang="it-IT" sz="2400" b="1" dirty="0" smtClean="0"/>
              <a:t>Fino alla Direttiva BES</a:t>
            </a:r>
          </a:p>
          <a:p>
            <a:r>
              <a:rPr lang="it-IT" sz="2400" dirty="0" smtClean="0"/>
              <a:t>I principi base sono quelli dell</a:t>
            </a:r>
            <a:r>
              <a:rPr lang="it-IT" sz="2400" b="1" dirty="0" smtClean="0"/>
              <a:t>’accoglienza</a:t>
            </a:r>
            <a:r>
              <a:rPr lang="it-IT" sz="2400" dirty="0" smtClean="0"/>
              <a:t>, della </a:t>
            </a:r>
            <a:r>
              <a:rPr lang="it-IT" sz="2400" b="1" dirty="0" smtClean="0"/>
              <a:t>equità</a:t>
            </a:r>
            <a:r>
              <a:rPr lang="it-IT" sz="2400" dirty="0" smtClean="0"/>
              <a:t> (dare di più a chi ha di meno) e del </a:t>
            </a:r>
            <a:r>
              <a:rPr lang="it-IT" sz="2400" b="1" dirty="0" smtClean="0"/>
              <a:t>diritto alla diversità</a:t>
            </a:r>
            <a:r>
              <a:rPr lang="it-IT" sz="2400" dirty="0" smtClean="0"/>
              <a:t> purché si tenda ad eguali obiettivi formativi</a:t>
            </a:r>
            <a:endParaRPr lang="it-IT" sz="2400" dirty="0"/>
          </a:p>
        </p:txBody>
      </p:sp>
      <p:sp>
        <p:nvSpPr>
          <p:cNvPr id="4" name="Freccia in giù 3"/>
          <p:cNvSpPr/>
          <p:nvPr/>
        </p:nvSpPr>
        <p:spPr>
          <a:xfrm rot="3555237">
            <a:off x="4788024" y="4797152"/>
            <a:ext cx="900100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557630" y="5808990"/>
            <a:ext cx="5724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Auto-adattamento del corpo docente alle situazioni di emergenza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804248" y="6309320"/>
            <a:ext cx="2231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autoformazione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6804248" y="5085184"/>
            <a:ext cx="1115850" cy="9693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56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21B1-B133-4A4C-B28C-330E1864DB91}" type="slidenum">
              <a:rPr lang="it-IT" altLang="en-US"/>
              <a:pPr/>
              <a:t>3</a:t>
            </a:fld>
            <a:endParaRPr lang="it-IT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 sz="3000" b="1" dirty="0">
                <a:solidFill>
                  <a:schemeClr val="bg1"/>
                </a:solidFill>
              </a:rPr>
              <a:t>Insegnanti : Una tipologia di accettazione/rifiuto dell’immigrato</a:t>
            </a:r>
            <a:br>
              <a:rPr lang="it-IT" altLang="it-IT" sz="3000" b="1" dirty="0">
                <a:solidFill>
                  <a:schemeClr val="bg1"/>
                </a:solidFill>
              </a:rPr>
            </a:br>
            <a:r>
              <a:rPr lang="it-IT" altLang="it-IT" sz="1400" b="0" dirty="0">
                <a:solidFill>
                  <a:schemeClr val="tx1"/>
                </a:solidFill>
              </a:rPr>
              <a:t>Fonte: Giovannini G. (</a:t>
            </a:r>
            <a:r>
              <a:rPr lang="it-IT" altLang="it-IT" sz="1400" b="0" dirty="0" err="1">
                <a:solidFill>
                  <a:schemeClr val="tx1"/>
                </a:solidFill>
              </a:rPr>
              <a:t>cur</a:t>
            </a:r>
            <a:r>
              <a:rPr lang="it-IT" altLang="it-IT" sz="1400" b="0" dirty="0">
                <a:solidFill>
                  <a:schemeClr val="tx1"/>
                </a:solidFill>
              </a:rPr>
              <a:t>), Allievi in classe, stranieri in città, 1996.</a:t>
            </a:r>
            <a:endParaRPr lang="it-IT" altLang="it-IT" sz="3000" b="0" dirty="0">
              <a:solidFill>
                <a:schemeClr val="tx1"/>
              </a:solidFill>
            </a:endParaRPr>
          </a:p>
        </p:txBody>
      </p:sp>
      <p:grpSp>
        <p:nvGrpSpPr>
          <p:cNvPr id="44035" name="Group 3"/>
          <p:cNvGrpSpPr>
            <a:grpSpLocks/>
          </p:cNvGrpSpPr>
          <p:nvPr/>
        </p:nvGrpSpPr>
        <p:grpSpPr bwMode="auto">
          <a:xfrm>
            <a:off x="685800" y="2057400"/>
            <a:ext cx="7772400" cy="4114800"/>
            <a:chOff x="432" y="1248"/>
            <a:chExt cx="4896" cy="2592"/>
          </a:xfrm>
        </p:grpSpPr>
        <p:sp>
          <p:nvSpPr>
            <p:cNvPr id="44036" name="Rectangle 4"/>
            <p:cNvSpPr>
              <a:spLocks noChangeArrowheads="1"/>
            </p:cNvSpPr>
            <p:nvPr/>
          </p:nvSpPr>
          <p:spPr bwMode="auto">
            <a:xfrm>
              <a:off x="3696" y="3408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>
                  <a:solidFill>
                    <a:schemeClr val="bg1"/>
                  </a:solidFill>
                </a:rPr>
                <a:t>10.3</a:t>
              </a:r>
            </a:p>
          </p:txBody>
        </p:sp>
        <p:sp>
          <p:nvSpPr>
            <p:cNvPr id="44037" name="Rectangle 5"/>
            <p:cNvSpPr>
              <a:spLocks noChangeArrowheads="1"/>
            </p:cNvSpPr>
            <p:nvPr/>
          </p:nvSpPr>
          <p:spPr bwMode="auto">
            <a:xfrm>
              <a:off x="2064" y="3408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>
                  <a:solidFill>
                    <a:schemeClr val="bg1"/>
                  </a:solidFill>
                </a:rPr>
                <a:t>196</a:t>
              </a:r>
            </a:p>
          </p:txBody>
        </p:sp>
        <p:sp>
          <p:nvSpPr>
            <p:cNvPr id="44038" name="Rectangle 6"/>
            <p:cNvSpPr>
              <a:spLocks noChangeArrowheads="1"/>
            </p:cNvSpPr>
            <p:nvPr/>
          </p:nvSpPr>
          <p:spPr bwMode="auto">
            <a:xfrm>
              <a:off x="432" y="3408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r>
                <a:rPr lang="it-IT" altLang="it-IT" b="1" i="1">
                  <a:solidFill>
                    <a:schemeClr val="bg1"/>
                  </a:solidFill>
                </a:rPr>
                <a:t>“</a:t>
              </a:r>
              <a:r>
                <a:rPr lang="it-IT" altLang="it-IT" i="1">
                  <a:solidFill>
                    <a:schemeClr val="bg1"/>
                  </a:solidFill>
                </a:rPr>
                <a:t>Anziani”</a:t>
              </a:r>
            </a:p>
          </p:txBody>
        </p:sp>
        <p:sp>
          <p:nvSpPr>
            <p:cNvPr id="44039" name="Rectangle 7"/>
            <p:cNvSpPr>
              <a:spLocks noChangeArrowheads="1"/>
            </p:cNvSpPr>
            <p:nvPr/>
          </p:nvSpPr>
          <p:spPr bwMode="auto">
            <a:xfrm>
              <a:off x="3696" y="2976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>
                  <a:solidFill>
                    <a:schemeClr val="bg1"/>
                  </a:solidFill>
                </a:rPr>
                <a:t>12.1</a:t>
              </a:r>
            </a:p>
          </p:txBody>
        </p:sp>
        <p:sp>
          <p:nvSpPr>
            <p:cNvPr id="44040" name="Rectangle 8"/>
            <p:cNvSpPr>
              <a:spLocks noChangeArrowheads="1"/>
            </p:cNvSpPr>
            <p:nvPr/>
          </p:nvSpPr>
          <p:spPr bwMode="auto">
            <a:xfrm>
              <a:off x="2064" y="2976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>
                  <a:solidFill>
                    <a:schemeClr val="bg1"/>
                  </a:solidFill>
                </a:rPr>
                <a:t>230</a:t>
              </a:r>
            </a:p>
          </p:txBody>
        </p:sp>
        <p:sp>
          <p:nvSpPr>
            <p:cNvPr id="44041" name="Rectangle 9"/>
            <p:cNvSpPr>
              <a:spLocks noChangeArrowheads="1"/>
            </p:cNvSpPr>
            <p:nvPr/>
          </p:nvSpPr>
          <p:spPr bwMode="auto">
            <a:xfrm>
              <a:off x="432" y="2976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r>
                <a:rPr lang="it-IT" altLang="it-IT" i="1">
                  <a:solidFill>
                    <a:schemeClr val="bg1"/>
                  </a:solidFill>
                </a:rPr>
                <a:t>Entusiasti</a:t>
              </a:r>
            </a:p>
          </p:txBody>
        </p:sp>
        <p:sp>
          <p:nvSpPr>
            <p:cNvPr id="44042" name="Rectangle 10"/>
            <p:cNvSpPr>
              <a:spLocks noChangeArrowheads="1"/>
            </p:cNvSpPr>
            <p:nvPr/>
          </p:nvSpPr>
          <p:spPr bwMode="auto">
            <a:xfrm>
              <a:off x="3696" y="2544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>
                  <a:solidFill>
                    <a:schemeClr val="bg1"/>
                  </a:solidFill>
                </a:rPr>
                <a:t>40.0</a:t>
              </a:r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2064" y="2544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>
                  <a:solidFill>
                    <a:schemeClr val="bg1"/>
                  </a:solidFill>
                </a:rPr>
                <a:t>766</a:t>
              </a:r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432" y="2544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r>
                <a:rPr lang="it-IT" altLang="it-IT" i="1">
                  <a:solidFill>
                    <a:schemeClr val="bg1"/>
                  </a:solidFill>
                </a:rPr>
                <a:t>Tolleranti</a:t>
              </a:r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3696" y="2112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>
                  <a:solidFill>
                    <a:schemeClr val="bg1"/>
                  </a:solidFill>
                </a:rPr>
                <a:t>15.7</a:t>
              </a:r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2064" y="2112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>
                  <a:solidFill>
                    <a:schemeClr val="bg1"/>
                  </a:solidFill>
                </a:rPr>
                <a:t>297</a:t>
              </a:r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432" y="2112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r>
                <a:rPr lang="it-IT" altLang="it-IT" i="1">
                  <a:solidFill>
                    <a:schemeClr val="bg1"/>
                  </a:solidFill>
                </a:rPr>
                <a:t>Xenofobi</a:t>
              </a:r>
            </a:p>
          </p:txBody>
        </p:sp>
        <p:sp>
          <p:nvSpPr>
            <p:cNvPr id="44048" name="Rectangle 16"/>
            <p:cNvSpPr>
              <a:spLocks noChangeArrowheads="1"/>
            </p:cNvSpPr>
            <p:nvPr/>
          </p:nvSpPr>
          <p:spPr bwMode="auto">
            <a:xfrm>
              <a:off x="3696" y="1680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>
                  <a:solidFill>
                    <a:schemeClr val="bg1"/>
                  </a:solidFill>
                </a:rPr>
                <a:t>20.0</a:t>
              </a:r>
            </a:p>
          </p:txBody>
        </p:sp>
        <p:sp>
          <p:nvSpPr>
            <p:cNvPr id="44049" name="Rectangle 17"/>
            <p:cNvSpPr>
              <a:spLocks noChangeArrowheads="1"/>
            </p:cNvSpPr>
            <p:nvPr/>
          </p:nvSpPr>
          <p:spPr bwMode="auto">
            <a:xfrm>
              <a:off x="2064" y="1680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>
                  <a:solidFill>
                    <a:schemeClr val="bg1"/>
                  </a:solidFill>
                </a:rPr>
                <a:t>379</a:t>
              </a:r>
            </a:p>
          </p:txBody>
        </p:sp>
        <p:sp>
          <p:nvSpPr>
            <p:cNvPr id="44050" name="Rectangle 18"/>
            <p:cNvSpPr>
              <a:spLocks noChangeArrowheads="1"/>
            </p:cNvSpPr>
            <p:nvPr/>
          </p:nvSpPr>
          <p:spPr bwMode="auto">
            <a:xfrm>
              <a:off x="432" y="1680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r>
                <a:rPr lang="it-IT" altLang="it-IT" i="1">
                  <a:solidFill>
                    <a:schemeClr val="bg1"/>
                  </a:solidFill>
                </a:rPr>
                <a:t>Indifferenti</a:t>
              </a:r>
            </a:p>
          </p:txBody>
        </p:sp>
        <p:sp>
          <p:nvSpPr>
            <p:cNvPr id="44051" name="Rectangle 19"/>
            <p:cNvSpPr>
              <a:spLocks noChangeArrowheads="1"/>
            </p:cNvSpPr>
            <p:nvPr/>
          </p:nvSpPr>
          <p:spPr bwMode="auto">
            <a:xfrm>
              <a:off x="3696" y="1248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/>
                <a:t>%</a:t>
              </a:r>
              <a:endParaRPr lang="it-IT" altLang="it-IT" b="1">
                <a:solidFill>
                  <a:schemeClr val="bg1"/>
                </a:solidFill>
              </a:endParaRPr>
            </a:p>
          </p:txBody>
        </p:sp>
        <p:sp>
          <p:nvSpPr>
            <p:cNvPr id="44052" name="Rectangle 20"/>
            <p:cNvSpPr>
              <a:spLocks noChangeArrowheads="1"/>
            </p:cNvSpPr>
            <p:nvPr/>
          </p:nvSpPr>
          <p:spPr bwMode="auto">
            <a:xfrm>
              <a:off x="2064" y="1248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/>
                <a:t>V. a. </a:t>
              </a:r>
            </a:p>
          </p:txBody>
        </p:sp>
        <p:sp>
          <p:nvSpPr>
            <p:cNvPr id="44053" name="Rectangle 21"/>
            <p:cNvSpPr>
              <a:spLocks noChangeArrowheads="1"/>
            </p:cNvSpPr>
            <p:nvPr/>
          </p:nvSpPr>
          <p:spPr bwMode="auto">
            <a:xfrm>
              <a:off x="432" y="1248"/>
              <a:ext cx="16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</a:pPr>
              <a:r>
                <a:rPr lang="it-IT" altLang="it-IT" b="1"/>
                <a:t>Tipologia</a:t>
              </a:r>
            </a:p>
          </p:txBody>
        </p:sp>
        <p:sp>
          <p:nvSpPr>
            <p:cNvPr id="44054" name="Line 22"/>
            <p:cNvSpPr>
              <a:spLocks noChangeShapeType="1"/>
            </p:cNvSpPr>
            <p:nvPr/>
          </p:nvSpPr>
          <p:spPr bwMode="auto">
            <a:xfrm>
              <a:off x="432" y="1248"/>
              <a:ext cx="4896" cy="0"/>
            </a:xfrm>
            <a:prstGeom prst="line">
              <a:avLst/>
            </a:prstGeom>
            <a:noFill/>
            <a:ln w="28575" cap="sq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432" y="1680"/>
              <a:ext cx="489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56" name="Line 24"/>
            <p:cNvSpPr>
              <a:spLocks noChangeShapeType="1"/>
            </p:cNvSpPr>
            <p:nvPr/>
          </p:nvSpPr>
          <p:spPr bwMode="auto">
            <a:xfrm>
              <a:off x="432" y="2112"/>
              <a:ext cx="489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57" name="Line 25"/>
            <p:cNvSpPr>
              <a:spLocks noChangeShapeType="1"/>
            </p:cNvSpPr>
            <p:nvPr/>
          </p:nvSpPr>
          <p:spPr bwMode="auto">
            <a:xfrm>
              <a:off x="432" y="2544"/>
              <a:ext cx="489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58" name="Line 26"/>
            <p:cNvSpPr>
              <a:spLocks noChangeShapeType="1"/>
            </p:cNvSpPr>
            <p:nvPr/>
          </p:nvSpPr>
          <p:spPr bwMode="auto">
            <a:xfrm>
              <a:off x="432" y="2976"/>
              <a:ext cx="489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59" name="Line 27"/>
            <p:cNvSpPr>
              <a:spLocks noChangeShapeType="1"/>
            </p:cNvSpPr>
            <p:nvPr/>
          </p:nvSpPr>
          <p:spPr bwMode="auto">
            <a:xfrm>
              <a:off x="432" y="3408"/>
              <a:ext cx="489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60" name="Line 28"/>
            <p:cNvSpPr>
              <a:spLocks noChangeShapeType="1"/>
            </p:cNvSpPr>
            <p:nvPr/>
          </p:nvSpPr>
          <p:spPr bwMode="auto">
            <a:xfrm>
              <a:off x="432" y="3840"/>
              <a:ext cx="4896" cy="0"/>
            </a:xfrm>
            <a:prstGeom prst="line">
              <a:avLst/>
            </a:prstGeom>
            <a:noFill/>
            <a:ln w="28575" cap="sq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61" name="Line 29"/>
            <p:cNvSpPr>
              <a:spLocks noChangeShapeType="1"/>
            </p:cNvSpPr>
            <p:nvPr/>
          </p:nvSpPr>
          <p:spPr bwMode="auto">
            <a:xfrm>
              <a:off x="432" y="1248"/>
              <a:ext cx="0" cy="2592"/>
            </a:xfrm>
            <a:prstGeom prst="line">
              <a:avLst/>
            </a:prstGeom>
            <a:noFill/>
            <a:ln w="28575" cap="sq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62" name="Line 30"/>
            <p:cNvSpPr>
              <a:spLocks noChangeShapeType="1"/>
            </p:cNvSpPr>
            <p:nvPr/>
          </p:nvSpPr>
          <p:spPr bwMode="auto">
            <a:xfrm>
              <a:off x="2064" y="1248"/>
              <a:ext cx="0" cy="259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63" name="Line 31"/>
            <p:cNvSpPr>
              <a:spLocks noChangeShapeType="1"/>
            </p:cNvSpPr>
            <p:nvPr/>
          </p:nvSpPr>
          <p:spPr bwMode="auto">
            <a:xfrm>
              <a:off x="3696" y="1248"/>
              <a:ext cx="0" cy="259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064" name="Line 32"/>
            <p:cNvSpPr>
              <a:spLocks noChangeShapeType="1"/>
            </p:cNvSpPr>
            <p:nvPr/>
          </p:nvSpPr>
          <p:spPr bwMode="auto">
            <a:xfrm>
              <a:off x="5328" y="1248"/>
              <a:ext cx="0" cy="2592"/>
            </a:xfrm>
            <a:prstGeom prst="line">
              <a:avLst/>
            </a:prstGeom>
            <a:noFill/>
            <a:ln w="28575" cap="sq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11560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4DA-4FE1-43C5-9BF6-F667B56DD920}" type="slidenum">
              <a:rPr lang="it-IT" altLang="en-US"/>
              <a:pPr/>
              <a:t>4</a:t>
            </a:fld>
            <a:endParaRPr lang="it-IT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7522995" cy="1483567"/>
          </a:xfrm>
        </p:spPr>
        <p:txBody>
          <a:bodyPr/>
          <a:lstStyle/>
          <a:p>
            <a:pPr algn="ctr"/>
            <a:r>
              <a:rPr lang="it-IT" altLang="it-IT" sz="4000" b="1" dirty="0" smtClean="0">
                <a:solidFill>
                  <a:schemeClr val="bg1"/>
                </a:solidFill>
              </a:rPr>
              <a:t>Atteggiamenti possibili in aula   </a:t>
            </a:r>
            <a:endParaRPr lang="it-IT" altLang="it-IT" sz="4000" b="1" dirty="0">
              <a:solidFill>
                <a:schemeClr val="bg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054280" cy="491676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Char char="o"/>
            </a:pPr>
            <a:r>
              <a:rPr lang="it-IT" altLang="it-IT" sz="2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Negazione della diversità</a:t>
            </a:r>
            <a:r>
              <a:rPr lang="it-IT" altLang="it-IT" sz="21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(la </a:t>
            </a:r>
            <a:r>
              <a:rPr lang="it-IT" altLang="it-IT" sz="2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diversità non è riconosciuta; la diversità è un ostacolo, uno svantaggio che </a:t>
            </a:r>
            <a:r>
              <a:rPr lang="it-IT" altLang="it-IT" sz="21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andrebbe recuperato, ma non dipende da me)</a:t>
            </a:r>
            <a:endParaRPr lang="it-IT" altLang="it-IT" sz="21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90000"/>
              </a:lnSpc>
              <a:buFontTx/>
              <a:buChar char="o"/>
            </a:pPr>
            <a:r>
              <a:rPr lang="it-IT" altLang="it-IT" sz="2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Accentuazione della diversità</a:t>
            </a:r>
            <a:r>
              <a:rPr lang="it-IT" altLang="it-IT" sz="21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altLang="it-IT" sz="2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(la diversità è riconosciuta, è enfatizzata, non si dà importanza agli elementi di </a:t>
            </a:r>
            <a:r>
              <a:rPr lang="it-IT" altLang="it-IT" sz="21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uguaglianza, si accentua una visione «privativa» dell’alunno straniero)</a:t>
            </a:r>
            <a:endParaRPr lang="it-IT" altLang="it-IT" sz="21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90000"/>
              </a:lnSpc>
              <a:buFontTx/>
              <a:buChar char="o"/>
            </a:pPr>
            <a:r>
              <a:rPr lang="it-IT" altLang="it-IT" sz="2600" b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Problematizzazione</a:t>
            </a:r>
            <a:r>
              <a:rPr lang="it-IT" altLang="it-IT" sz="2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della diversità</a:t>
            </a:r>
            <a:r>
              <a:rPr lang="it-IT" altLang="it-IT" sz="21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altLang="it-IT" sz="2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(la diversità è percepita con ansia; si evidenziano gli elementi di incontro/scontro ad es. culturale )</a:t>
            </a:r>
          </a:p>
          <a:p>
            <a:pPr>
              <a:lnSpc>
                <a:spcPct val="90000"/>
              </a:lnSpc>
              <a:buFontTx/>
              <a:buChar char="o"/>
            </a:pPr>
            <a:r>
              <a:rPr lang="it-IT" altLang="it-IT" sz="3200" b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Empasse</a:t>
            </a:r>
            <a:r>
              <a:rPr lang="it-IT" altLang="it-IT" sz="28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altLang="it-IT" sz="2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preoccupazione, ansia, disagio …</a:t>
            </a:r>
          </a:p>
          <a:p>
            <a:pPr>
              <a:lnSpc>
                <a:spcPct val="90000"/>
              </a:lnSpc>
              <a:buFontTx/>
              <a:buChar char="o"/>
            </a:pPr>
            <a:r>
              <a:rPr lang="it-IT" altLang="it-IT" sz="26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Iper</a:t>
            </a:r>
            <a:r>
              <a:rPr lang="it-IT" altLang="it-IT" sz="2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-protezione</a:t>
            </a:r>
            <a:r>
              <a:rPr lang="it-IT" altLang="it-IT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tendenza a occuparsi dell’alunno «in proprio» </a:t>
            </a:r>
            <a:endParaRPr lang="it-IT" altLang="it-IT" sz="24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90000"/>
              </a:lnSpc>
              <a:buFontTx/>
              <a:buChar char="o"/>
            </a:pPr>
            <a:r>
              <a:rPr lang="it-IT" altLang="it-IT" sz="2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Curiosità</a:t>
            </a:r>
            <a:r>
              <a:rPr lang="it-IT" altLang="it-IT" sz="2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it-IT" altLang="it-IT" sz="2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osservazione, </a:t>
            </a:r>
            <a:r>
              <a:rPr lang="it-IT" altLang="it-IT" sz="21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ascolto, ma anche </a:t>
            </a:r>
            <a:r>
              <a:rPr lang="it-IT" altLang="it-IT" sz="21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folklorizzazione</a:t>
            </a:r>
            <a:r>
              <a:rPr lang="it-IT" altLang="it-IT" sz="2100" dirty="0" smtClean="0">
                <a:latin typeface="Times New Roman" pitchFamily="18" charset="0"/>
              </a:rPr>
              <a:t> </a:t>
            </a:r>
            <a:r>
              <a:rPr lang="it-IT" altLang="it-IT" sz="2100" dirty="0">
                <a:latin typeface="Times New Roman" pitchFamily="18" charset="0"/>
              </a:rPr>
              <a:t>…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Monotype Sorts" pitchFamily="2" charset="2"/>
              <a:buChar char="I"/>
            </a:pPr>
            <a:endParaRPr lang="it-IT" altLang="it-IT" sz="2100" dirty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 typeface="Monotype Sorts" pitchFamily="2" charset="2"/>
              <a:buChar char="I"/>
            </a:pPr>
            <a:endParaRPr lang="it-IT" altLang="it-IT" sz="1900" dirty="0"/>
          </a:p>
        </p:txBody>
      </p:sp>
    </p:spTree>
    <p:extLst>
      <p:ext uri="{BB962C8B-B14F-4D97-AF65-F5344CB8AC3E}">
        <p14:creationId xmlns:p14="http://schemas.microsoft.com/office/powerpoint/2010/main" val="294520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125113" cy="924475"/>
          </a:xfrm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Atteggiamenti dei docenti - anni 1990-2000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2" y="1807361"/>
            <a:ext cx="7378981" cy="46459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dirty="0" smtClean="0"/>
              <a:t>Sono aumentati i «pro» immigrati, per effetto delle CM :</a:t>
            </a:r>
          </a:p>
          <a:p>
            <a:r>
              <a:rPr lang="it-IT" sz="2000" dirty="0"/>
              <a:t>-</a:t>
            </a:r>
            <a:r>
              <a:rPr lang="it-IT" sz="2000" b="1" dirty="0" smtClean="0"/>
              <a:t>1994 (Dialogo interculturale)</a:t>
            </a:r>
          </a:p>
          <a:p>
            <a:r>
              <a:rPr lang="it-IT" sz="2000" b="1" dirty="0" smtClean="0"/>
              <a:t>-2006 (Accoglienza e integrazione</a:t>
            </a:r>
            <a:r>
              <a:rPr lang="it-IT" sz="2000" dirty="0" smtClean="0"/>
              <a:t>)</a:t>
            </a:r>
          </a:p>
          <a:p>
            <a:endParaRPr lang="it-IT" sz="2000" dirty="0"/>
          </a:p>
          <a:p>
            <a:pPr marL="0" indent="0">
              <a:buNone/>
            </a:pPr>
            <a:r>
              <a:rPr lang="it-IT" sz="2000" dirty="0" smtClean="0"/>
              <a:t>Poi retromarcia:</a:t>
            </a:r>
          </a:p>
          <a:p>
            <a:pPr>
              <a:buFontTx/>
              <a:buChar char="-"/>
            </a:pPr>
            <a:r>
              <a:rPr lang="it-IT" sz="2000" b="1" dirty="0" smtClean="0"/>
              <a:t>2010 (CM2) contrasto alla concentrazione </a:t>
            </a:r>
            <a:r>
              <a:rPr lang="it-IT" sz="2000" dirty="0" smtClean="0"/>
              <a:t>di alunni stranieri in classe</a:t>
            </a:r>
          </a:p>
          <a:p>
            <a:r>
              <a:rPr lang="it-IT" sz="2000" b="1" dirty="0" smtClean="0"/>
              <a:t>si </a:t>
            </a:r>
            <a:r>
              <a:rPr lang="it-IT" sz="2000" b="1" dirty="0"/>
              <a:t>abbandona l’idea di integrazione </a:t>
            </a:r>
            <a:r>
              <a:rPr lang="it-IT" sz="2000" b="1" dirty="0" smtClean="0"/>
              <a:t>scolastica </a:t>
            </a:r>
            <a:r>
              <a:rPr lang="it-IT" sz="2000" dirty="0" smtClean="0"/>
              <a:t>come </a:t>
            </a:r>
            <a:r>
              <a:rPr lang="it-IT" sz="2000" dirty="0"/>
              <a:t>obiettivo per tutti, a qualunque condizione, per puntare </a:t>
            </a:r>
            <a:r>
              <a:rPr lang="it-IT" sz="2000" dirty="0" smtClean="0"/>
              <a:t>all’</a:t>
            </a:r>
            <a:r>
              <a:rPr lang="it-IT" sz="2000" b="1" dirty="0" smtClean="0"/>
              <a:t>inclusività</a:t>
            </a:r>
            <a:r>
              <a:rPr lang="it-IT" sz="2000" dirty="0" smtClean="0"/>
              <a:t>, una </a:t>
            </a:r>
            <a:r>
              <a:rPr lang="it-IT" sz="2000" dirty="0"/>
              <a:t>caratteristica del sistema di accoglienza che non </a:t>
            </a:r>
            <a:r>
              <a:rPr lang="it-IT" sz="2000" dirty="0" smtClean="0"/>
              <a:t>necessariamente dipende </a:t>
            </a:r>
            <a:r>
              <a:rPr lang="it-IT" sz="2000" dirty="0"/>
              <a:t>dal soggetto </a:t>
            </a:r>
            <a:r>
              <a:rPr lang="it-IT" sz="2000" dirty="0" smtClean="0"/>
              <a:t>interessato </a:t>
            </a:r>
            <a:r>
              <a:rPr lang="it-IT" sz="2000" b="1" dirty="0" smtClean="0">
                <a:sym typeface="Wingdings" panose="05000000000000000000" pitchFamily="2" charset="2"/>
              </a:rPr>
              <a:t> </a:t>
            </a:r>
            <a:r>
              <a:rPr lang="it-IT" sz="2000" b="1" dirty="0" smtClean="0"/>
              <a:t>obiettivo forse </a:t>
            </a:r>
            <a:r>
              <a:rPr lang="it-IT" sz="2000" b="1" dirty="0"/>
              <a:t>meno ambizioso </a:t>
            </a:r>
            <a:r>
              <a:rPr lang="it-IT" sz="2000" b="1" dirty="0" smtClean="0"/>
              <a:t>dell’integrazione?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82698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739022" cy="924475"/>
          </a:xfrm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Principio della equi-eterogeneità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/>
              <a:t>Distribuire il carico su più classi e su tutte le scuole del bacino </a:t>
            </a:r>
          </a:p>
          <a:p>
            <a:r>
              <a:rPr lang="it-IT" sz="2000" b="1" dirty="0" smtClean="0">
                <a:sym typeface="Wingdings" panose="05000000000000000000" pitchFamily="2" charset="2"/>
              </a:rPr>
              <a:t> interventi di «de-segregazione»</a:t>
            </a:r>
            <a:endParaRPr lang="it-IT" sz="2000" b="1" dirty="0" smtClean="0"/>
          </a:p>
          <a:p>
            <a:r>
              <a:rPr lang="it-IT" sz="2000" b="1" dirty="0" smtClean="0"/>
              <a:t>le </a:t>
            </a:r>
            <a:r>
              <a:rPr lang="it-IT" sz="2000" b="1" dirty="0"/>
              <a:t>scuole a rischio devono </a:t>
            </a:r>
            <a:r>
              <a:rPr lang="it-IT" sz="2000" b="1" dirty="0" smtClean="0"/>
              <a:t>potenziare al </a:t>
            </a:r>
            <a:r>
              <a:rPr lang="it-IT" sz="2000" b="1" dirty="0"/>
              <a:t>massimo l’alfabetizzazione in Italiano come L2 e diversificare gli </a:t>
            </a:r>
            <a:r>
              <a:rPr lang="it-IT" sz="2000" b="1" dirty="0" smtClean="0"/>
              <a:t>interventi a </a:t>
            </a:r>
            <a:r>
              <a:rPr lang="it-IT" sz="2000" b="1" dirty="0"/>
              <a:t>seconda delle effettive condizioni migratorie (alunni neo-arrivati; </a:t>
            </a:r>
            <a:r>
              <a:rPr lang="it-IT" sz="2000" b="1" dirty="0" err="1" smtClean="0"/>
              <a:t>lungoresidenti</a:t>
            </a:r>
            <a:r>
              <a:rPr lang="it-IT" sz="2000" b="1" dirty="0" smtClean="0"/>
              <a:t>; nati </a:t>
            </a:r>
            <a:r>
              <a:rPr lang="it-IT" sz="2000" b="1" dirty="0"/>
              <a:t>in Italia).</a:t>
            </a:r>
          </a:p>
        </p:txBody>
      </p:sp>
      <p:sp>
        <p:nvSpPr>
          <p:cNvPr id="4" name="Saetta 3"/>
          <p:cNvSpPr/>
          <p:nvPr/>
        </p:nvSpPr>
        <p:spPr>
          <a:xfrm>
            <a:off x="-24386" y="4829275"/>
            <a:ext cx="2664296" cy="129614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83568" y="6125419"/>
            <a:ext cx="76001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Dalla diversità culturale come valore (</a:t>
            </a:r>
            <a:r>
              <a:rPr lang="it-IT" sz="2000" b="1" dirty="0" err="1" smtClean="0">
                <a:solidFill>
                  <a:srgbClr val="FFFF00"/>
                </a:solidFill>
              </a:rPr>
              <a:t>asset</a:t>
            </a:r>
            <a:r>
              <a:rPr lang="it-IT" sz="2000" b="1" dirty="0" smtClean="0">
                <a:solidFill>
                  <a:schemeClr val="bg1"/>
                </a:solidFill>
              </a:rPr>
              <a:t>) </a:t>
            </a:r>
          </a:p>
          <a:p>
            <a:r>
              <a:rPr lang="it-IT" sz="2000" b="1" dirty="0" smtClean="0">
                <a:solidFill>
                  <a:schemeClr val="bg1"/>
                </a:solidFill>
              </a:rPr>
              <a:t>alla diversità come problema da «gestire» (</a:t>
            </a:r>
            <a:r>
              <a:rPr lang="it-IT" sz="2000" b="1" dirty="0" smtClean="0">
                <a:solidFill>
                  <a:srgbClr val="FFFF00"/>
                </a:solidFill>
              </a:rPr>
              <a:t>deficit</a:t>
            </a:r>
            <a:r>
              <a:rPr lang="it-IT" sz="2000" b="1" dirty="0" smtClean="0">
                <a:solidFill>
                  <a:schemeClr val="bg1"/>
                </a:solidFill>
              </a:rPr>
              <a:t>)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26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513" cy="1143000"/>
          </a:xfrm>
        </p:spPr>
        <p:txBody>
          <a:bodyPr/>
          <a:lstStyle/>
          <a:p>
            <a:pPr eaLnBrk="1" hangingPunct="1"/>
            <a:r>
              <a:rPr lang="it-IT" altLang="it-IT" b="1" smtClean="0">
                <a:solidFill>
                  <a:srgbClr val="FFFF00"/>
                </a:solidFill>
              </a:rPr>
              <a:t>Politiche di de-segregazione</a:t>
            </a:r>
          </a:p>
        </p:txBody>
      </p:sp>
      <p:sp>
        <p:nvSpPr>
          <p:cNvPr id="19459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002588" cy="5257800"/>
          </a:xfrm>
        </p:spPr>
        <p:txBody>
          <a:bodyPr>
            <a:normAutofit fontScale="55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t-IT" sz="20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t-IT" sz="4500" b="1" dirty="0" smtClean="0"/>
              <a:t>Favorire </a:t>
            </a:r>
            <a:r>
              <a:rPr lang="it-IT" sz="4500" b="1" dirty="0" smtClean="0">
                <a:solidFill>
                  <a:schemeClr val="bg1"/>
                </a:solidFill>
              </a:rPr>
              <a:t>mescolanza/coesistenza</a:t>
            </a:r>
            <a:r>
              <a:rPr lang="it-IT" sz="4500" b="1" dirty="0" smtClean="0"/>
              <a:t> di alunni con diverso background etnico</a:t>
            </a:r>
          </a:p>
          <a:p>
            <a:pPr marL="723837" lvl="1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t-IT" sz="3800" dirty="0" smtClean="0"/>
              <a:t>Rilevante obiettivo educativo (dalla seconda metà del ‘900 - </a:t>
            </a:r>
            <a:r>
              <a:rPr lang="it-IT" sz="3800" b="1" dirty="0" smtClean="0"/>
              <a:t>USA e UK</a:t>
            </a:r>
            <a:r>
              <a:rPr lang="it-IT" sz="3800" dirty="0" smtClean="0"/>
              <a:t>)</a:t>
            </a:r>
          </a:p>
          <a:p>
            <a:pPr marL="723837" lvl="1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t-IT" sz="3800" dirty="0" smtClean="0"/>
              <a:t>Pre-condizione necessaria, ma </a:t>
            </a:r>
            <a:r>
              <a:rPr lang="it-IT" sz="3800" dirty="0" smtClean="0">
                <a:solidFill>
                  <a:schemeClr val="bg1"/>
                </a:solidFill>
              </a:rPr>
              <a:t>non sufficiente </a:t>
            </a:r>
            <a:r>
              <a:rPr lang="it-IT" sz="3800" dirty="0" smtClean="0"/>
              <a:t>per creare ambienti inclusivi e positivi per l’apprendimento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it-IT" sz="45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t-IT" sz="4500" b="1" dirty="0" smtClean="0"/>
              <a:t>Misure già sperimentate in USA-UK:</a:t>
            </a:r>
          </a:p>
          <a:p>
            <a:pPr marL="723837" lvl="1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t-IT" sz="3800" dirty="0" smtClean="0"/>
              <a:t>Assegnazione obbligatoria degli studenti stranieri</a:t>
            </a:r>
          </a:p>
          <a:p>
            <a:pPr marL="723837" lvl="1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t-IT" sz="3800" dirty="0" smtClean="0"/>
              <a:t>Scelta “controllata”, centro unificato per le iscrizioni</a:t>
            </a:r>
          </a:p>
          <a:p>
            <a:pPr marL="723837" lvl="1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t-IT" sz="3800" dirty="0" smtClean="0"/>
              <a:t>Azioni di miglioramento della scuola segregata (da parte di istituzioni o famiglie)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t-IT" sz="3800" dirty="0" smtClean="0"/>
          </a:p>
        </p:txBody>
      </p:sp>
      <p:sp>
        <p:nvSpPr>
          <p:cNvPr id="19460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B82F0D6-3CA2-4A5F-B9A0-1AB6D0BDC5BA}" type="slidenum">
              <a:rPr lang="it-IT"/>
              <a:pPr>
                <a:defRPr/>
              </a:pPr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399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2012: Alunni con BES (Bisogni educativi speciali)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861999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Concetto di “didattica </a:t>
            </a:r>
            <a:r>
              <a:rPr lang="it-IT" sz="2400" dirty="0"/>
              <a:t>inclusiva” </a:t>
            </a:r>
            <a:r>
              <a:rPr lang="it-IT" sz="2400" dirty="0" smtClean="0"/>
              <a:t>contenuta nella </a:t>
            </a:r>
            <a:r>
              <a:rPr lang="it-IT" sz="2400" dirty="0"/>
              <a:t>DM del </a:t>
            </a:r>
            <a:r>
              <a:rPr lang="it-IT" sz="2400" dirty="0" smtClean="0"/>
              <a:t>2012</a:t>
            </a:r>
          </a:p>
          <a:p>
            <a:r>
              <a:rPr lang="it-IT" sz="2400" dirty="0" smtClean="0"/>
              <a:t>Si rivolge ai soggetti stranieri con “svantaggio socio-economico</a:t>
            </a:r>
            <a:r>
              <a:rPr lang="it-IT" sz="2400" dirty="0"/>
              <a:t>, linguistico e culturale</a:t>
            </a:r>
            <a:r>
              <a:rPr lang="it-IT" sz="2400" dirty="0" smtClean="0"/>
              <a:t>” (non tutti rientrano in questa categoria)</a:t>
            </a:r>
          </a:p>
          <a:p>
            <a:r>
              <a:rPr lang="it-IT" sz="2400" dirty="0" smtClean="0"/>
              <a:t>Poi Indicazioni nazionali per il curricolo del 1 e 2 ciclo</a:t>
            </a:r>
          </a:p>
          <a:p>
            <a:pPr marL="0" indent="0">
              <a:buNone/>
            </a:pPr>
            <a:r>
              <a:rPr lang="it-IT" sz="2400" b="1" dirty="0" smtClean="0">
                <a:solidFill>
                  <a:schemeClr val="bg1"/>
                </a:solidFill>
              </a:rPr>
              <a:t>Interrogativi rimasti aperti:</a:t>
            </a:r>
          </a:p>
          <a:p>
            <a:r>
              <a:rPr lang="it-IT" sz="2400" dirty="0" smtClean="0"/>
              <a:t>- come si definisce il BES di un alunno straniero?</a:t>
            </a:r>
          </a:p>
          <a:p>
            <a:r>
              <a:rPr lang="it-IT" sz="2400" dirty="0" smtClean="0"/>
              <a:t>- come si fa a equilibrare l’accoglienza (neo arrivati) e l’integrazione (più generale)?</a:t>
            </a:r>
          </a:p>
          <a:p>
            <a:r>
              <a:rPr lang="it-IT" sz="2400" dirty="0" err="1" smtClean="0"/>
              <a:t>L’intercultura</a:t>
            </a:r>
            <a:r>
              <a:rPr lang="it-IT" sz="2400" dirty="0" smtClean="0"/>
              <a:t> viene formata in tutti gli alunni o solo in quelli stranieri?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4632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675724"/>
            <a:ext cx="7883035" cy="924475"/>
          </a:xfrm>
        </p:spPr>
        <p:txBody>
          <a:bodyPr/>
          <a:lstStyle/>
          <a:p>
            <a:r>
              <a:rPr lang="it-IT" dirty="0" smtClean="0"/>
              <a:t>In mancanza di indicazioni-quadro:  due rischi 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971600" y="2492896"/>
            <a:ext cx="3471277" cy="357071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TUTTI GLI STRANIERI SONO BES, </a:t>
            </a:r>
          </a:p>
          <a:p>
            <a:r>
              <a:rPr lang="it-IT" b="1" dirty="0" smtClean="0">
                <a:solidFill>
                  <a:schemeClr val="bg1"/>
                </a:solidFill>
              </a:rPr>
              <a:t>ANCHE PERCHE’ LA SCUOLA ALTRIMENTI</a:t>
            </a:r>
          </a:p>
          <a:p>
            <a:r>
              <a:rPr lang="it-IT" b="1" dirty="0" smtClean="0">
                <a:solidFill>
                  <a:schemeClr val="bg1"/>
                </a:solidFill>
              </a:rPr>
              <a:t>NON RICONOSCE IL «PROBLEMA»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>
          <a:xfrm>
            <a:off x="4572000" y="1916832"/>
            <a:ext cx="3816424" cy="396063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NON BISOGNA CONFONDERE LO STRANIERO CON ALUNNO BES, </a:t>
            </a:r>
          </a:p>
          <a:p>
            <a:r>
              <a:rPr lang="it-IT" b="1" dirty="0" smtClean="0">
                <a:solidFill>
                  <a:schemeClr val="bg1"/>
                </a:solidFill>
              </a:rPr>
              <a:t>NON FARE NULLA, LASCIARE CHE LA SUA «ESTRANEITA’» VENGA SUPERATA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8" name="Freccia in giù 7"/>
          <p:cNvSpPr/>
          <p:nvPr/>
        </p:nvSpPr>
        <p:spPr>
          <a:xfrm rot="4276253">
            <a:off x="3163477" y="1928772"/>
            <a:ext cx="1656184" cy="6823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 rot="19145991">
            <a:off x="4683706" y="1745350"/>
            <a:ext cx="1708768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69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P spid="6" grpId="0" build="p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Estate">
  <a:themeElements>
    <a:clrScheme name="Estate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Estate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stat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TM01972873[[fn=Estate]]</Template>
  <TotalTime>344</TotalTime>
  <Words>1212</Words>
  <Application>Microsoft Office PowerPoint</Application>
  <PresentationFormat>Presentazione su schermo (4:3)</PresentationFormat>
  <Paragraphs>108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Estate</vt:lpstr>
      <vt:lpstr>Presentazione standard di PowerPoint</vt:lpstr>
      <vt:lpstr>Cultura dell’integrazione scolastica</vt:lpstr>
      <vt:lpstr>Insegnanti : Una tipologia di accettazione/rifiuto dell’immigrato Fonte: Giovannini G. (cur), Allievi in classe, stranieri in città, 1996.</vt:lpstr>
      <vt:lpstr>Atteggiamenti possibili in aula   </vt:lpstr>
      <vt:lpstr>Atteggiamenti dei docenti - anni 1990-2000</vt:lpstr>
      <vt:lpstr>Principio della equi-eterogeneità</vt:lpstr>
      <vt:lpstr>Politiche di de-segregazione</vt:lpstr>
      <vt:lpstr>2012: Alunni con BES (Bisogni educativi speciali)</vt:lpstr>
      <vt:lpstr>In mancanza di indicazioni-quadro:  due rischi </vt:lpstr>
      <vt:lpstr>Presentazione standard di PowerPoint</vt:lpstr>
      <vt:lpstr>Presentazione standard di PowerPoint</vt:lpstr>
      <vt:lpstr>Indicatori per un «buon insegnante» dal punto di vista interculturale</vt:lpstr>
      <vt:lpstr>GOOD NEWS (1): innovazioni nella preparazione iniziale e in servizio </vt:lpstr>
      <vt:lpstr>GOOD NEWS (2): innovazioni recenti</vt:lpstr>
      <vt:lpstr>Quale approccio formativo?</vt:lpstr>
      <vt:lpstr>MINDSET       DELL’INSEGNANTE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PAVIA – MASTER GENERE E IMMIGRAZIONE</dc:title>
  <dc:creator>Pietro</dc:creator>
  <cp:lastModifiedBy>Pietro</cp:lastModifiedBy>
  <cp:revision>23</cp:revision>
  <dcterms:created xsi:type="dcterms:W3CDTF">2017-04-19T15:09:17Z</dcterms:created>
  <dcterms:modified xsi:type="dcterms:W3CDTF">2017-07-13T05:51:50Z</dcterms:modified>
</cp:coreProperties>
</file>