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350" r:id="rId3"/>
    <p:sldId id="319" r:id="rId4"/>
    <p:sldId id="320" r:id="rId5"/>
    <p:sldId id="321" r:id="rId6"/>
    <p:sldId id="322" r:id="rId7"/>
    <p:sldId id="323" r:id="rId8"/>
    <p:sldId id="325" r:id="rId9"/>
    <p:sldId id="324" r:id="rId10"/>
    <p:sldId id="326" r:id="rId11"/>
    <p:sldId id="327" r:id="rId12"/>
    <p:sldId id="331" r:id="rId13"/>
    <p:sldId id="328" r:id="rId14"/>
    <p:sldId id="330" r:id="rId15"/>
    <p:sldId id="342" r:id="rId16"/>
    <p:sldId id="332" r:id="rId17"/>
    <p:sldId id="333" r:id="rId18"/>
    <p:sldId id="334" r:id="rId19"/>
    <p:sldId id="335" r:id="rId20"/>
    <p:sldId id="336" r:id="rId21"/>
    <p:sldId id="337" r:id="rId22"/>
    <p:sldId id="338" r:id="rId23"/>
    <p:sldId id="343" r:id="rId24"/>
    <p:sldId id="314" r:id="rId25"/>
    <p:sldId id="339" r:id="rId26"/>
    <p:sldId id="344" r:id="rId27"/>
    <p:sldId id="340" r:id="rId28"/>
    <p:sldId id="341" r:id="rId29"/>
    <p:sldId id="346" r:id="rId30"/>
    <p:sldId id="347" r:id="rId31"/>
    <p:sldId id="348" r:id="rId32"/>
    <p:sldId id="298" r:id="rId33"/>
    <p:sldId id="349" r:id="rId34"/>
    <p:sldId id="302" r:id="rId35"/>
    <p:sldId id="309" r:id="rId36"/>
    <p:sldId id="297" r:id="rId37"/>
    <p:sldId id="270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856" autoAdjust="0"/>
  </p:normalViewPr>
  <p:slideViewPr>
    <p:cSldViewPr snapToGrid="0">
      <p:cViewPr>
        <p:scale>
          <a:sx n="60" d="100"/>
          <a:sy n="60" d="100"/>
        </p:scale>
        <p:origin x="-210" y="-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320E3E-20A3-4FF1-8EA1-F2E5698B2667}" type="datetimeFigureOut">
              <a:rPr lang="it-IT" smtClean="0"/>
              <a:pPr/>
              <a:t>26/01/2019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DC329-F297-4DBF-9985-9D75621E49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7128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DC329-F297-4DBF-9985-9D75621E49EA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25835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DC329-F297-4DBF-9985-9D75621E49EA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58409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8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F602F262-B803-4063-A58C-201C26AE8CB1}" type="slidenum">
              <a:rPr lang="it-IT" altLang="en-US" sz="1300" smtClean="0">
                <a:solidFill>
                  <a:srgbClr val="000000"/>
                </a:solidFill>
                <a:latin typeface="Calibri" pitchFamily="34" charset="0"/>
              </a:rPr>
              <a:pPr>
                <a:spcBef>
                  <a:spcPct val="0"/>
                </a:spcBef>
                <a:defRPr/>
              </a:pPr>
              <a:t>20</a:t>
            </a:fld>
            <a:endParaRPr lang="it-IT" altLang="en-US" sz="130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4060825" y="8974138"/>
            <a:ext cx="3106738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46245A5-2331-4010-A346-15F1B25523E1}" type="slidenum">
              <a:rPr lang="it-IT" altLang="en-US" sz="130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20</a:t>
            </a:fld>
            <a:endParaRPr lang="it-IT" altLang="en-US" sz="1300">
              <a:solidFill>
                <a:srgbClr val="000000"/>
              </a:solidFill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36563" y="709613"/>
            <a:ext cx="6297612" cy="35433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7" name="Text Box 3"/>
          <p:cNvSpPr txBox="1">
            <a:spLocks noChangeArrowheads="1"/>
          </p:cNvSpPr>
          <p:nvPr/>
        </p:nvSpPr>
        <p:spPr bwMode="auto">
          <a:xfrm>
            <a:off x="717550" y="4487863"/>
            <a:ext cx="5737225" cy="424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450"/>
              </a:spcBef>
            </a:pPr>
            <a:r>
              <a:rPr lang="it-IT" altLang="en-US">
                <a:solidFill>
                  <a:srgbClr val="000000"/>
                </a:solidFill>
              </a:rPr>
              <a:t>Fonti: Consiglio Europeo, Dichiarazione UE-Turchia, 18 marzo 2016; La Repubblica, Migranti, il testo completo dell’accordo Ue-Turchia, 18 marzo 2016; Internazionale, Cosa prevede l’accordo sui migranti tra Europa e Turchia, 18 marzo 2016; Stefano Liberti, L’accordo tra Europa e Turchia sui migranti è miope e ipocrita, </a:t>
            </a:r>
            <a:r>
              <a:rPr lang="it-IT" altLang="en-US" i="1">
                <a:solidFill>
                  <a:srgbClr val="000000"/>
                </a:solidFill>
              </a:rPr>
              <a:t>Internazionale</a:t>
            </a:r>
            <a:r>
              <a:rPr lang="it-IT" altLang="en-US">
                <a:solidFill>
                  <a:srgbClr val="000000"/>
                </a:solidFill>
              </a:rPr>
              <a:t>, 22 marzo 2016; Stefano Liberti, L’accordo tra Europa e Turchia riporta i siriani in Italia, </a:t>
            </a:r>
            <a:r>
              <a:rPr lang="it-IT" altLang="en-US" i="1">
                <a:solidFill>
                  <a:srgbClr val="000000"/>
                </a:solidFill>
              </a:rPr>
              <a:t>Internazionale, </a:t>
            </a:r>
            <a:r>
              <a:rPr lang="it-IT" altLang="en-US">
                <a:solidFill>
                  <a:srgbClr val="000000"/>
                </a:solidFill>
              </a:rPr>
              <a:t>11 aprile 2016; Zoeteweij, M. H. (2016), The EU-Turkey Deal on Refugees: “No Big Deal”?, nccr on the move, Neuchâtel: University of Neuchatel, 28.04.2016; Hughes, K. (2016), EU failing to meet its own targets across its refugee strategy, Future Europe, Friends of Europe, 3 may 2016, at: www.friendsofeurope.org; Balfour, R. (2016), Making the Best of the Bad EU-Turkey Deal, The German Marshall Fund of the United States, May 3, 2016.</a:t>
            </a:r>
          </a:p>
        </p:txBody>
      </p:sp>
      <p:sp>
        <p:nvSpPr>
          <p:cNvPr id="44038" name="Text Box 4"/>
          <p:cNvSpPr txBox="1">
            <a:spLocks noChangeArrowheads="1"/>
          </p:cNvSpPr>
          <p:nvPr/>
        </p:nvSpPr>
        <p:spPr bwMode="auto">
          <a:xfrm>
            <a:off x="4060825" y="8974138"/>
            <a:ext cx="3108325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E9C9867-1C3D-4712-A21B-8CE090DEF15F}" type="slidenum">
              <a:rPr lang="it-IT" altLang="en-US" sz="1300">
                <a:solidFill>
                  <a:srgbClr val="000000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</a:pPr>
              <a:t>20</a:t>
            </a:fld>
            <a:endParaRPr lang="it-IT" altLang="en-US" sz="13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4039" name="Segnaposto note 1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altLang="it-IT" smtClean="0"/>
              <a:t>Sources: Consiglio Europeo, Dichiarazione UE-Turchia, 18 marzo 2016; La Repubblica, Migranti, il testo completo dell’accordo Ue-Turchia, 18 marzo 2016; Internazionale, Cosa prevede l’accordo sui migranti tra Europa e Turchia, 18 marzo 2016; Stefano Liberti, L’accordo tra Europa e Turchia sui migranti è miope e ipocrita, </a:t>
            </a:r>
            <a:r>
              <a:rPr lang="it-IT" altLang="it-IT" i="1" smtClean="0"/>
              <a:t>Internazionale</a:t>
            </a:r>
            <a:r>
              <a:rPr lang="it-IT" altLang="it-IT" smtClean="0"/>
              <a:t>, 22 marzo 2016; Stefano Liberti, L’accordo tra Europa e Turchia riporta i siriani in Italia, </a:t>
            </a:r>
            <a:r>
              <a:rPr lang="it-IT" altLang="it-IT" i="1" smtClean="0"/>
              <a:t>Internazionale, </a:t>
            </a:r>
            <a:r>
              <a:rPr lang="it-IT" altLang="it-IT" smtClean="0"/>
              <a:t>11 aprile 2016; Zoeteweij, M. H. (2016), The EU-Turkey Deal on Refugees: “No Big Deal”?, nccr on the move, Neuchâtel: University of Neuchatel, 28.04.2016; Hughes, K. (2016), EU failing to meet its own targets across its refugee strategy, Future Europe, Friends of Europe, 3 may 2016, at: www.friendsofeurope.org; Balfour, R. (2016), Making the Best of the Bad EU-Turkey Deal, The German Marshall Fund of the United States, May 3, 2016.</a:t>
            </a:r>
            <a:endParaRPr lang="it-IT" altLang="it-IT" i="1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Contenidor de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it-IT" smtClean="0"/>
              <a:t>Guide to policies for the well-being of all in pluralist societies (2010). </a:t>
            </a:r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A6D96F-A950-4172-89EA-7396FD2EE56F}" type="slidenum">
              <a:rPr lang="es-ES" smtClean="0"/>
              <a:pPr>
                <a:defRPr/>
              </a:pPr>
              <a:t>29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5D21866-A7D2-484A-8CE7-74A29D2A2BA8}" type="slidenum">
              <a:rPr lang="it-IT" altLang="it-IT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it-IT" altLang="it-IT" smtClean="0">
              <a:latin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altLang="it-IT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  <p:sp>
        <p:nvSpPr>
          <p:cNvPr id="5120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F4F52C9-02F8-4C2A-943B-A80EA2D3400A}" type="slidenum">
              <a:rPr lang="it-IT" altLang="it-IT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it-IT" alt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  <p:sp>
        <p:nvSpPr>
          <p:cNvPr id="5222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97292AB-E516-4CB8-8081-7197B26B90E1}" type="slidenum">
              <a:rPr lang="it-IT" altLang="it-IT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it-IT" alt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  <p:sp>
        <p:nvSpPr>
          <p:cNvPr id="5325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212B8B1-8C43-4BB5-A0DA-8E2C75D7A9A1}" type="slidenum">
              <a:rPr lang="it-IT" altLang="it-IT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it-IT" alt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  <p:sp>
        <p:nvSpPr>
          <p:cNvPr id="5632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A72BCCE-4E84-4FD3-88B4-6BA8A34FF0D6}" type="slidenum">
              <a:rPr lang="it-IT" altLang="it-IT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it-IT" alt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egnaposto immagine diapositiva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1059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dirty="0" smtClean="0"/>
              <a:t>United Nations, Department of Economic and Social Affairs, Population Division (2015). </a:t>
            </a:r>
            <a:r>
              <a:rPr lang="en-GB" altLang="en-US" i="1" dirty="0" smtClean="0"/>
              <a:t>Trends in International Migrant Stock: The 2015 Revision  </a:t>
            </a:r>
            <a:r>
              <a:rPr lang="en-GB" altLang="en-US" dirty="0" smtClean="0"/>
              <a:t>(United Nations database, POP/DB/MIG/Stock/Rev.2015).</a:t>
            </a:r>
          </a:p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11059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A7568309-0054-4399-BA84-853C0D8CD3C0}" type="slidenum">
              <a:rPr lang="it-IT" altLang="en-US"/>
              <a:pPr>
                <a:spcBef>
                  <a:spcPct val="0"/>
                </a:spcBef>
              </a:pPr>
              <a:t>12</a:t>
            </a:fld>
            <a:endParaRPr lang="it-IT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DE9EC6E-C968-498E-B3F8-7EBDDFEEEEBD}" type="slidenum">
              <a:rPr lang="it-IT" altLang="it-IT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it-IT" altLang="it-IT" smtClean="0">
              <a:latin typeface="Arial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altLang="it-IT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dirty="0" smtClean="0"/>
              <a:t>An analysis of the age structure of the population shows that, for the EU-28 as a whole, the foreign population was </a:t>
            </a:r>
            <a:r>
              <a:rPr lang="en-GB" altLang="en-US" b="1" dirty="0" smtClean="0"/>
              <a:t>younger</a:t>
            </a:r>
            <a:r>
              <a:rPr lang="en-GB" altLang="en-US" dirty="0" smtClean="0"/>
              <a:t> than the national population. The distribution by age of foreigners shows, compared with nationals, </a:t>
            </a:r>
            <a:r>
              <a:rPr lang="en-GB" altLang="en-US" b="1" dirty="0" smtClean="0"/>
              <a:t>a greater proportion of relatively young working age adults</a:t>
            </a:r>
            <a:r>
              <a:rPr lang="en-GB" altLang="en-US" dirty="0" smtClean="0"/>
              <a:t>. </a:t>
            </a:r>
          </a:p>
          <a:p>
            <a:endParaRPr lang="en-GB" altLang="en-US" dirty="0" smtClean="0"/>
          </a:p>
          <a:p>
            <a:r>
              <a:rPr lang="en-GB" altLang="en-US" dirty="0" smtClean="0"/>
              <a:t>On 1 January 2016, the median age of the national population in the EU-28 was 44 years, while the median age of non-nationals living in the EU was 36 years.</a:t>
            </a:r>
          </a:p>
          <a:p>
            <a:r>
              <a:rPr lang="en-GB" altLang="en-US" dirty="0" smtClean="0"/>
              <a:t> </a:t>
            </a:r>
          </a:p>
          <a:p>
            <a:r>
              <a:rPr lang="en-GB" altLang="en-US" dirty="0" smtClean="0"/>
              <a:t>Source: Eurostat (2017), Migration and migrant population statistics. Statistics Explained. 10 April 2017.</a:t>
            </a:r>
          </a:p>
          <a:p>
            <a:endParaRPr lang="en-GB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F54807A-4462-4133-8268-9C1A3E53CBAF}" type="datetime1">
              <a:rPr lang="it-IT" smtClean="0"/>
              <a:t>26/01/2019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DEEFAEA-FC8F-4407-B6A3-21EC993D8D5F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333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D544-8AA5-49C1-8D97-B4B44B998C6E}" type="datetime1">
              <a:rPr lang="it-IT" smtClean="0"/>
              <a:t>26/01/2019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EFAEA-FC8F-4407-B6A3-21EC993D8D5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9599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90835-328E-443B-9CAD-49E820859EAD}" type="datetime1">
              <a:rPr lang="it-IT" smtClean="0"/>
              <a:t>26/01/2019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EFAEA-FC8F-4407-B6A3-21EC993D8D5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8162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58208-4972-4E21-87E6-601CF58C8C2D}" type="datetime1">
              <a:rPr lang="it-IT" smtClean="0"/>
              <a:t>26/01/2019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EFAEA-FC8F-4407-B6A3-21EC993D8D5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5681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000C6-EE59-4462-8D4D-3084B5D59BDF}" type="datetime1">
              <a:rPr lang="it-IT" smtClean="0"/>
              <a:t>26/01/2019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EFAEA-FC8F-4407-B6A3-21EC993D8D5F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7812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8340A-A414-4332-9081-266C8798D6A5}" type="datetime1">
              <a:rPr lang="it-IT" smtClean="0"/>
              <a:t>26/01/2019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EFAEA-FC8F-4407-B6A3-21EC993D8D5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5924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6785E-D44A-4ED3-A46E-9B741D152D74}" type="datetime1">
              <a:rPr lang="it-IT" smtClean="0"/>
              <a:t>26/01/2019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EFAEA-FC8F-4407-B6A3-21EC993D8D5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8450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2803-66D8-41D0-BDE8-AB7D05FBE247}" type="datetime1">
              <a:rPr lang="it-IT" smtClean="0"/>
              <a:t>26/01/2019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EFAEA-FC8F-4407-B6A3-21EC993D8D5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5719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D4B6-069D-4473-AE75-0F3AC1182F51}" type="datetime1">
              <a:rPr lang="it-IT" smtClean="0"/>
              <a:t>26/01/2019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EFAEA-FC8F-4407-B6A3-21EC993D8D5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4900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AA4F-08AC-41F5-9E1A-6FF0516821A5}" type="datetime1">
              <a:rPr lang="it-IT" smtClean="0"/>
              <a:t>26/01/2019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EFAEA-FC8F-4407-B6A3-21EC993D8D5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1081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D40DA-9034-4A1C-9218-DAC32B127E61}" type="datetime1">
              <a:rPr lang="it-IT" smtClean="0"/>
              <a:t>26/01/2019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EFAEA-FC8F-4407-B6A3-21EC993D8D5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6192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1F1BBC41-B4FC-4E42-912D-564925E23624}" type="datetime1">
              <a:rPr lang="it-IT" smtClean="0"/>
              <a:t>26/01/2019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DEEFAEA-FC8F-4407-B6A3-21EC993D8D5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0151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://www.lucify.com/the-flow-towards-europe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lastampa.it/2018/09/04/italia/quanti-immigrati-ci-sono-in-italia-la-maggior-parte-degli-italiani-non-lo-sa-zjzc8xZsSHkqs42MDNXjqJ/pagina.html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centridiricerca.unicatt.it/cirmib-centro-di-iniziative-e-ricerche-sulle-migrazioni-brescia-cirmib-pubblicazioni#conten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PRESENZA, VISIBILITA’, INVASIONE…. 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80930" y="3641034"/>
            <a:ext cx="9369950" cy="2988366"/>
          </a:xfrm>
        </p:spPr>
        <p:txBody>
          <a:bodyPr>
            <a:noAutofit/>
          </a:bodyPr>
          <a:lstStyle/>
          <a:p>
            <a:r>
              <a:rPr lang="it-IT" sz="3200" b="1" dirty="0" smtClean="0"/>
              <a:t>LE PERSONE IMMIGRATE IN EUROPA</a:t>
            </a:r>
          </a:p>
          <a:p>
            <a:r>
              <a:rPr lang="it-IT" sz="3200" b="1" dirty="0" smtClean="0"/>
              <a:t>NELL’EPOCA DELLA OSTILITA’ COSTRUITA</a:t>
            </a:r>
          </a:p>
          <a:p>
            <a:r>
              <a:rPr lang="it-IT" sz="3200" b="1" dirty="0" smtClean="0">
                <a:solidFill>
                  <a:srgbClr val="C00000"/>
                </a:solidFill>
              </a:rPr>
              <a:t>Maddalena Colombo</a:t>
            </a:r>
          </a:p>
          <a:p>
            <a:r>
              <a:rPr lang="it-IT" sz="2400" b="1" dirty="0" smtClean="0">
                <a:solidFill>
                  <a:schemeClr val="tx1"/>
                </a:solidFill>
              </a:rPr>
              <a:t>CITTA’ </a:t>
            </a:r>
            <a:r>
              <a:rPr lang="it-IT" sz="2400" b="1" dirty="0" smtClean="0">
                <a:solidFill>
                  <a:schemeClr val="tx1"/>
                </a:solidFill>
              </a:rPr>
              <a:t>DELL’UOMO – CARITAS AMBROSIANA </a:t>
            </a:r>
            <a:r>
              <a:rPr lang="it-IT" sz="2400" b="1" dirty="0" err="1" smtClean="0">
                <a:solidFill>
                  <a:schemeClr val="tx1"/>
                </a:solidFill>
              </a:rPr>
              <a:t>Conferenza«</a:t>
            </a:r>
            <a:r>
              <a:rPr lang="it-IT" sz="2400" b="1" dirty="0" err="1" smtClean="0"/>
              <a:t>IMMIGRATI</a:t>
            </a:r>
            <a:r>
              <a:rPr lang="it-IT" sz="2400" b="1" dirty="0" smtClean="0"/>
              <a:t>: PER FARE UN PO’ DI CHIAREZZA</a:t>
            </a:r>
            <a:r>
              <a:rPr lang="it-IT" sz="2400" b="1" dirty="0" smtClean="0">
                <a:solidFill>
                  <a:schemeClr val="tx1"/>
                </a:solidFill>
              </a:rPr>
              <a:t>»</a:t>
            </a:r>
          </a:p>
          <a:p>
            <a:r>
              <a:rPr lang="it-IT" sz="2400" b="1" dirty="0" smtClean="0">
                <a:solidFill>
                  <a:schemeClr val="tx1"/>
                </a:solidFill>
              </a:rPr>
              <a:t>Milano 21.1.19</a:t>
            </a:r>
            <a:endParaRPr lang="it-IT" sz="24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http://www.dmf.unicatt.it/~musesti/adc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0626" y="4794682"/>
            <a:ext cx="1802532" cy="89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EFAEA-FC8F-4407-B6A3-21EC993D8D5F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441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8504" y="357352"/>
            <a:ext cx="9875520" cy="1356360"/>
          </a:xfrm>
        </p:spPr>
        <p:txBody>
          <a:bodyPr>
            <a:normAutofit fontScale="90000"/>
          </a:bodyPr>
          <a:lstStyle/>
          <a:p>
            <a:r>
              <a:rPr lang="it-IT" altLang="it-IT" b="1" dirty="0"/>
              <a:t>Fattore di spinta: </a:t>
            </a:r>
            <a:r>
              <a:rPr lang="it-IT" altLang="it-IT" b="1" dirty="0" smtClean="0"/>
              <a:t>la digitalizzazione (espansione informativa= più aspirazioni)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EFAEA-FC8F-4407-B6A3-21EC993D8D5F}" type="slidenum">
              <a:rPr lang="it-IT" smtClean="0"/>
              <a:pPr/>
              <a:t>10</a:t>
            </a:fld>
            <a:endParaRPr lang="it-IT"/>
          </a:p>
        </p:txBody>
      </p:sp>
      <p:pic>
        <p:nvPicPr>
          <p:cNvPr id="1026" name="Picture 2" descr="Risultati immagini per immigrati cellulari parabol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62" y="1734307"/>
            <a:ext cx="5057202" cy="333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magine correl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074" y="1799933"/>
            <a:ext cx="428625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433822" y="5065317"/>
            <a:ext cx="82237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Le persone sono incoraggiate allo spostamento a causa della «democratizzazione» delle informazioni:</a:t>
            </a:r>
          </a:p>
          <a:p>
            <a:pPr marL="342900" indent="-342900">
              <a:buFontTx/>
              <a:buChar char="-"/>
            </a:pPr>
            <a:r>
              <a:rPr lang="it-IT" sz="2000" b="1" dirty="0" smtClean="0"/>
              <a:t>Accesso alle rotte, - Supporto a distanza, - Movimenti di denaro, </a:t>
            </a:r>
          </a:p>
          <a:p>
            <a:pPr marL="342900" indent="-342900">
              <a:buFontTx/>
              <a:buChar char="-"/>
            </a:pPr>
            <a:r>
              <a:rPr lang="it-IT" sz="2000" b="1" dirty="0" smtClean="0"/>
              <a:t>Apprendimento rapido degli idiomi</a:t>
            </a:r>
          </a:p>
          <a:p>
            <a:pPr marL="342900" indent="-342900">
              <a:buFontTx/>
              <a:buChar char="-"/>
            </a:pPr>
            <a:r>
              <a:rPr lang="it-IT" sz="2000" b="1" dirty="0" smtClean="0"/>
              <a:t>Mantenimento dei legami, transnazionalismo</a:t>
            </a:r>
            <a:endParaRPr lang="it-IT" sz="2000" b="1" dirty="0"/>
          </a:p>
        </p:txBody>
      </p:sp>
      <p:sp>
        <p:nvSpPr>
          <p:cNvPr id="6" name="Freccia a destra 5"/>
          <p:cNvSpPr/>
          <p:nvPr/>
        </p:nvSpPr>
        <p:spPr>
          <a:xfrm rot="2770419">
            <a:off x="6320022" y="3389186"/>
            <a:ext cx="5439104" cy="22030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Se io sono a conoscenza che altri cittadini  come me, in nazioni  ricche  e democratiche, vivono meglio di me.. Perché dovrei negarmi la possibilità di intraprendere una nuova vita??? 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22814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olo 1"/>
          <p:cNvSpPr>
            <a:spLocks noGrp="1"/>
          </p:cNvSpPr>
          <p:nvPr>
            <p:ph type="title"/>
          </p:nvPr>
        </p:nvSpPr>
        <p:spPr>
          <a:xfrm>
            <a:off x="417896" y="279400"/>
            <a:ext cx="5171308" cy="98107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it-IT" altLang="it-IT" b="1" dirty="0" smtClean="0"/>
              <a:t>I flussi verso l’Europa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593A0A-5C04-44B2-B6A9-74ACD11E10BE}" type="slidenum">
              <a:rPr lang="it-IT" altLang="it-IT" smtClean="0"/>
              <a:pPr>
                <a:defRPr/>
              </a:pPr>
              <a:t>11</a:t>
            </a:fld>
            <a:endParaRPr lang="it-IT" altLang="it-IT" dirty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85" y="1364920"/>
            <a:ext cx="10845508" cy="4547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Segnaposto contenuto 2"/>
          <p:cNvSpPr>
            <a:spLocks noGrp="1"/>
          </p:cNvSpPr>
          <p:nvPr>
            <p:ph idx="1"/>
          </p:nvPr>
        </p:nvSpPr>
        <p:spPr>
          <a:xfrm>
            <a:off x="626533" y="6180138"/>
            <a:ext cx="10972800" cy="677862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it-IT" altLang="it-IT" sz="2800" smtClean="0">
                <a:hlinkClick r:id="rId4"/>
              </a:rPr>
              <a:t>http://www.lucify.com/the-flow-towards-europe/</a:t>
            </a:r>
            <a:endParaRPr lang="it-IT" altLang="it-IT" sz="2800" smtClean="0"/>
          </a:p>
          <a:p>
            <a:pPr marL="0" indent="0">
              <a:buFont typeface="Arial" charset="0"/>
              <a:buNone/>
            </a:pPr>
            <a:endParaRPr lang="it-IT" altLang="it-IT" sz="2800" smtClean="0"/>
          </a:p>
        </p:txBody>
      </p:sp>
      <p:sp>
        <p:nvSpPr>
          <p:cNvPr id="2" name="AutoShape 2" descr="Risultato immagine per unione europea simbol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" name="AutoShape 4" descr="Risultato immagine per unione europea simbol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6" descr="Risultato immagine per unione europea simbol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8" descr="Risultato immagine per unione europea simbol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AutoShape 10" descr="Risultato immagine per unione europea simbolo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204" y="7937"/>
            <a:ext cx="15811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337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olo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538" y="806341"/>
            <a:ext cx="10972800" cy="11509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altLang="en-US" sz="2400" b="1" dirty="0">
                <a:solidFill>
                  <a:srgbClr val="002060"/>
                </a:solidFill>
              </a:rPr>
              <a:t>International migrant stock (millions</a:t>
            </a:r>
            <a:r>
              <a:rPr lang="en-GB" altLang="en-US" sz="2400" b="1" dirty="0" smtClean="0">
                <a:solidFill>
                  <a:srgbClr val="002060"/>
                </a:solidFill>
              </a:rPr>
              <a:t>) </a:t>
            </a:r>
            <a:br>
              <a:rPr lang="en-GB" altLang="en-US" sz="2400" b="1" dirty="0" smtClean="0">
                <a:solidFill>
                  <a:srgbClr val="002060"/>
                </a:solidFill>
              </a:rPr>
            </a:br>
            <a:r>
              <a:rPr lang="en-GB" altLang="en-US" sz="4000" b="1" dirty="0" smtClean="0">
                <a:solidFill>
                  <a:srgbClr val="002060"/>
                </a:solidFill>
              </a:rPr>
              <a:t>EUROPA OSPITA IL 31% DEI MIGRANTI NEL MONDO </a:t>
            </a:r>
            <a:br>
              <a:rPr lang="en-GB" altLang="en-US" sz="4000" b="1" dirty="0" smtClean="0">
                <a:solidFill>
                  <a:srgbClr val="002060"/>
                </a:solidFill>
              </a:rPr>
            </a:br>
            <a:r>
              <a:rPr lang="en-GB" altLang="en-US" sz="2400" b="1" dirty="0" smtClean="0">
                <a:solidFill>
                  <a:srgbClr val="002060"/>
                </a:solidFill>
              </a:rPr>
              <a:t>Fonte: </a:t>
            </a:r>
            <a:r>
              <a:rPr lang="en-GB" altLang="en-US" sz="2400" dirty="0" smtClean="0"/>
              <a:t>United </a:t>
            </a:r>
            <a:r>
              <a:rPr lang="en-GB" altLang="en-US" sz="2400" dirty="0"/>
              <a:t>Nations, Department of Economic and Social Affairs, Population Division (2015). </a:t>
            </a:r>
            <a:r>
              <a:rPr lang="en-GB" altLang="en-US" sz="2400" i="1" dirty="0"/>
              <a:t>Trends in International Migrant Stock: The 2015 Revision  </a:t>
            </a:r>
            <a:r>
              <a:rPr lang="en-GB" altLang="en-US" sz="2400" dirty="0"/>
              <a:t>(United Nations database, POP/DB/MIG/Stock/Rev.2015).</a:t>
            </a:r>
            <a:br>
              <a:rPr lang="en-GB" altLang="en-US" sz="2400" dirty="0"/>
            </a:br>
            <a:endParaRPr lang="en-GB" altLang="en-US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0518203"/>
              </p:ext>
            </p:extLst>
          </p:nvPr>
        </p:nvGraphicFramePr>
        <p:xfrm>
          <a:off x="688428" y="2199284"/>
          <a:ext cx="10972800" cy="41767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0336">
                  <a:extLst>
                    <a:ext uri="{9D8B030D-6E8A-4147-A177-3AD203B41FA5}"/>
                  </a:extLst>
                </a:gridCol>
                <a:gridCol w="1632181">
                  <a:extLst>
                    <a:ext uri="{9D8B030D-6E8A-4147-A177-3AD203B41FA5}"/>
                  </a:extLst>
                </a:gridCol>
                <a:gridCol w="1440160">
                  <a:extLst>
                    <a:ext uri="{9D8B030D-6E8A-4147-A177-3AD203B41FA5}"/>
                  </a:extLst>
                </a:gridCol>
                <a:gridCol w="1536171">
                  <a:extLst>
                    <a:ext uri="{9D8B030D-6E8A-4147-A177-3AD203B41FA5}"/>
                  </a:extLst>
                </a:gridCol>
                <a:gridCol w="1453952">
                  <a:extLst>
                    <a:ext uri="{9D8B030D-6E8A-4147-A177-3AD203B41FA5}"/>
                  </a:extLst>
                </a:gridCol>
              </a:tblGrid>
              <a:tr h="417671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121920" marR="121920" marT="45723" marB="45723"/>
                </a:tc>
                <a:tc>
                  <a:txBody>
                    <a:bodyPr/>
                    <a:lstStyle/>
                    <a:p>
                      <a:r>
                        <a:rPr lang="en-GB" sz="1800" b="1" dirty="0"/>
                        <a:t>1990</a:t>
                      </a:r>
                    </a:p>
                  </a:txBody>
                  <a:tcPr marL="121920" marR="121920" marT="45723" marB="45723"/>
                </a:tc>
                <a:tc>
                  <a:txBody>
                    <a:bodyPr/>
                    <a:lstStyle/>
                    <a:p>
                      <a:r>
                        <a:rPr lang="en-GB" sz="1800" b="1" dirty="0"/>
                        <a:t>2000</a:t>
                      </a:r>
                    </a:p>
                  </a:txBody>
                  <a:tcPr marL="121920" marR="121920" marT="45723" marB="45723"/>
                </a:tc>
                <a:tc>
                  <a:txBody>
                    <a:bodyPr/>
                    <a:lstStyle/>
                    <a:p>
                      <a:r>
                        <a:rPr lang="en-GB" sz="1800" b="1" dirty="0"/>
                        <a:t>2010</a:t>
                      </a:r>
                    </a:p>
                  </a:txBody>
                  <a:tcPr marL="121920" marR="121920" marT="45723" marB="45723"/>
                </a:tc>
                <a:tc>
                  <a:txBody>
                    <a:bodyPr/>
                    <a:lstStyle/>
                    <a:p>
                      <a:r>
                        <a:rPr lang="en-GB" sz="1800" b="1" dirty="0"/>
                        <a:t>2015</a:t>
                      </a:r>
                    </a:p>
                  </a:txBody>
                  <a:tcPr marL="121920" marR="121920" marT="45723" marB="45723"/>
                </a:tc>
                <a:extLst>
                  <a:ext uri="{0D108BD9-81ED-4DB2-BD59-A6C34878D82A}"/>
                </a:extLst>
              </a:tr>
              <a:tr h="417671">
                <a:tc>
                  <a:txBody>
                    <a:bodyPr/>
                    <a:lstStyle/>
                    <a:p>
                      <a:r>
                        <a:rPr lang="en-GB" sz="1800" noProof="0" dirty="0"/>
                        <a:t>World</a:t>
                      </a:r>
                    </a:p>
                  </a:txBody>
                  <a:tcPr marL="121920" marR="121920" marT="45723" marB="4572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/>
                        <a:t>154.2</a:t>
                      </a:r>
                    </a:p>
                  </a:txBody>
                  <a:tcPr marL="121920" marR="121920" marT="45723" marB="4572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174.5</a:t>
                      </a:r>
                    </a:p>
                  </a:txBody>
                  <a:tcPr marL="121920" marR="121920" marT="45723" marB="4572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220.7</a:t>
                      </a:r>
                    </a:p>
                  </a:txBody>
                  <a:tcPr marL="121920" marR="121920" marT="45723" marB="4572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/>
                        <a:t>243.7</a:t>
                      </a:r>
                    </a:p>
                  </a:txBody>
                  <a:tcPr marL="121920" marR="121920" marT="45723" marB="45723"/>
                </a:tc>
                <a:extLst>
                  <a:ext uri="{0D108BD9-81ED-4DB2-BD59-A6C34878D82A}"/>
                </a:extLst>
              </a:tr>
              <a:tr h="417671">
                <a:tc>
                  <a:txBody>
                    <a:bodyPr/>
                    <a:lstStyle/>
                    <a:p>
                      <a:r>
                        <a:rPr lang="en-GB" sz="1800" noProof="0" dirty="0"/>
                        <a:t>Developed</a:t>
                      </a:r>
                      <a:r>
                        <a:rPr lang="en-GB" sz="1800" baseline="0" noProof="0" dirty="0"/>
                        <a:t> regions</a:t>
                      </a:r>
                      <a:endParaRPr lang="en-GB" sz="1800" noProof="0" dirty="0"/>
                    </a:p>
                  </a:txBody>
                  <a:tcPr marL="121920" marR="121920" marT="45723" marB="4572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/>
                        <a:t>82.3</a:t>
                      </a:r>
                    </a:p>
                  </a:txBody>
                  <a:tcPr marL="121920" marR="121920" marT="45723" marB="4572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/>
                        <a:t>103.4</a:t>
                      </a:r>
                    </a:p>
                  </a:txBody>
                  <a:tcPr marL="121920" marR="121920" marT="45723" marB="4572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/>
                        <a:t>129.7</a:t>
                      </a:r>
                    </a:p>
                  </a:txBody>
                  <a:tcPr marL="121920" marR="121920" marT="45723" marB="4572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/>
                        <a:t>140.5</a:t>
                      </a:r>
                    </a:p>
                  </a:txBody>
                  <a:tcPr marL="121920" marR="121920" marT="45723" marB="45723"/>
                </a:tc>
                <a:extLst>
                  <a:ext uri="{0D108BD9-81ED-4DB2-BD59-A6C34878D82A}"/>
                </a:extLst>
              </a:tr>
              <a:tr h="417671">
                <a:tc>
                  <a:txBody>
                    <a:bodyPr/>
                    <a:lstStyle/>
                    <a:p>
                      <a:r>
                        <a:rPr lang="en-GB" sz="1800" noProof="0" dirty="0"/>
                        <a:t>Developing regions</a:t>
                      </a:r>
                    </a:p>
                  </a:txBody>
                  <a:tcPr marL="121920" marR="121920" marT="45723" marB="4572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/>
                        <a:t>71.9</a:t>
                      </a:r>
                    </a:p>
                  </a:txBody>
                  <a:tcPr marL="121920" marR="121920" marT="45723" marB="4572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/>
                        <a:t>71.1</a:t>
                      </a:r>
                    </a:p>
                  </a:txBody>
                  <a:tcPr marL="121920" marR="121920" marT="45723" marB="4572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/>
                        <a:t>91</a:t>
                      </a:r>
                    </a:p>
                  </a:txBody>
                  <a:tcPr marL="121920" marR="121920" marT="45723" marB="4572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/>
                        <a:t>103.2</a:t>
                      </a:r>
                    </a:p>
                  </a:txBody>
                  <a:tcPr marL="121920" marR="121920" marT="45723" marB="45723"/>
                </a:tc>
                <a:extLst>
                  <a:ext uri="{0D108BD9-81ED-4DB2-BD59-A6C34878D82A}"/>
                </a:extLst>
              </a:tr>
              <a:tr h="417671">
                <a:tc>
                  <a:txBody>
                    <a:bodyPr/>
                    <a:lstStyle/>
                    <a:p>
                      <a:r>
                        <a:rPr lang="en-GB" sz="1800" noProof="0" dirty="0"/>
                        <a:t>Africa</a:t>
                      </a:r>
                    </a:p>
                  </a:txBody>
                  <a:tcPr marL="121920" marR="121920" marT="45723" marB="4572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/>
                        <a:t>15.6</a:t>
                      </a:r>
                    </a:p>
                  </a:txBody>
                  <a:tcPr marL="121920" marR="121920" marT="45723" marB="4572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/>
                        <a:t>15.6</a:t>
                      </a:r>
                    </a:p>
                  </a:txBody>
                  <a:tcPr marL="121920" marR="121920" marT="45723" marB="4572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/>
                        <a:t>17.1</a:t>
                      </a:r>
                    </a:p>
                  </a:txBody>
                  <a:tcPr marL="121920" marR="121920" marT="45723" marB="4572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/>
                        <a:t>20.7</a:t>
                      </a:r>
                    </a:p>
                  </a:txBody>
                  <a:tcPr marL="121920" marR="121920" marT="45723" marB="45723"/>
                </a:tc>
                <a:extLst>
                  <a:ext uri="{0D108BD9-81ED-4DB2-BD59-A6C34878D82A}"/>
                </a:extLst>
              </a:tr>
              <a:tr h="417671">
                <a:tc>
                  <a:txBody>
                    <a:bodyPr/>
                    <a:lstStyle/>
                    <a:p>
                      <a:r>
                        <a:rPr lang="en-GB" sz="1800" noProof="0" dirty="0"/>
                        <a:t>Asia</a:t>
                      </a:r>
                    </a:p>
                  </a:txBody>
                  <a:tcPr marL="121920" marR="121920" marT="45723" marB="4572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/>
                        <a:t>49.9</a:t>
                      </a:r>
                    </a:p>
                  </a:txBody>
                  <a:tcPr marL="121920" marR="121920" marT="45723" marB="4572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/>
                        <a:t>50.4</a:t>
                      </a:r>
                    </a:p>
                  </a:txBody>
                  <a:tcPr marL="121920" marR="121920" marT="45723" marB="4572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/>
                        <a:t>67.8</a:t>
                      </a:r>
                    </a:p>
                  </a:txBody>
                  <a:tcPr marL="121920" marR="121920" marT="45723" marB="4572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/>
                        <a:t>75.1</a:t>
                      </a:r>
                    </a:p>
                  </a:txBody>
                  <a:tcPr marL="121920" marR="121920" marT="45723" marB="45723"/>
                </a:tc>
                <a:extLst>
                  <a:ext uri="{0D108BD9-81ED-4DB2-BD59-A6C34878D82A}"/>
                </a:extLst>
              </a:tr>
              <a:tr h="417671">
                <a:tc>
                  <a:txBody>
                    <a:bodyPr/>
                    <a:lstStyle/>
                    <a:p>
                      <a:r>
                        <a:rPr lang="en-GB" sz="1800" b="1" noProof="0" dirty="0">
                          <a:solidFill>
                            <a:schemeClr val="accent2"/>
                          </a:solidFill>
                        </a:rPr>
                        <a:t>Europe</a:t>
                      </a:r>
                    </a:p>
                  </a:txBody>
                  <a:tcPr marL="121920" marR="121920" marT="45723" marB="4572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1" dirty="0">
                          <a:solidFill>
                            <a:schemeClr val="accent2"/>
                          </a:solidFill>
                        </a:rPr>
                        <a:t>49</a:t>
                      </a:r>
                    </a:p>
                  </a:txBody>
                  <a:tcPr marL="121920" marR="121920" marT="45723" marB="4572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1" dirty="0">
                          <a:solidFill>
                            <a:schemeClr val="accent2"/>
                          </a:solidFill>
                        </a:rPr>
                        <a:t>56.2</a:t>
                      </a:r>
                    </a:p>
                  </a:txBody>
                  <a:tcPr marL="121920" marR="121920" marT="45723" marB="4572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1" dirty="0">
                          <a:solidFill>
                            <a:schemeClr val="accent2"/>
                          </a:solidFill>
                        </a:rPr>
                        <a:t>69.2</a:t>
                      </a:r>
                    </a:p>
                  </a:txBody>
                  <a:tcPr marL="121920" marR="121920" marT="45723" marB="4572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1" dirty="0">
                          <a:solidFill>
                            <a:schemeClr val="accent2"/>
                          </a:solidFill>
                        </a:rPr>
                        <a:t>76.1</a:t>
                      </a:r>
                    </a:p>
                  </a:txBody>
                  <a:tcPr marL="121920" marR="121920" marT="45723" marB="45723"/>
                </a:tc>
                <a:extLst>
                  <a:ext uri="{0D108BD9-81ED-4DB2-BD59-A6C34878D82A}"/>
                </a:extLst>
              </a:tr>
              <a:tr h="417671">
                <a:tc>
                  <a:txBody>
                    <a:bodyPr/>
                    <a:lstStyle/>
                    <a:p>
                      <a:r>
                        <a:rPr lang="en-GB" sz="1800" noProof="0" dirty="0"/>
                        <a:t>Latin</a:t>
                      </a:r>
                      <a:r>
                        <a:rPr lang="en-GB" sz="1800" baseline="0" noProof="0" dirty="0"/>
                        <a:t> America</a:t>
                      </a:r>
                      <a:r>
                        <a:rPr lang="en-GB" sz="1800" noProof="0" dirty="0"/>
                        <a:t> and the Caribbean</a:t>
                      </a:r>
                    </a:p>
                  </a:txBody>
                  <a:tcPr marL="121920" marR="121920" marT="45723" marB="4572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/>
                        <a:t>7.1</a:t>
                      </a:r>
                    </a:p>
                  </a:txBody>
                  <a:tcPr marL="121920" marR="121920" marT="45723" marB="4572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/>
                        <a:t>6.5</a:t>
                      </a:r>
                    </a:p>
                  </a:txBody>
                  <a:tcPr marL="121920" marR="121920" marT="45723" marB="4572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/>
                        <a:t>8.1</a:t>
                      </a:r>
                    </a:p>
                  </a:txBody>
                  <a:tcPr marL="121920" marR="121920" marT="45723" marB="4572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/>
                        <a:t>9.2</a:t>
                      </a:r>
                    </a:p>
                  </a:txBody>
                  <a:tcPr marL="121920" marR="121920" marT="45723" marB="45723"/>
                </a:tc>
                <a:extLst>
                  <a:ext uri="{0D108BD9-81ED-4DB2-BD59-A6C34878D82A}"/>
                </a:extLst>
              </a:tr>
              <a:tr h="417671">
                <a:tc>
                  <a:txBody>
                    <a:bodyPr/>
                    <a:lstStyle/>
                    <a:p>
                      <a:r>
                        <a:rPr lang="en-GB" sz="1800" noProof="0" dirty="0"/>
                        <a:t>Northern America</a:t>
                      </a:r>
                    </a:p>
                  </a:txBody>
                  <a:tcPr marL="121920" marR="121920" marT="45723" marB="4572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/>
                        <a:t>27.8</a:t>
                      </a:r>
                    </a:p>
                  </a:txBody>
                  <a:tcPr marL="121920" marR="121920" marT="45723" marB="4572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/>
                        <a:t>40.4</a:t>
                      </a:r>
                    </a:p>
                  </a:txBody>
                  <a:tcPr marL="121920" marR="121920" marT="45723" marB="4572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/>
                        <a:t>51.2</a:t>
                      </a:r>
                    </a:p>
                  </a:txBody>
                  <a:tcPr marL="121920" marR="121920" marT="45723" marB="4572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/>
                        <a:t>54.5</a:t>
                      </a:r>
                    </a:p>
                  </a:txBody>
                  <a:tcPr marL="121920" marR="121920" marT="45723" marB="45723"/>
                </a:tc>
                <a:extLst>
                  <a:ext uri="{0D108BD9-81ED-4DB2-BD59-A6C34878D82A}"/>
                </a:extLst>
              </a:tr>
              <a:tr h="417671">
                <a:tc>
                  <a:txBody>
                    <a:bodyPr/>
                    <a:lstStyle/>
                    <a:p>
                      <a:r>
                        <a:rPr lang="en-GB" sz="1800" noProof="0" dirty="0"/>
                        <a:t>Oceania</a:t>
                      </a:r>
                    </a:p>
                  </a:txBody>
                  <a:tcPr marL="121920" marR="121920" marT="45723" marB="4572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/>
                        <a:t>4.7</a:t>
                      </a:r>
                    </a:p>
                  </a:txBody>
                  <a:tcPr marL="121920" marR="121920" marT="45723" marB="4572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/>
                        <a:t>5.4</a:t>
                      </a:r>
                    </a:p>
                  </a:txBody>
                  <a:tcPr marL="121920" marR="121920" marT="45723" marB="4572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/>
                        <a:t>7.3</a:t>
                      </a:r>
                    </a:p>
                  </a:txBody>
                  <a:tcPr marL="121920" marR="121920" marT="45723" marB="4572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/>
                        <a:t>8.1</a:t>
                      </a:r>
                    </a:p>
                  </a:txBody>
                  <a:tcPr marL="121920" marR="121920" marT="45723" marB="45723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3623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E25AD55-B07E-4B3C-8626-05BEAF2A5C82}" type="slidenum">
              <a:rPr lang="it-IT" altLang="en-US">
                <a:solidFill>
                  <a:srgbClr val="898989"/>
                </a:solidFill>
              </a:rPr>
              <a:pPr/>
              <a:t>12</a:t>
            </a:fld>
            <a:endParaRPr lang="it-IT" altLang="en-US">
              <a:solidFill>
                <a:srgbClr val="898989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119352" y="60066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804041" y="60066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8595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58283" y="189185"/>
            <a:ext cx="10938933" cy="1117327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it-IT" altLang="it-IT" b="1" dirty="0" smtClean="0"/>
              <a:t>Mediterraneo crocevia delle rotte migratorie africane e asiatiche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FA8734-C85F-4532-BADD-1DFEAE31596D}" type="slidenum">
              <a:rPr lang="it-IT" altLang="it-IT" smtClean="0"/>
              <a:pPr>
                <a:defRPr/>
              </a:pPr>
              <a:t>13</a:t>
            </a:fld>
            <a:endParaRPr lang="it-IT" altLang="it-IT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68414"/>
            <a:ext cx="10049933" cy="517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2"/>
          <p:cNvSpPr txBox="1">
            <a:spLocks noChangeArrowheads="1"/>
          </p:cNvSpPr>
          <p:nvPr/>
        </p:nvSpPr>
        <p:spPr bwMode="auto">
          <a:xfrm>
            <a:off x="658284" y="6446839"/>
            <a:ext cx="109728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Fonte: Limes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295400" y="1484313"/>
            <a:ext cx="1947333" cy="16557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endParaRPr lang="it-IT" altLang="it-IT" b="1" dirty="0" smtClean="0"/>
          </a:p>
        </p:txBody>
      </p:sp>
    </p:spTree>
    <p:extLst>
      <p:ext uri="{BB962C8B-B14F-4D97-AF65-F5344CB8AC3E}">
        <p14:creationId xmlns:p14="http://schemas.microsoft.com/office/powerpoint/2010/main" val="155235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4152636"/>
              </p:ext>
            </p:extLst>
          </p:nvPr>
        </p:nvGraphicFramePr>
        <p:xfrm>
          <a:off x="609600" y="274638"/>
          <a:ext cx="10972800" cy="6354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2800"/>
              </a:tblGrid>
              <a:tr h="1405118">
                <a:tc>
                  <a:txBody>
                    <a:bodyPr/>
                    <a:lstStyle/>
                    <a:p>
                      <a:r>
                        <a:rPr lang="en-US" sz="2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QUANTI SONO E QUANTI SARANNO IN EUROPA?</a:t>
                      </a:r>
                    </a:p>
                    <a:p>
                      <a:r>
                        <a:rPr lang="en-US" sz="24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Percentuale</a:t>
                      </a:r>
                      <a:r>
                        <a:rPr lang="en-US" sz="2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di </a:t>
                      </a:r>
                      <a:r>
                        <a:rPr lang="en-US" sz="24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stranieri</a:t>
                      </a:r>
                      <a:r>
                        <a:rPr lang="en-US" sz="2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sulla</a:t>
                      </a:r>
                      <a:r>
                        <a:rPr lang="en-US" sz="2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popolazione</a:t>
                      </a:r>
                      <a:r>
                        <a:rPr lang="en-US" sz="2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totale</a:t>
                      </a:r>
                      <a:r>
                        <a:rPr lang="en-US" sz="2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2011 e </a:t>
                      </a:r>
                      <a:r>
                        <a:rPr lang="en-US" sz="24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previsione</a:t>
                      </a:r>
                      <a:r>
                        <a:rPr lang="en-US" sz="2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per 2031</a:t>
                      </a:r>
                    </a:p>
                    <a:p>
                      <a:r>
                        <a:rPr lang="en-US" sz="2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2031</a:t>
                      </a:r>
                      <a:endParaRPr lang="en-US" sz="2400" dirty="0"/>
                    </a:p>
                  </a:txBody>
                  <a:tcPr marL="121920" marR="121920"/>
                </a:tc>
              </a:tr>
              <a:tr h="24748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</a:tr>
              <a:tr h="2474822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Source: </a:t>
                      </a:r>
                      <a:r>
                        <a:rPr lang="en-US" dirty="0" err="1" smtClean="0"/>
                        <a:t>Lanzieri</a:t>
                      </a:r>
                      <a:r>
                        <a:rPr lang="en-US" dirty="0" smtClean="0"/>
                        <a:t> (2011) from King and </a:t>
                      </a:r>
                      <a:r>
                        <a:rPr lang="en-US" dirty="0" err="1" smtClean="0"/>
                        <a:t>Lulle</a:t>
                      </a:r>
                      <a:r>
                        <a:rPr lang="en-US" dirty="0" smtClean="0"/>
                        <a:t> (2016) </a:t>
                      </a:r>
                      <a:endParaRPr lang="en-US" dirty="0"/>
                    </a:p>
                  </a:txBody>
                  <a:tcPr marL="121920" marR="121920"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52" y="1057429"/>
            <a:ext cx="10972799" cy="5080613"/>
          </a:xfrm>
          <a:prstGeom prst="rect">
            <a:avLst/>
          </a:prstGeom>
        </p:spPr>
      </p:pic>
      <p:sp>
        <p:nvSpPr>
          <p:cNvPr id="2" name="Ovale 1"/>
          <p:cNvSpPr/>
          <p:nvPr/>
        </p:nvSpPr>
        <p:spPr>
          <a:xfrm>
            <a:off x="1907627" y="5707117"/>
            <a:ext cx="3815255" cy="38888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5607268" y="4740166"/>
            <a:ext cx="3815255" cy="38888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1618592" y="3208852"/>
            <a:ext cx="3815255" cy="38888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1618592" y="1860331"/>
            <a:ext cx="3815255" cy="38888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561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906" y="1022240"/>
            <a:ext cx="10894921" cy="863600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2060"/>
                </a:solidFill>
              </a:rPr>
              <a:t>Age structure of the national and non-national populations, EU-28 (%), 1 </a:t>
            </a:r>
            <a:r>
              <a:rPr lang="en-US" sz="2400" b="1" dirty="0" smtClean="0">
                <a:solidFill>
                  <a:srgbClr val="002060"/>
                </a:solidFill>
              </a:rPr>
              <a:t>.1.2016</a:t>
            </a:r>
            <a:endParaRPr lang="en-GB" sz="2400" b="1" dirty="0">
              <a:solidFill>
                <a:srgbClr val="002060"/>
              </a:solidFill>
            </a:endParaRP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342F3B7F-5E7D-4B05-A6B9-CD3B31400334}" type="slidenum">
              <a:rPr lang="it-IT" altLang="en-US">
                <a:solidFill>
                  <a:srgbClr val="898989"/>
                </a:solidFill>
              </a:rPr>
              <a:pPr/>
              <a:t>15</a:t>
            </a:fld>
            <a:endParaRPr lang="it-IT" altLang="en-US">
              <a:solidFill>
                <a:srgbClr val="898989"/>
              </a:solidFill>
            </a:endParaRPr>
          </a:p>
        </p:txBody>
      </p:sp>
      <p:pic>
        <p:nvPicPr>
          <p:cNvPr id="4403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83" y="2065282"/>
            <a:ext cx="10115118" cy="4532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426535" y="353998"/>
            <a:ext cx="10774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chemeClr val="accent1"/>
                </a:solidFill>
              </a:rPr>
              <a:t>L’evidenza dell’apporto demografico dei migranti alla Vecchia Europa</a:t>
            </a:r>
            <a:endParaRPr lang="it-IT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2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L’Europa e la crisi dei migranti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4138" y="1718441"/>
            <a:ext cx="11398469" cy="5029199"/>
          </a:xfrm>
        </p:spPr>
        <p:txBody>
          <a:bodyPr>
            <a:normAutofit fontScale="92500"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Non vi è dubbio che le rivolte nei Paesi del Maghreb (2011) e la guerra in Siria (2012-2018) abbiano fatto aumentare la consistenza dei flussi rivolti in Europa</a:t>
            </a:r>
          </a:p>
          <a:p>
            <a:r>
              <a:rPr lang="it-IT" sz="2800" dirty="0" smtClean="0">
                <a:solidFill>
                  <a:schemeClr val="tx1"/>
                </a:solidFill>
              </a:rPr>
              <a:t>Ma l’aspirazione a raggiungere l’Europa per ottenere migliori standard di vita (modello «BREADWINNER») è sempre stata presente; flussi da sud (Italia e Turchia verso Francia e Germania), flussi da est (paesi del medio oriente, area sovietica, estremo oriente): Europa modello di vita pacifica</a:t>
            </a:r>
          </a:p>
          <a:p>
            <a:r>
              <a:rPr lang="it-IT" altLang="it-IT" sz="2800" b="1" dirty="0" smtClean="0"/>
              <a:t>Il </a:t>
            </a:r>
            <a:r>
              <a:rPr lang="it-IT" altLang="it-IT" sz="2800" b="1" dirty="0" smtClean="0">
                <a:solidFill>
                  <a:schemeClr val="tx1"/>
                </a:solidFill>
              </a:rPr>
              <a:t>movimento immigratorio attuale</a:t>
            </a:r>
            <a:r>
              <a:rPr lang="it-IT" altLang="it-IT" sz="2800" b="1" dirty="0" smtClean="0"/>
              <a:t> verso l’Europa «mescola» diverse provenienze e condizioni: </a:t>
            </a:r>
          </a:p>
          <a:p>
            <a:pPr marL="560070" indent="-514350">
              <a:buFont typeface="+mj-lt"/>
              <a:buAutoNum type="arabicPeriod"/>
            </a:pPr>
            <a:r>
              <a:rPr lang="it-IT" altLang="it-IT" sz="2800" b="1" dirty="0" smtClean="0">
                <a:solidFill>
                  <a:schemeClr val="tx1"/>
                </a:solidFill>
              </a:rPr>
              <a:t>migranti volontari da </a:t>
            </a:r>
            <a:r>
              <a:rPr lang="it-IT" altLang="it-IT" sz="2800" b="1" dirty="0">
                <a:solidFill>
                  <a:schemeClr val="tx1"/>
                </a:solidFill>
              </a:rPr>
              <a:t>zone di instabilità </a:t>
            </a:r>
            <a:r>
              <a:rPr lang="it-IT" altLang="it-IT" sz="2800" b="1" dirty="0" smtClean="0">
                <a:solidFill>
                  <a:schemeClr val="tx1"/>
                </a:solidFill>
              </a:rPr>
              <a:t>politica e povertà</a:t>
            </a:r>
          </a:p>
          <a:p>
            <a:pPr marL="560070" indent="-514350">
              <a:buFont typeface="+mj-lt"/>
              <a:buAutoNum type="arabicPeriod"/>
            </a:pPr>
            <a:r>
              <a:rPr lang="it-IT" altLang="it-IT" sz="2800" b="1" dirty="0">
                <a:solidFill>
                  <a:schemeClr val="tx1"/>
                </a:solidFill>
              </a:rPr>
              <a:t>m</a:t>
            </a:r>
            <a:r>
              <a:rPr lang="it-IT" altLang="it-IT" sz="2800" b="1" dirty="0" smtClean="0">
                <a:solidFill>
                  <a:schemeClr val="tx1"/>
                </a:solidFill>
              </a:rPr>
              <a:t>igranti forzati in fuga da guerra civile e minaccia dell’Isis</a:t>
            </a:r>
          </a:p>
          <a:p>
            <a:pPr marL="560070" indent="-514350">
              <a:buFont typeface="+mj-lt"/>
              <a:buAutoNum type="arabicPeriod"/>
            </a:pPr>
            <a:r>
              <a:rPr lang="it-IT" altLang="it-IT" sz="2800" b="1" dirty="0" smtClean="0">
                <a:solidFill>
                  <a:schemeClr val="tx1"/>
                </a:solidFill>
              </a:rPr>
              <a:t>traffico </a:t>
            </a:r>
            <a:r>
              <a:rPr lang="it-IT" altLang="it-IT" sz="2800" b="1" dirty="0">
                <a:solidFill>
                  <a:schemeClr val="tx1"/>
                </a:solidFill>
              </a:rPr>
              <a:t>di manodopera </a:t>
            </a:r>
            <a:r>
              <a:rPr lang="it-IT" altLang="it-IT" sz="2800" b="1" dirty="0" smtClean="0">
                <a:solidFill>
                  <a:schemeClr val="tx1"/>
                </a:solidFill>
              </a:rPr>
              <a:t>illegale: da volontari a schiavi/prigionieri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EFAEA-FC8F-4407-B6A3-21EC993D8D5F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702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L’Europa e l’accoglienza dei migranti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25214" y="1765739"/>
            <a:ext cx="11067393" cy="5092261"/>
          </a:xfrm>
        </p:spPr>
        <p:txBody>
          <a:bodyPr>
            <a:normAutofit fontScale="77500" lnSpcReduction="20000"/>
          </a:bodyPr>
          <a:lstStyle/>
          <a:p>
            <a:r>
              <a:rPr lang="it-IT" sz="2900" b="1" dirty="0" smtClean="0">
                <a:solidFill>
                  <a:schemeClr val="tx1"/>
                </a:solidFill>
              </a:rPr>
              <a:t>Prima del 2015: ogni stato aveva la sua programmazione dei flussi per «importare manodopera», e l’Europa regolava solo la presenza di «richiedenti asilo» </a:t>
            </a:r>
            <a:r>
              <a:rPr lang="it-IT" altLang="it-IT" sz="2900" b="1" dirty="0" smtClean="0">
                <a:solidFill>
                  <a:schemeClr val="tx1"/>
                </a:solidFill>
              </a:rPr>
              <a:t> </a:t>
            </a:r>
            <a:r>
              <a:rPr lang="it-IT" altLang="it-IT" sz="2900" b="1" dirty="0">
                <a:solidFill>
                  <a:schemeClr val="tx1"/>
                </a:solidFill>
              </a:rPr>
              <a:t>Regolamento di Dublino  (1997, rivisto nel 2013): «</a:t>
            </a:r>
            <a:r>
              <a:rPr lang="it-IT" altLang="it-IT" sz="2900" b="1" dirty="0"/>
              <a:t>il primo Stato membro in cui vengono memorizzate le impronte digitali o viene registrata una richiesta di asilo è responsabile della richiesta d'asilo di un rifugiato.»</a:t>
            </a:r>
            <a:endParaRPr lang="it-IT" altLang="it-IT" sz="2900" b="1" dirty="0">
              <a:solidFill>
                <a:schemeClr val="tx1"/>
              </a:solidFill>
            </a:endParaRPr>
          </a:p>
          <a:p>
            <a:r>
              <a:rPr lang="it-IT" sz="2900" b="1" dirty="0" smtClean="0">
                <a:solidFill>
                  <a:schemeClr val="tx1"/>
                </a:solidFill>
              </a:rPr>
              <a:t>Controllo esterno delle frontiere (da Sud e da Est)</a:t>
            </a:r>
            <a:r>
              <a:rPr lang="it-IT" altLang="it-IT" sz="2900" b="1" dirty="0">
                <a:solidFill>
                  <a:schemeClr val="tx1"/>
                </a:solidFill>
              </a:rPr>
              <a:t> </a:t>
            </a:r>
            <a:r>
              <a:rPr lang="it-IT" altLang="it-IT" sz="2900" b="1" dirty="0" smtClean="0">
                <a:solidFill>
                  <a:schemeClr val="tx1"/>
                </a:solidFill>
              </a:rPr>
              <a:t>«</a:t>
            </a:r>
            <a:r>
              <a:rPr lang="it-IT" altLang="it-IT" sz="2900" b="1" dirty="0" smtClean="0">
                <a:solidFill>
                  <a:schemeClr val="tx2"/>
                </a:solidFill>
              </a:rPr>
              <a:t>BORDER EXTERNALISATION</a:t>
            </a:r>
            <a:r>
              <a:rPr lang="it-IT" altLang="it-IT" sz="2900" b="1" dirty="0" smtClean="0">
                <a:solidFill>
                  <a:schemeClr val="tx1"/>
                </a:solidFill>
              </a:rPr>
              <a:t>»</a:t>
            </a:r>
            <a:r>
              <a:rPr lang="it-IT" sz="2900" b="1" dirty="0" smtClean="0">
                <a:solidFill>
                  <a:schemeClr val="tx1"/>
                </a:solidFill>
              </a:rPr>
              <a:t>. </a:t>
            </a:r>
            <a:r>
              <a:rPr lang="it-IT" altLang="it-IT" sz="2900" b="1" dirty="0">
                <a:solidFill>
                  <a:schemeClr val="tx1"/>
                </a:solidFill>
              </a:rPr>
              <a:t>In Grecia e </a:t>
            </a:r>
            <a:r>
              <a:rPr lang="it-IT" altLang="it-IT" sz="2900" b="1" dirty="0" smtClean="0">
                <a:solidFill>
                  <a:schemeClr val="tx1"/>
                </a:solidFill>
              </a:rPr>
              <a:t>Italia i </a:t>
            </a:r>
            <a:r>
              <a:rPr lang="it-IT" altLang="it-IT" sz="2900" b="1" dirty="0">
                <a:solidFill>
                  <a:schemeClr val="tx1"/>
                </a:solidFill>
              </a:rPr>
              <a:t>confini vengono protetti dai centri di identificazione e espulsione</a:t>
            </a:r>
            <a:r>
              <a:rPr lang="it-IT" altLang="it-IT" sz="2900" b="1" dirty="0" smtClean="0">
                <a:solidFill>
                  <a:schemeClr val="tx1"/>
                </a:solidFill>
              </a:rPr>
              <a:t>, CIE, HOTSPOT (separare i migranti economici da quelli politici-umanitari)</a:t>
            </a:r>
            <a:endParaRPr lang="it-IT" altLang="it-IT" sz="2900" b="1" dirty="0">
              <a:solidFill>
                <a:schemeClr val="tx1"/>
              </a:solidFill>
            </a:endParaRPr>
          </a:p>
          <a:p>
            <a:r>
              <a:rPr lang="it-IT" sz="2900" b="1" dirty="0" smtClean="0">
                <a:solidFill>
                  <a:schemeClr val="tx1"/>
                </a:solidFill>
              </a:rPr>
              <a:t>All’interno dell’Europa, la libera circolazione nell’»AREA SCHENGEN» favorisce lo spostamento tra stati europei, di chi è entrato illegalmente dal confine esterno (si sviluppa una complessa rete di trafficanti)</a:t>
            </a:r>
          </a:p>
          <a:p>
            <a:r>
              <a:rPr lang="it-IT" altLang="it-IT" sz="2900" b="1" dirty="0" smtClean="0">
                <a:solidFill>
                  <a:schemeClr val="tx1"/>
                </a:solidFill>
              </a:rPr>
              <a:t>2015, su pressione della Germania, si adotta un accordo basato sulla distribuzione del peso dei migranti «BURDEN  SCHARING» , ad ogni Paese vengono assegnate quote di migranti</a:t>
            </a:r>
            <a:endParaRPr lang="it-IT" altLang="it-IT" sz="2900" b="1" dirty="0">
              <a:solidFill>
                <a:schemeClr val="tx1"/>
              </a:solidFill>
            </a:endParaRPr>
          </a:p>
          <a:p>
            <a:r>
              <a:rPr lang="it-IT" altLang="it-IT" sz="2900" b="1" dirty="0">
                <a:solidFill>
                  <a:schemeClr val="tx1"/>
                </a:solidFill>
              </a:rPr>
              <a:t>Gruppo degli Stati </a:t>
            </a:r>
            <a:r>
              <a:rPr lang="it-IT" altLang="it-IT" sz="2900" b="1" dirty="0" smtClean="0">
                <a:solidFill>
                  <a:schemeClr val="tx1"/>
                </a:solidFill>
              </a:rPr>
              <a:t>Est-europei </a:t>
            </a:r>
            <a:r>
              <a:rPr lang="it-IT" altLang="it-IT" sz="2900" b="1" dirty="0">
                <a:solidFill>
                  <a:schemeClr val="tx1"/>
                </a:solidFill>
              </a:rPr>
              <a:t>contrari all’immigrazione: </a:t>
            </a:r>
            <a:r>
              <a:rPr lang="it-IT" altLang="it-IT" sz="2900" b="1" dirty="0"/>
              <a:t>Ungheria, Polonia, Repubblica Ceca e Slovacchia </a:t>
            </a:r>
            <a:r>
              <a:rPr lang="it-IT" altLang="it-IT" sz="2900" b="1" dirty="0" smtClean="0">
                <a:solidFill>
                  <a:schemeClr val="tx1"/>
                </a:solidFill>
              </a:rPr>
              <a:t>(GRUPPO DI VISEGRAD)</a:t>
            </a:r>
            <a:r>
              <a:rPr lang="it-IT" altLang="it-IT" sz="2900" b="1" dirty="0" smtClean="0"/>
              <a:t>.</a:t>
            </a:r>
            <a:r>
              <a:rPr lang="it-IT" altLang="it-IT" sz="2900" b="1" dirty="0" smtClean="0">
                <a:solidFill>
                  <a:schemeClr val="tx1"/>
                </a:solidFill>
              </a:rPr>
              <a:t> </a:t>
            </a:r>
            <a:r>
              <a:rPr lang="it-IT" altLang="it-IT" sz="2900" b="1" dirty="0">
                <a:solidFill>
                  <a:schemeClr val="tx1"/>
                </a:solidFill>
              </a:rPr>
              <a:t>si rifiutano di accogliere la quota di rifugiati  che gli spetta </a:t>
            </a:r>
            <a:r>
              <a:rPr lang="it-IT" altLang="it-IT" sz="2900" b="1" dirty="0" smtClean="0">
                <a:solidFill>
                  <a:schemeClr val="tx1"/>
                </a:solidFill>
              </a:rPr>
              <a:t>e fanno da referenti politici per tutti i movimenti </a:t>
            </a:r>
            <a:r>
              <a:rPr lang="it-IT" altLang="it-IT" sz="2900" b="1" smtClean="0">
                <a:solidFill>
                  <a:schemeClr val="tx1"/>
                </a:solidFill>
              </a:rPr>
              <a:t>politici anti-immigrati </a:t>
            </a:r>
            <a:r>
              <a:rPr lang="it-IT" altLang="it-IT" sz="2900" b="1" dirty="0" smtClean="0">
                <a:solidFill>
                  <a:schemeClr val="tx1"/>
                </a:solidFill>
              </a:rPr>
              <a:t>e anti-europeisti</a:t>
            </a:r>
            <a:endParaRPr lang="it-IT" altLang="it-IT" sz="2900" b="1" dirty="0">
              <a:solidFill>
                <a:schemeClr val="tx1"/>
              </a:solidFill>
            </a:endParaRPr>
          </a:p>
          <a:p>
            <a:endParaRPr lang="it-IT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68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>
          <a:xfrm>
            <a:off x="5745163" y="609600"/>
            <a:ext cx="6049962" cy="1935163"/>
          </a:xfrm>
        </p:spPr>
        <p:txBody>
          <a:bodyPr/>
          <a:lstStyle/>
          <a:p>
            <a:pPr eaLnBrk="1" hangingPunct="1"/>
            <a:r>
              <a:rPr lang="it-IT" altLang="it-IT" b="1" smtClean="0">
                <a:solidFill>
                  <a:schemeClr val="tx2"/>
                </a:solidFill>
              </a:rPr>
              <a:t>Euro-scetticismo:</a:t>
            </a:r>
            <a:r>
              <a:rPr lang="it-IT" altLang="it-IT" smtClean="0">
                <a:solidFill>
                  <a:schemeClr val="tx2"/>
                </a:solidFill>
              </a:rPr>
              <a:t> </a:t>
            </a:r>
            <a:br>
              <a:rPr lang="it-IT" altLang="it-IT" smtClean="0">
                <a:solidFill>
                  <a:schemeClr val="tx2"/>
                </a:solidFill>
              </a:rPr>
            </a:br>
            <a:r>
              <a:rPr lang="it-IT" altLang="it-IT" smtClean="0">
                <a:solidFill>
                  <a:schemeClr val="tx2"/>
                </a:solidFill>
              </a:rPr>
              <a:t>dal 2010 entra in crisi il sentimento pro-Europa</a:t>
            </a:r>
          </a:p>
        </p:txBody>
      </p:sp>
      <p:sp>
        <p:nvSpPr>
          <p:cNvPr id="8195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7AC971-AEAA-405D-B927-22F774E1DC3C}" type="slidenum">
              <a:rPr lang="it-IT" altLang="it-IT" smtClean="0">
                <a:solidFill>
                  <a:schemeClr val="accent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it-IT" altLang="it-IT" smtClean="0">
              <a:solidFill>
                <a:schemeClr val="accent1"/>
              </a:solidFill>
            </a:endParaRPr>
          </a:p>
        </p:txBody>
      </p:sp>
      <p:pic>
        <p:nvPicPr>
          <p:cNvPr id="8196" name="Picture 5" descr="C:\Users\Pietro\Dropbox\CIRMiB - Comitato direttivo\relazioni internazionali\Universidad Rio Negro Argentina\partiti-antisistema-europa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38125"/>
            <a:ext cx="5232400" cy="6451600"/>
          </a:xfrm>
          <a:noFill/>
        </p:spPr>
      </p:pic>
      <p:sp>
        <p:nvSpPr>
          <p:cNvPr id="8197" name="CasellaDiTesto 1"/>
          <p:cNvSpPr txBox="1">
            <a:spLocks noChangeArrowheads="1"/>
          </p:cNvSpPr>
          <p:nvPr/>
        </p:nvSpPr>
        <p:spPr bwMode="auto">
          <a:xfrm>
            <a:off x="5775324" y="2415574"/>
            <a:ext cx="600551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eaLnBrk="1" hangingPunct="1"/>
            <a:r>
              <a:rPr lang="it-IT" altLang="it-IT" sz="2400" b="1" dirty="0"/>
              <a:t>Ascesa dei partiti «populisti</a:t>
            </a:r>
            <a:r>
              <a:rPr lang="it-IT" altLang="it-IT" b="1" dirty="0"/>
              <a:t>» :  </a:t>
            </a:r>
            <a:r>
              <a:rPr lang="it-IT" altLang="it-IT" sz="2400" dirty="0"/>
              <a:t>nel loro messaggio dividono sempre le </a:t>
            </a:r>
            <a:r>
              <a:rPr lang="it-IT" altLang="it-IT" sz="2400" b="1" dirty="0"/>
              <a:t>masse</a:t>
            </a:r>
            <a:r>
              <a:rPr lang="it-IT" altLang="it-IT" sz="2400" dirty="0"/>
              <a:t>, </a:t>
            </a:r>
            <a:r>
              <a:rPr lang="it-IT" altLang="it-IT" sz="2400" dirty="0" smtClean="0"/>
              <a:t>il popolo, definito virtuoso, </a:t>
            </a:r>
            <a:r>
              <a:rPr lang="it-IT" altLang="it-IT" sz="2400" dirty="0"/>
              <a:t>e le </a:t>
            </a:r>
            <a:r>
              <a:rPr lang="it-IT" altLang="it-IT" sz="2400" b="1" dirty="0"/>
              <a:t>élites</a:t>
            </a:r>
            <a:r>
              <a:rPr lang="it-IT" altLang="it-IT" sz="2400" dirty="0"/>
              <a:t>, definite corrotte </a:t>
            </a:r>
          </a:p>
        </p:txBody>
      </p:sp>
      <p:sp>
        <p:nvSpPr>
          <p:cNvPr id="8198" name="CasellaDiTesto 2"/>
          <p:cNvSpPr txBox="1">
            <a:spLocks noChangeArrowheads="1"/>
          </p:cNvSpPr>
          <p:nvPr/>
        </p:nvSpPr>
        <p:spPr bwMode="auto">
          <a:xfrm>
            <a:off x="5775325" y="5834063"/>
            <a:ext cx="62484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eaLnBrk="1" hangingPunct="1"/>
            <a:r>
              <a:rPr lang="it-IT" altLang="it-IT" sz="2400" b="1" dirty="0"/>
              <a:t>Il nuovo nemico è «L’Altro»: </a:t>
            </a:r>
            <a:r>
              <a:rPr lang="it-IT" altLang="it-IT" sz="2400" dirty="0"/>
              <a:t>lo straniero, il </a:t>
            </a:r>
            <a:r>
              <a:rPr lang="it-IT" altLang="it-IT" sz="2400" dirty="0" smtClean="0"/>
              <a:t>rifugiato, il clandestino </a:t>
            </a:r>
            <a:endParaRPr lang="it-IT" altLang="it-IT" sz="2400" dirty="0"/>
          </a:p>
        </p:txBody>
      </p:sp>
      <p:sp>
        <p:nvSpPr>
          <p:cNvPr id="8199" name="CasellaDiTesto 8"/>
          <p:cNvSpPr txBox="1">
            <a:spLocks noChangeArrowheads="1"/>
          </p:cNvSpPr>
          <p:nvPr/>
        </p:nvSpPr>
        <p:spPr bwMode="auto">
          <a:xfrm>
            <a:off x="5775325" y="3895725"/>
            <a:ext cx="600551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eaLnBrk="1" hangingPunct="1"/>
            <a:r>
              <a:rPr lang="it-IT" altLang="it-IT" sz="2400" b="1" dirty="0"/>
              <a:t>Campagna contro gli europeisti, </a:t>
            </a:r>
            <a:r>
              <a:rPr lang="it-IT" altLang="it-IT" sz="2400" dirty="0"/>
              <a:t>accusati di difendere solo gli interessi delle tecnocrazie (BCE, Stati forti contro Stati deboli, le Burocrazie al servizio della Commissione Europea</a:t>
            </a:r>
            <a:r>
              <a:rPr lang="it-IT" altLang="it-IT" dirty="0"/>
              <a:t> </a:t>
            </a:r>
            <a:r>
              <a:rPr lang="it-IT" altLang="it-IT" b="1" dirty="0"/>
              <a:t>) </a:t>
            </a:r>
            <a:r>
              <a:rPr lang="it-IT" altLang="it-IT" sz="2400" dirty="0"/>
              <a:t>e di ignorare i «popoli sovrani»</a:t>
            </a:r>
          </a:p>
        </p:txBody>
      </p:sp>
    </p:spTree>
    <p:extLst>
      <p:ext uri="{BB962C8B-B14F-4D97-AF65-F5344CB8AC3E}">
        <p14:creationId xmlns:p14="http://schemas.microsoft.com/office/powerpoint/2010/main" val="416981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Le campagne contro l’Europa </a:t>
            </a:r>
            <a:r>
              <a:rPr lang="it-IT" dirty="0" smtClean="0"/>
              <a:t>(e contro il sentimento europeista) si sono nutrite </a:t>
            </a:r>
            <a:r>
              <a:rPr lang="it-IT" b="1" dirty="0" smtClean="0"/>
              <a:t>dell’ostilità verso gli immigrati </a:t>
            </a:r>
            <a:r>
              <a:rPr lang="it-IT" dirty="0">
                <a:sym typeface="Wingdings" panose="05000000000000000000" pitchFamily="2" charset="2"/>
              </a:rPr>
              <a:t>«</a:t>
            </a:r>
            <a:r>
              <a:rPr lang="it-IT" i="1" dirty="0">
                <a:sym typeface="Wingdings" panose="05000000000000000000" pitchFamily="2" charset="2"/>
              </a:rPr>
              <a:t>Imprenditori della paura</a:t>
            </a:r>
            <a:r>
              <a:rPr lang="it-IT" dirty="0">
                <a:sym typeface="Wingdings" panose="05000000000000000000" pitchFamily="2" charset="2"/>
              </a:rPr>
              <a:t>»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88276" y="2317531"/>
            <a:ext cx="10799379" cy="4382813"/>
          </a:xfrm>
        </p:spPr>
        <p:txBody>
          <a:bodyPr>
            <a:normAutofit fontScale="77500" lnSpcReduction="20000"/>
          </a:bodyPr>
          <a:lstStyle/>
          <a:p>
            <a:r>
              <a:rPr lang="it-IT" sz="2800" b="1" dirty="0" smtClean="0">
                <a:solidFill>
                  <a:schemeClr val="tx1"/>
                </a:solidFill>
              </a:rPr>
              <a:t>Attraverso l’identificazione dell’Ue come «favorevole ideologicamente» all’accoglienza indiscriminata (</a:t>
            </a:r>
            <a:r>
              <a:rPr lang="it-IT" sz="2800" b="1" dirty="0" smtClean="0"/>
              <a:t>colpevole di umanità, non ha separato i cittadini dai non-cittadini</a:t>
            </a:r>
            <a:r>
              <a:rPr lang="it-IT" sz="2800" b="1" dirty="0" smtClean="0">
                <a:solidFill>
                  <a:schemeClr val="tx1"/>
                </a:solidFill>
              </a:rPr>
              <a:t>)</a:t>
            </a:r>
          </a:p>
          <a:p>
            <a:r>
              <a:rPr lang="it-IT" sz="2800" b="1" dirty="0" smtClean="0"/>
              <a:t>MA</a:t>
            </a:r>
          </a:p>
          <a:p>
            <a:r>
              <a:rPr lang="it-IT" sz="2800" b="1" dirty="0" smtClean="0">
                <a:solidFill>
                  <a:schemeClr val="tx1"/>
                </a:solidFill>
              </a:rPr>
              <a:t>Se l’Unione europea ha da sempre dichiarato la «solidarietà» e il «rispetto dei diritti umani» tra i suoi valori fondanti (in linea con la protezione dei cittadini al suo interno) ha invece adottato un approccio «pragmatico», debole, incerto, ambivalente verso gli extracomunitari</a:t>
            </a:r>
          </a:p>
          <a:p>
            <a:r>
              <a:rPr lang="it-IT" sz="2800" b="1" dirty="0" smtClean="0">
                <a:solidFill>
                  <a:schemeClr val="tx1"/>
                </a:solidFill>
              </a:rPr>
              <a:t>La Commissione ha sanzionato tardivamente i Paesi del gruppo di </a:t>
            </a:r>
            <a:r>
              <a:rPr lang="it-IT" sz="2800" b="1" dirty="0" err="1" smtClean="0">
                <a:solidFill>
                  <a:schemeClr val="tx1"/>
                </a:solidFill>
              </a:rPr>
              <a:t>Visegrad</a:t>
            </a:r>
            <a:r>
              <a:rPr lang="it-IT" sz="2800" b="1" dirty="0" smtClean="0">
                <a:solidFill>
                  <a:schemeClr val="tx1"/>
                </a:solidFill>
              </a:rPr>
              <a:t> (2017)</a:t>
            </a:r>
          </a:p>
          <a:p>
            <a:r>
              <a:rPr lang="it-IT" sz="2800" b="1" dirty="0" smtClean="0">
                <a:solidFill>
                  <a:schemeClr val="tx1"/>
                </a:solidFill>
              </a:rPr>
              <a:t>Ha esternalizzato il controllo dei flussi con l’Accordo con la Turchia (2016)</a:t>
            </a:r>
          </a:p>
          <a:p>
            <a:r>
              <a:rPr lang="it-IT" sz="2800" b="1" dirty="0" smtClean="0">
                <a:solidFill>
                  <a:schemeClr val="tx1"/>
                </a:solidFill>
              </a:rPr>
              <a:t>Ha sostenuto l’Accordo con la Libia (On. </a:t>
            </a:r>
            <a:r>
              <a:rPr lang="it-IT" sz="2800" b="1" dirty="0" err="1" smtClean="0">
                <a:solidFill>
                  <a:schemeClr val="tx1"/>
                </a:solidFill>
              </a:rPr>
              <a:t>Minniti</a:t>
            </a:r>
            <a:r>
              <a:rPr lang="it-IT" sz="2800" b="1" dirty="0" smtClean="0">
                <a:solidFill>
                  <a:schemeClr val="tx1"/>
                </a:solidFill>
              </a:rPr>
              <a:t>) per la detenzione dei migranti in partenza dalle coste (2017)</a:t>
            </a:r>
          </a:p>
          <a:p>
            <a:pPr marL="45720" indent="0">
              <a:buNone/>
            </a:pPr>
            <a:r>
              <a:rPr lang="it-IT" sz="4100" dirty="0" smtClean="0">
                <a:sym typeface="Wingdings" panose="05000000000000000000" pitchFamily="2" charset="2"/>
              </a:rPr>
              <a:t> </a:t>
            </a:r>
            <a:r>
              <a:rPr lang="it-IT" sz="4100" dirty="0">
                <a:sym typeface="Wingdings" panose="05000000000000000000" pitchFamily="2" charset="2"/>
              </a:rPr>
              <a:t>qual è la mossa politica che ha più valore</a:t>
            </a:r>
            <a:r>
              <a:rPr lang="it-IT" sz="4100" dirty="0" smtClean="0">
                <a:sym typeface="Wingdings" panose="05000000000000000000" pitchFamily="2" charset="2"/>
              </a:rPr>
              <a:t>? </a:t>
            </a:r>
            <a:endParaRPr lang="it-IT" sz="36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EFAEA-FC8F-4407-B6A3-21EC993D8D5F}" type="slidenum">
              <a:rPr lang="it-IT" smtClean="0"/>
              <a:pPr/>
              <a:t>19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5840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EFAEA-FC8F-4407-B6A3-21EC993D8D5F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5" name="Nastro perforato 4"/>
          <p:cNvSpPr/>
          <p:nvPr/>
        </p:nvSpPr>
        <p:spPr>
          <a:xfrm>
            <a:off x="2254469" y="504497"/>
            <a:ext cx="7662041" cy="5785945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i="1" dirty="0" smtClean="0"/>
              <a:t>«Per ogni gruppo locale, tutti gli altri sono stranieri. La figura dello straniero conferma ad ogni gruppo  la convinzione della propria identità, come un «noi» autonomo.</a:t>
            </a:r>
          </a:p>
          <a:p>
            <a:pPr algn="ctr"/>
            <a:r>
              <a:rPr lang="it-IT" sz="2400" b="1" i="1" dirty="0" smtClean="0"/>
              <a:t>Ciò significa che lo stato di guerra è permanente, perché con gli stranieri si può avere solo un rapporto di ostilità, che si concretizzi o meno in una guerra effettiva»</a:t>
            </a:r>
          </a:p>
          <a:p>
            <a:pPr algn="ctr"/>
            <a:endParaRPr lang="it-IT" sz="2400" i="1" dirty="0" smtClean="0"/>
          </a:p>
          <a:p>
            <a:pPr algn="ctr"/>
            <a:r>
              <a:rPr lang="it-IT" sz="2400" b="1" i="1" dirty="0" smtClean="0"/>
              <a:t>PIERRE CLASTRES</a:t>
            </a:r>
            <a:r>
              <a:rPr lang="it-IT" sz="2400" i="1" dirty="0" smtClean="0"/>
              <a:t>, </a:t>
            </a:r>
            <a:r>
              <a:rPr lang="it-IT" sz="2400" b="1" dirty="0" smtClean="0"/>
              <a:t>Cronaca di una tribù. Il mondo degli indiani </a:t>
            </a:r>
            <a:r>
              <a:rPr lang="it-IT" sz="2400" b="1" dirty="0" err="1" smtClean="0"/>
              <a:t>Guanaki</a:t>
            </a:r>
            <a:r>
              <a:rPr lang="it-IT" sz="2400" b="1" dirty="0" smtClean="0"/>
              <a:t> cacciatori nomadi del Paraguay, </a:t>
            </a:r>
            <a:r>
              <a:rPr lang="it-IT" sz="2400" dirty="0" smtClean="0"/>
              <a:t>1967</a:t>
            </a:r>
            <a:endParaRPr lang="it-IT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7005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1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801688" y="119063"/>
            <a:ext cx="10585450" cy="827087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>
            <a:lvl1pPr>
              <a:lnSpc>
                <a:spcPct val="90000"/>
              </a:lnSpc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it-IT" altLang="en-US" sz="2400" b="1" cap="all" dirty="0">
              <a:latin typeface="+mn-lt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it-IT" altLang="en-US" sz="3600" b="1" cap="all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EU-</a:t>
            </a:r>
            <a:r>
              <a:rPr lang="en-GB" altLang="en-US" sz="3600" b="1" cap="all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Turkey</a:t>
            </a:r>
            <a:r>
              <a:rPr lang="it-IT" altLang="en-US" sz="3600" b="1" cap="all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deal on refugees (18.03.2016)</a:t>
            </a:r>
            <a:br>
              <a:rPr lang="it-IT" altLang="en-US" sz="3600" b="1" cap="all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</a:br>
            <a:r>
              <a:rPr lang="it-IT" altLang="en-US" sz="3600" b="1" cap="all" dirty="0">
                <a:latin typeface="+mn-lt"/>
                <a:cs typeface="Arial" panose="020B0604020202020204" pitchFamily="34" charset="0"/>
              </a:rPr>
              <a:t/>
            </a:r>
            <a:br>
              <a:rPr lang="it-IT" altLang="en-US" sz="3600" b="1" cap="all" dirty="0">
                <a:latin typeface="+mn-lt"/>
                <a:cs typeface="Arial" panose="020B0604020202020204" pitchFamily="34" charset="0"/>
              </a:rPr>
            </a:br>
            <a:r>
              <a:rPr lang="it-IT" altLang="en-US" sz="3600" b="1" dirty="0">
                <a:latin typeface="Calibri Light" panose="020F0302020204030204" pitchFamily="34" charset="0"/>
                <a:cs typeface="Arial" panose="020B0604020202020204" pitchFamily="34" charset="0"/>
              </a:rPr>
              <a:t/>
            </a:r>
            <a:br>
              <a:rPr lang="it-IT" altLang="en-US" sz="3600" b="1" dirty="0">
                <a:latin typeface="Calibri Light" panose="020F0302020204030204" pitchFamily="34" charset="0"/>
                <a:cs typeface="Arial" panose="020B0604020202020204" pitchFamily="34" charset="0"/>
              </a:rPr>
            </a:br>
            <a:endParaRPr lang="it-IT" altLang="en-US" sz="3600" b="1" dirty="0"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963" y="1125538"/>
            <a:ext cx="6308725" cy="456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03" name="Text Box 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768350" y="1008063"/>
            <a:ext cx="4011613" cy="568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9725" indent="-339725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eriod"/>
              <a:defRPr/>
            </a:pPr>
            <a:r>
              <a:rPr lang="en-GB" altLang="en-US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Return of "irregular" migrants on the Balkan route to Turkey </a:t>
            </a:r>
            <a:r>
              <a:rPr lang="en-GB" altLang="en-US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(from 20 March 2016) in the absence of an asylum application in Greece</a:t>
            </a:r>
          </a:p>
          <a:p>
            <a:pPr>
              <a:lnSpc>
                <a:spcPct val="90000"/>
              </a:lnSpc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eriod"/>
              <a:defRPr/>
            </a:pPr>
            <a:r>
              <a:rPr lang="en-GB" altLang="en-US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Humanitarian channels: </a:t>
            </a:r>
            <a:r>
              <a:rPr lang="en-GB" altLang="en-US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for every Syrian refugee sent back to Turkey from the Greek islands, another Syrian will be transferred from Turkey to the EU through humanitarian channels (up to 72,000 people)</a:t>
            </a:r>
          </a:p>
          <a:p>
            <a:pPr>
              <a:lnSpc>
                <a:spcPct val="90000"/>
              </a:lnSpc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eriod"/>
              <a:defRPr/>
            </a:pPr>
            <a:r>
              <a:rPr lang="en-GB" altLang="en-US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Liberalization of visas </a:t>
            </a:r>
            <a:r>
              <a:rPr lang="en-GB" altLang="en-US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for Turkish citizens subject to compliance with EU conditions</a:t>
            </a:r>
          </a:p>
          <a:p>
            <a:pPr>
              <a:lnSpc>
                <a:spcPct val="90000"/>
              </a:lnSpc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eriod"/>
              <a:defRPr/>
            </a:pPr>
            <a:r>
              <a:rPr lang="en-GB" altLang="en-US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Economic aid to Turkey </a:t>
            </a:r>
            <a:r>
              <a:rPr lang="en-GB" altLang="en-US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(up to 6 billion by the end of 2018) for the management of refugee camps</a:t>
            </a:r>
          </a:p>
          <a:p>
            <a:pPr>
              <a:lnSpc>
                <a:spcPct val="90000"/>
              </a:lnSpc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eriod"/>
              <a:defRPr/>
            </a:pPr>
            <a:r>
              <a:rPr lang="en-GB" altLang="en-US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Accession of Turkey to the EU: </a:t>
            </a:r>
            <a:r>
              <a:rPr lang="en-GB" altLang="en-US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opening new chapters</a:t>
            </a:r>
            <a:endParaRPr lang="it-IT" altLang="en-US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marL="341313">
              <a:lnSpc>
                <a:spcPct val="90000"/>
              </a:lnSpc>
              <a:spcBef>
                <a:spcPts val="750"/>
              </a:spcBef>
              <a:buSzPct val="100000"/>
              <a:defRPr/>
            </a:pPr>
            <a:endParaRPr lang="it-IT" altLang="en-US" sz="16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341313">
              <a:lnSpc>
                <a:spcPct val="90000"/>
              </a:lnSpc>
              <a:spcBef>
                <a:spcPts val="750"/>
              </a:spcBef>
              <a:buSzPct val="100000"/>
              <a:defRPr/>
            </a:pPr>
            <a:endParaRPr lang="it-IT" altLang="en-US" sz="16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r" eaLnBrk="1" hangingPunct="1">
              <a:buSzPct val="100000"/>
            </a:pPr>
            <a:fld id="{21D24D4B-8DFD-439A-B71C-83D97C8DECB2}" type="slidenum">
              <a:rPr lang="it-IT" altLang="en-US" sz="1200">
                <a:solidFill>
                  <a:srgbClr val="898989"/>
                </a:solidFill>
                <a:latin typeface="Calibri" pitchFamily="34" charset="0"/>
                <a:ea typeface="Microsoft YaHei" pitchFamily="34" charset="-122"/>
              </a:rPr>
              <a:pPr algn="r" eaLnBrk="1" hangingPunct="1">
                <a:buSzPct val="100000"/>
              </a:pPr>
              <a:t>20</a:t>
            </a:fld>
            <a:endParaRPr lang="it-IT" altLang="en-US" sz="1200">
              <a:solidFill>
                <a:srgbClr val="898989"/>
              </a:solidFill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3" name="CasellaDiTesto 2">
            <a:extLst>
              <a:ext uri="{FF2B5EF4-FFF2-40B4-BE49-F238E27FC236}"/>
            </a:extLst>
          </p:cNvPr>
          <p:cNvSpPr txBox="1"/>
          <p:nvPr/>
        </p:nvSpPr>
        <p:spPr>
          <a:xfrm>
            <a:off x="4779963" y="5868988"/>
            <a:ext cx="630872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Drawing by </a:t>
            </a:r>
            <a:r>
              <a:rPr lang="en-GB" sz="1600" dirty="0" err="1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Driss</a:t>
            </a:r>
            <a:r>
              <a:rPr lang="en-GB" sz="16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Jabo</a:t>
            </a:r>
            <a:r>
              <a:rPr lang="en-GB" sz="16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, </a:t>
            </a:r>
            <a:r>
              <a:rPr lang="en-GB" sz="1600" dirty="0" err="1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Internazionale</a:t>
            </a:r>
            <a:r>
              <a:rPr lang="en-GB" sz="16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, 22 March 2016</a:t>
            </a:r>
          </a:p>
        </p:txBody>
      </p:sp>
    </p:spTree>
    <p:extLst>
      <p:ext uri="{BB962C8B-B14F-4D97-AF65-F5344CB8AC3E}">
        <p14:creationId xmlns:p14="http://schemas.microsoft.com/office/powerpoint/2010/main" val="31178957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La </a:t>
            </a:r>
            <a:r>
              <a:rPr lang="it-IT" dirty="0" err="1" smtClean="0"/>
              <a:t>situAzione</a:t>
            </a:r>
            <a:r>
              <a:rPr lang="it-IT" dirty="0" smtClean="0"/>
              <a:t> in </a:t>
            </a:r>
            <a:r>
              <a:rPr lang="it-IT" dirty="0" err="1" smtClean="0"/>
              <a:t>italia</a:t>
            </a:r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EFAEA-FC8F-4407-B6A3-21EC993D8D5F}" type="slidenum">
              <a:rPr lang="it-IT" smtClean="0"/>
              <a:pPr/>
              <a:t>21</a:t>
            </a:fld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819807" y="3799488"/>
            <a:ext cx="1061019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u="sng" dirty="0" smtClean="0">
                <a:solidFill>
                  <a:schemeClr val="bg1"/>
                </a:solidFill>
              </a:rPr>
              <a:t>Componente straniera regolare </a:t>
            </a:r>
            <a:r>
              <a:rPr lang="it-IT" sz="3200" dirty="0" smtClean="0">
                <a:solidFill>
                  <a:schemeClr val="bg1"/>
                </a:solidFill>
              </a:rPr>
              <a:t>(residenti con vari titoli di soggiorno) 8,5% della popolazione totale; ogni anno circa 200.000 </a:t>
            </a:r>
            <a:r>
              <a:rPr lang="it-IT" sz="3200" dirty="0" err="1" smtClean="0">
                <a:solidFill>
                  <a:schemeClr val="bg1"/>
                </a:solidFill>
              </a:rPr>
              <a:t>aacuisizioni</a:t>
            </a:r>
            <a:r>
              <a:rPr lang="it-IT" sz="3200" dirty="0" smtClean="0">
                <a:solidFill>
                  <a:schemeClr val="bg1"/>
                </a:solidFill>
              </a:rPr>
              <a:t> di cittadinanza.</a:t>
            </a:r>
          </a:p>
          <a:p>
            <a:r>
              <a:rPr lang="it-IT" sz="3200" b="1" u="sng" dirty="0" smtClean="0">
                <a:solidFill>
                  <a:schemeClr val="bg1"/>
                </a:solidFill>
              </a:rPr>
              <a:t>Componente straniera irregolare </a:t>
            </a:r>
            <a:r>
              <a:rPr lang="it-IT" sz="3200" dirty="0" smtClean="0">
                <a:solidFill>
                  <a:schemeClr val="bg1"/>
                </a:solidFill>
              </a:rPr>
              <a:t>(stima dei presenti  irregolari+ richiedenti asilo in attesa di status) 9% dei regolari</a:t>
            </a:r>
            <a:endParaRPr lang="it-IT" sz="3200" dirty="0">
              <a:solidFill>
                <a:schemeClr val="bg1"/>
              </a:solidFill>
            </a:endParaRPr>
          </a:p>
        </p:txBody>
      </p:sp>
      <p:sp>
        <p:nvSpPr>
          <p:cNvPr id="4" name="Freccia in giù 3"/>
          <p:cNvSpPr/>
          <p:nvPr/>
        </p:nvSpPr>
        <p:spPr>
          <a:xfrm>
            <a:off x="9207062" y="409903"/>
            <a:ext cx="2617076" cy="2175642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Per ogni irregolare ci sono 4 badanti e 5 lavoratori/imprenditori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0482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olo 1"/>
          <p:cNvSpPr>
            <a:spLocks noGrp="1"/>
          </p:cNvSpPr>
          <p:nvPr>
            <p:ph type="title"/>
          </p:nvPr>
        </p:nvSpPr>
        <p:spPr>
          <a:xfrm>
            <a:off x="1374520" y="306389"/>
            <a:ext cx="7200900" cy="517525"/>
          </a:xfrm>
        </p:spPr>
        <p:txBody>
          <a:bodyPr/>
          <a:lstStyle/>
          <a:p>
            <a:r>
              <a:rPr lang="it-IT" altLang="it-IT" sz="2800" b="1" dirty="0" smtClean="0"/>
              <a:t>Stranieri residenti in Italia (dati Istat 1.1.2018)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347200" y="6418264"/>
            <a:ext cx="2844800" cy="365125"/>
          </a:xfrm>
        </p:spPr>
        <p:txBody>
          <a:bodyPr/>
          <a:lstStyle/>
          <a:p>
            <a:pPr>
              <a:defRPr/>
            </a:pPr>
            <a:fld id="{CB49EE65-4298-47B4-B531-825CCC7CB65D}" type="slidenum">
              <a:rPr lang="it-IT" altLang="it-IT" smtClean="0"/>
              <a:pPr>
                <a:defRPr/>
              </a:pPr>
              <a:t>22</a:t>
            </a:fld>
            <a:endParaRPr lang="it-IT" altLang="it-IT"/>
          </a:p>
        </p:txBody>
      </p:sp>
      <p:pic>
        <p:nvPicPr>
          <p:cNvPr id="23556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52" y="792163"/>
            <a:ext cx="875664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485" y="6054726"/>
            <a:ext cx="3179233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/>
          <p:cNvSpPr/>
          <p:nvPr/>
        </p:nvSpPr>
        <p:spPr>
          <a:xfrm>
            <a:off x="10195802" y="306388"/>
            <a:ext cx="1564398" cy="26575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it-IT" sz="2400" b="1" dirty="0" smtClean="0">
                <a:solidFill>
                  <a:schemeClr val="tx1"/>
                </a:solidFill>
              </a:rPr>
              <a:t>5.144.440 stranieri </a:t>
            </a:r>
          </a:p>
          <a:p>
            <a:pPr algn="r">
              <a:defRPr/>
            </a:pPr>
            <a:r>
              <a:rPr lang="it-IT" sz="2400" b="1" dirty="0" smtClean="0">
                <a:solidFill>
                  <a:schemeClr val="tx1"/>
                </a:solidFill>
              </a:rPr>
              <a:t>Residenti regolari = </a:t>
            </a:r>
          </a:p>
          <a:p>
            <a:pPr algn="r">
              <a:defRPr/>
            </a:pPr>
            <a:r>
              <a:rPr lang="it-IT" sz="2400" b="1" dirty="0" smtClean="0">
                <a:solidFill>
                  <a:schemeClr val="tx1"/>
                </a:solidFill>
              </a:rPr>
              <a:t>8,5% </a:t>
            </a:r>
            <a:r>
              <a:rPr lang="it-IT" sz="2400" b="1" dirty="0">
                <a:solidFill>
                  <a:schemeClr val="tx1"/>
                </a:solidFill>
              </a:rPr>
              <a:t>pop</a:t>
            </a:r>
            <a:r>
              <a:rPr lang="it-IT" sz="2400" b="1" dirty="0" smtClean="0">
                <a:solidFill>
                  <a:schemeClr val="tx1"/>
                </a:solidFill>
              </a:rPr>
              <a:t>.</a:t>
            </a:r>
          </a:p>
          <a:p>
            <a:pPr algn="r">
              <a:defRPr/>
            </a:pPr>
            <a:r>
              <a:rPr lang="it-IT" sz="2400" b="1" dirty="0" smtClean="0">
                <a:solidFill>
                  <a:schemeClr val="tx1"/>
                </a:solidFill>
              </a:rPr>
              <a:t>Il 52% è donna</a:t>
            </a:r>
            <a:endParaRPr lang="it-IT" sz="2400" b="1" dirty="0">
              <a:solidFill>
                <a:schemeClr val="tx1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 rot="16200000">
            <a:off x="-703263" y="3484563"/>
            <a:ext cx="2447925" cy="1041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100" dirty="0">
                <a:solidFill>
                  <a:schemeClr val="tx1"/>
                </a:solidFill>
              </a:rPr>
              <a:t>Fonte: Istat e stime ISMU</a:t>
            </a:r>
          </a:p>
        </p:txBody>
      </p:sp>
      <p:sp>
        <p:nvSpPr>
          <p:cNvPr id="9" name="Rettangolo 8"/>
          <p:cNvSpPr/>
          <p:nvPr/>
        </p:nvSpPr>
        <p:spPr>
          <a:xfrm>
            <a:off x="8360833" y="5945188"/>
            <a:ext cx="2533651" cy="27146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dirty="0">
                <a:solidFill>
                  <a:schemeClr val="tx1"/>
                </a:solidFill>
              </a:rPr>
              <a:t>Irregolari: 492.000</a:t>
            </a:r>
          </a:p>
        </p:txBody>
      </p:sp>
      <p:sp>
        <p:nvSpPr>
          <p:cNvPr id="10" name="Rettangolo 9"/>
          <p:cNvSpPr/>
          <p:nvPr/>
        </p:nvSpPr>
        <p:spPr>
          <a:xfrm>
            <a:off x="7994651" y="6313488"/>
            <a:ext cx="3765549" cy="4826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dirty="0">
                <a:solidFill>
                  <a:schemeClr val="tx1"/>
                </a:solidFill>
              </a:rPr>
              <a:t>Sbarcati in Italia 2008-2017: 750.000</a:t>
            </a:r>
            <a:endParaRPr lang="it-IT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31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3104" y="183931"/>
            <a:ext cx="11074095" cy="1356360"/>
          </a:xfrm>
        </p:spPr>
        <p:txBody>
          <a:bodyPr/>
          <a:lstStyle/>
          <a:p>
            <a:r>
              <a:rPr lang="it-IT" b="1" dirty="0" smtClean="0"/>
              <a:t>Comunicato Fondazione ISMU 11.1.2019</a:t>
            </a:r>
            <a:endParaRPr lang="it-IT" b="1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EFAEA-FC8F-4407-B6A3-21EC993D8D5F}" type="slidenum">
              <a:rPr lang="it-IT" smtClean="0"/>
              <a:pPr/>
              <a:t>23</a:t>
            </a:fld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592389" y="1683547"/>
            <a:ext cx="59307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/>
              <a:t>SBARCHI IN CALO: NEL 2018 SONO DIMINUITI DELL’80%</a:t>
            </a:r>
            <a:endParaRPr lang="it-IT" dirty="0"/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975376"/>
              </p:ext>
            </p:extLst>
          </p:nvPr>
        </p:nvGraphicFramePr>
        <p:xfrm>
          <a:off x="740979" y="2535666"/>
          <a:ext cx="6541458" cy="33293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4573"/>
                <a:gridCol w="2552764"/>
                <a:gridCol w="2074121"/>
              </a:tblGrid>
              <a:tr h="3590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800" dirty="0">
                          <a:effectLst/>
                        </a:rPr>
                        <a:t>Anno</a:t>
                      </a:r>
                      <a:endParaRPr lang="it-IT" sz="2400" dirty="0"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800" dirty="0">
                          <a:effectLst/>
                        </a:rPr>
                        <a:t>Totale arrivi</a:t>
                      </a:r>
                      <a:endParaRPr lang="it-IT" sz="2400" dirty="0"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800" dirty="0" smtClean="0">
                          <a:effectLst/>
                        </a:rPr>
                        <a:t>Variazione </a:t>
                      </a:r>
                      <a:r>
                        <a:rPr lang="it-IT" sz="2800" dirty="0">
                          <a:effectLst/>
                        </a:rPr>
                        <a:t>% </a:t>
                      </a:r>
                      <a:endParaRPr lang="it-IT" sz="2400" dirty="0"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9525" marR="9525" marT="9525" marB="9525" anchor="ctr"/>
                </a:tc>
              </a:tr>
              <a:tr h="3590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800">
                          <a:effectLst/>
                        </a:rPr>
                        <a:t>2013</a:t>
                      </a:r>
                      <a:endParaRPr lang="it-IT" sz="2400"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800" dirty="0">
                          <a:effectLst/>
                        </a:rPr>
                        <a:t>42.925</a:t>
                      </a:r>
                      <a:endParaRPr lang="it-IT" sz="2400" dirty="0"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800">
                          <a:effectLst/>
                        </a:rPr>
                        <a:t> </a:t>
                      </a:r>
                      <a:endParaRPr lang="it-IT" sz="2400"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9525" marR="9525" marT="9525" marB="9525" anchor="ctr"/>
                </a:tc>
              </a:tr>
              <a:tr h="3590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800">
                          <a:effectLst/>
                        </a:rPr>
                        <a:t>2014</a:t>
                      </a:r>
                      <a:endParaRPr lang="it-IT" sz="2400"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800" dirty="0">
                          <a:effectLst/>
                        </a:rPr>
                        <a:t>170.100</a:t>
                      </a:r>
                      <a:endParaRPr lang="it-IT" sz="2400" dirty="0"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800">
                          <a:effectLst/>
                        </a:rPr>
                        <a:t>296,3</a:t>
                      </a:r>
                      <a:endParaRPr lang="it-IT" sz="2400"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9525" marR="9525" marT="9525" marB="9525" anchor="ctr"/>
                </a:tc>
              </a:tr>
              <a:tr h="3590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800">
                          <a:effectLst/>
                        </a:rPr>
                        <a:t>2015</a:t>
                      </a:r>
                      <a:endParaRPr lang="it-IT" sz="2400"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800" dirty="0">
                          <a:effectLst/>
                        </a:rPr>
                        <a:t>153.842</a:t>
                      </a:r>
                      <a:endParaRPr lang="it-IT" sz="2400" dirty="0"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800">
                          <a:effectLst/>
                        </a:rPr>
                        <a:t>-9,6</a:t>
                      </a:r>
                      <a:endParaRPr lang="it-IT" sz="2400"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9525" marR="9525" marT="9525" marB="9525" anchor="ctr"/>
                </a:tc>
              </a:tr>
              <a:tr h="3590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800">
                          <a:effectLst/>
                        </a:rPr>
                        <a:t>2016</a:t>
                      </a:r>
                      <a:endParaRPr lang="it-IT" sz="2400"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800" dirty="0">
                          <a:effectLst/>
                        </a:rPr>
                        <a:t>181.436</a:t>
                      </a:r>
                      <a:endParaRPr lang="it-IT" sz="2400" dirty="0"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800">
                          <a:effectLst/>
                        </a:rPr>
                        <a:t>17,9</a:t>
                      </a:r>
                      <a:endParaRPr lang="it-IT" sz="2400"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9525" marR="9525" marT="9525" marB="9525" anchor="ctr"/>
                </a:tc>
              </a:tr>
              <a:tr h="3590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800">
                          <a:effectLst/>
                        </a:rPr>
                        <a:t>2017</a:t>
                      </a:r>
                      <a:endParaRPr lang="it-IT" sz="2400"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800" dirty="0">
                          <a:effectLst/>
                        </a:rPr>
                        <a:t>119.369</a:t>
                      </a:r>
                      <a:endParaRPr lang="it-IT" sz="2400" dirty="0"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800">
                          <a:effectLst/>
                        </a:rPr>
                        <a:t>-34,2</a:t>
                      </a:r>
                      <a:endParaRPr lang="it-IT" sz="2400"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9525" marR="9525" marT="9525" marB="9525" anchor="ctr"/>
                </a:tc>
              </a:tr>
              <a:tr h="3590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800">
                          <a:effectLst/>
                        </a:rPr>
                        <a:t>2018</a:t>
                      </a:r>
                      <a:endParaRPr lang="it-IT" sz="2400"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800" dirty="0">
                          <a:effectLst/>
                        </a:rPr>
                        <a:t>23.370</a:t>
                      </a:r>
                      <a:endParaRPr lang="it-IT" sz="2400" dirty="0"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800" dirty="0">
                          <a:effectLst/>
                        </a:rPr>
                        <a:t>-80,4</a:t>
                      </a:r>
                      <a:endParaRPr lang="it-IT" sz="2400" dirty="0"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92389" y="2064947"/>
            <a:ext cx="695414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Arrivi via mare in Italia. Anni 2013-2018 (dati Ministero Interno)</a:t>
            </a:r>
            <a:endParaRPr kumimoji="0" lang="it-IT" altLang="zh-C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813105" y="5761249"/>
            <a:ext cx="10333115" cy="64633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it-IT" dirty="0"/>
              <a:t>Sebbene la Libia sia ancora il principale paese di partenza dal continente africano, è diminuito sensibilmente il suo peso percentuale in favore di altre zone tra cui in particolare la Tunisia</a:t>
            </a:r>
          </a:p>
        </p:txBody>
      </p:sp>
      <p:sp>
        <p:nvSpPr>
          <p:cNvPr id="8" name="Rettangolo 7"/>
          <p:cNvSpPr/>
          <p:nvPr/>
        </p:nvSpPr>
        <p:spPr>
          <a:xfrm>
            <a:off x="8024648" y="2967335"/>
            <a:ext cx="3531476" cy="230832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it-IT" b="1" dirty="0" smtClean="0"/>
              <a:t>NAZIONALITÀ DEGLI SBARCATI</a:t>
            </a:r>
            <a:r>
              <a:rPr lang="it-IT" dirty="0" smtClean="0"/>
              <a:t>: </a:t>
            </a:r>
            <a:r>
              <a:rPr lang="it-IT" dirty="0"/>
              <a:t>per un terzo i migranti provengono da Tunisia (oltre 5mila persone) e da Eritrea (3.300), al terzo posto gli iracheni con 1.744 sbarcati. </a:t>
            </a:r>
            <a:r>
              <a:rPr lang="it-IT" dirty="0" smtClean="0"/>
              <a:t>Seguono: Sudan, Pakistan, Nigeria. Algeria, Costa d’Avorio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2635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4800" b="1" dirty="0" smtClean="0"/>
              <a:t>Cosa è cambiato nella presenza straniera in Italia (2018)</a:t>
            </a:r>
            <a:endParaRPr lang="it-IT" sz="48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43000" y="2057399"/>
            <a:ext cx="10334297" cy="4374931"/>
          </a:xfrm>
        </p:spPr>
        <p:txBody>
          <a:bodyPr>
            <a:normAutofit fontScale="85000" lnSpcReduction="20000"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Il consolidamento delle famiglie porta alla «via maestra» della cittadinanza italiana dopo 10 anni permanenza (GENITORI) oppure 18° anno età (FIGLI)</a:t>
            </a:r>
          </a:p>
          <a:p>
            <a:r>
              <a:rPr lang="it-IT" sz="2800" dirty="0">
                <a:solidFill>
                  <a:schemeClr val="tx1"/>
                </a:solidFill>
              </a:rPr>
              <a:t>Si intrecciano sempre di più le tipologie: migranti «in transito», residenti stranieri «stanziali», richiedenti asilo, minori che diventano maggiorenni durante la presa in carico, le reti etniche di aiuto fanno la differenza</a:t>
            </a:r>
          </a:p>
          <a:p>
            <a:r>
              <a:rPr lang="it-IT" sz="2800" dirty="0" smtClean="0">
                <a:solidFill>
                  <a:schemeClr val="tx1"/>
                </a:solidFill>
              </a:rPr>
              <a:t>Neoarrivati: Non sono gli stessi migranti delle fasi precedenti (più legati ai trafficanti ; non sono i più poveri a partire; molte diversità tra un migrante e l’altro - «super-diversità» )</a:t>
            </a:r>
          </a:p>
          <a:p>
            <a:r>
              <a:rPr lang="it-IT" sz="2800" dirty="0" smtClean="0">
                <a:solidFill>
                  <a:schemeClr val="tx1"/>
                </a:solidFill>
              </a:rPr>
              <a:t>Viene a cadere la distinzione tra migranti economici e forzati</a:t>
            </a:r>
          </a:p>
          <a:p>
            <a:r>
              <a:rPr lang="it-IT" sz="2800" dirty="0" smtClean="0">
                <a:solidFill>
                  <a:schemeClr val="tx1"/>
                </a:solidFill>
              </a:rPr>
              <a:t>Viene a cadere la distinzione netta tra regolari e irregolari (molti stanno in zone grigie o passano dall’uno all’altro status)</a:t>
            </a:r>
          </a:p>
          <a:p>
            <a:r>
              <a:rPr lang="it-IT" sz="2800" dirty="0" smtClean="0">
                <a:solidFill>
                  <a:schemeClr val="tx1"/>
                </a:solidFill>
              </a:rPr>
              <a:t>Si è consolidata la presa in carico di MSNA</a:t>
            </a:r>
          </a:p>
          <a:p>
            <a:endParaRPr lang="it-IT" sz="3200" dirty="0" smtClean="0">
              <a:solidFill>
                <a:schemeClr val="tx1"/>
              </a:solidFill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EFAEA-FC8F-4407-B6A3-21EC993D8D5F}" type="slidenum">
              <a:rPr lang="it-IT" smtClean="0"/>
              <a:pPr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461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olo 1"/>
          <p:cNvSpPr>
            <a:spLocks noGrp="1"/>
          </p:cNvSpPr>
          <p:nvPr>
            <p:ph type="title"/>
          </p:nvPr>
        </p:nvSpPr>
        <p:spPr>
          <a:xfrm>
            <a:off x="701566" y="319865"/>
            <a:ext cx="9875520" cy="1356360"/>
          </a:xfrm>
        </p:spPr>
        <p:txBody>
          <a:bodyPr/>
          <a:lstStyle/>
          <a:p>
            <a:r>
              <a:rPr lang="it-IT" altLang="it-IT" b="1" dirty="0" smtClean="0"/>
              <a:t>La percezione del fenomeno migratorio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4616" y="1284889"/>
            <a:ext cx="10886091" cy="5273565"/>
          </a:xfrm>
        </p:spPr>
        <p:txBody>
          <a:bodyPr>
            <a:normAutofit fontScale="62500" lnSpcReduction="20000"/>
          </a:bodyPr>
          <a:lstStyle/>
          <a:p>
            <a:pPr marL="0" indent="0">
              <a:buFont typeface="Arial" charset="0"/>
              <a:buNone/>
            </a:pPr>
            <a:endParaRPr lang="it-IT" altLang="it-IT" dirty="0" smtClean="0"/>
          </a:p>
          <a:p>
            <a:pPr marL="0" indent="0">
              <a:buFont typeface="Arial" charset="0"/>
              <a:buNone/>
            </a:pPr>
            <a:endParaRPr lang="it-IT" altLang="it-IT" sz="3000" b="1" dirty="0" smtClean="0">
              <a:solidFill>
                <a:schemeClr val="tx1"/>
              </a:solidFill>
            </a:endParaRPr>
          </a:p>
          <a:p>
            <a:pPr marL="0" indent="0">
              <a:buFont typeface="Arial" charset="0"/>
              <a:buNone/>
            </a:pPr>
            <a:endParaRPr lang="it-IT" altLang="it-IT" sz="3000" b="1" dirty="0">
              <a:solidFill>
                <a:schemeClr val="tx1"/>
              </a:solidFill>
            </a:endParaRPr>
          </a:p>
          <a:p>
            <a:pPr marL="0" indent="0">
              <a:buFont typeface="Arial" charset="0"/>
              <a:buNone/>
            </a:pPr>
            <a:endParaRPr lang="it-IT" altLang="it-IT" sz="3000" b="1" dirty="0" smtClean="0">
              <a:solidFill>
                <a:schemeClr val="tx1"/>
              </a:solidFill>
            </a:endParaRPr>
          </a:p>
          <a:p>
            <a:pPr marL="0" indent="0">
              <a:buFont typeface="Arial" charset="0"/>
              <a:buNone/>
            </a:pPr>
            <a:endParaRPr lang="it-IT" altLang="it-IT" sz="3000" b="1" dirty="0">
              <a:solidFill>
                <a:schemeClr val="tx1"/>
              </a:solidFill>
            </a:endParaRPr>
          </a:p>
          <a:p>
            <a:pPr marL="0" indent="0">
              <a:buFont typeface="Arial" charset="0"/>
              <a:buNone/>
            </a:pPr>
            <a:endParaRPr lang="it-IT" altLang="it-IT" sz="3000" b="1" dirty="0" smtClean="0">
              <a:solidFill>
                <a:schemeClr val="tx1"/>
              </a:solidFill>
            </a:endParaRPr>
          </a:p>
          <a:p>
            <a:pPr marL="0" indent="0">
              <a:buFont typeface="Arial" charset="0"/>
              <a:buNone/>
            </a:pPr>
            <a:endParaRPr lang="it-IT" altLang="it-IT" sz="3000" b="1" dirty="0">
              <a:solidFill>
                <a:schemeClr val="tx1"/>
              </a:solidFill>
            </a:endParaRPr>
          </a:p>
          <a:p>
            <a:pPr marL="0" indent="0">
              <a:buFont typeface="Arial" charset="0"/>
              <a:buNone/>
            </a:pPr>
            <a:endParaRPr lang="it-IT" altLang="it-IT" sz="3000" b="1" dirty="0" smtClean="0">
              <a:solidFill>
                <a:schemeClr val="tx1"/>
              </a:solidFill>
            </a:endParaRPr>
          </a:p>
          <a:p>
            <a:pPr marL="0" indent="0">
              <a:buFont typeface="Arial" charset="0"/>
              <a:buNone/>
            </a:pPr>
            <a:endParaRPr lang="it-IT" altLang="it-IT" sz="3000" b="1" dirty="0" smtClean="0">
              <a:solidFill>
                <a:schemeClr val="tx1"/>
              </a:solidFill>
            </a:endParaRPr>
          </a:p>
          <a:p>
            <a:pPr marL="0" indent="0">
              <a:buFont typeface="Arial" charset="0"/>
              <a:buNone/>
            </a:pPr>
            <a:r>
              <a:rPr lang="it-IT" altLang="it-IT" sz="3800" b="1" dirty="0" smtClean="0">
                <a:solidFill>
                  <a:schemeClr val="tx1"/>
                </a:solidFill>
              </a:rPr>
              <a:t>Percezione</a:t>
            </a:r>
            <a:r>
              <a:rPr lang="it-IT" altLang="it-IT" sz="3800" dirty="0" smtClean="0">
                <a:solidFill>
                  <a:schemeClr val="tx1"/>
                </a:solidFill>
              </a:rPr>
              <a:t>: organizzazione selettiva, immediata e dinamica dei dati di realtà (</a:t>
            </a:r>
            <a:r>
              <a:rPr lang="it-IT" altLang="it-IT" sz="3800" dirty="0" err="1" smtClean="0">
                <a:solidFill>
                  <a:schemeClr val="tx1"/>
                </a:solidFill>
              </a:rPr>
              <a:t>Glucksberg</a:t>
            </a:r>
            <a:r>
              <a:rPr lang="it-IT" altLang="it-IT" sz="3800" dirty="0" smtClean="0">
                <a:solidFill>
                  <a:schemeClr val="tx1"/>
                </a:solidFill>
              </a:rPr>
              <a:t> 1998)</a:t>
            </a:r>
          </a:p>
          <a:p>
            <a:pPr marL="0" indent="0">
              <a:buFont typeface="Arial" charset="0"/>
              <a:buNone/>
            </a:pPr>
            <a:r>
              <a:rPr lang="it-IT" altLang="it-IT" sz="38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it-IT" altLang="it-IT" sz="3800" dirty="0" smtClean="0">
                <a:solidFill>
                  <a:schemeClr val="tx1"/>
                </a:solidFill>
              </a:rPr>
              <a:t>Il mondo percepito non sempre è in sintonia col mondo reale</a:t>
            </a:r>
          </a:p>
          <a:p>
            <a:pPr marL="0" indent="0">
              <a:buFont typeface="Arial" charset="0"/>
              <a:buNone/>
            </a:pPr>
            <a:r>
              <a:rPr lang="it-IT" altLang="it-IT" sz="3000" b="1" dirty="0" smtClean="0"/>
              <a:t>Quanti sono gli immigrati in Italia secondo lei? Inchiesta della Stampa</a:t>
            </a:r>
          </a:p>
          <a:p>
            <a:pPr marL="0" indent="0">
              <a:buFont typeface="Arial" charset="0"/>
              <a:buNone/>
            </a:pPr>
            <a:r>
              <a:rPr lang="it-IT" altLang="it-IT" dirty="0" smtClean="0">
                <a:hlinkClick r:id="rId2"/>
              </a:rPr>
              <a:t>https</a:t>
            </a:r>
            <a:r>
              <a:rPr lang="it-IT" altLang="it-IT" dirty="0">
                <a:hlinkClick r:id="rId2"/>
              </a:rPr>
              <a:t>://</a:t>
            </a:r>
            <a:r>
              <a:rPr lang="it-IT" altLang="it-IT" dirty="0" smtClean="0">
                <a:hlinkClick r:id="rId2"/>
              </a:rPr>
              <a:t>www.lastampa.it/2018/09/04/italia/quanti-immigrati-ci-sono-in-italia-la-maggior-parte-degli-italiani-non-lo-sa-zjzc8xZsSHkqs42MDNXjqJ/pagina.html</a:t>
            </a:r>
            <a:r>
              <a:rPr lang="it-IT" altLang="it-IT" dirty="0" smtClean="0"/>
              <a:t> 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8A1FF1-D50B-4386-98D9-9C7DCB935116}" type="slidenum">
              <a:rPr lang="it-IT" altLang="it-IT" smtClean="0"/>
              <a:pPr>
                <a:defRPr/>
              </a:pPr>
              <a:t>25</a:t>
            </a:fld>
            <a:endParaRPr lang="it-IT" altLang="it-IT"/>
          </a:p>
        </p:txBody>
      </p:sp>
      <p:pic>
        <p:nvPicPr>
          <p:cNvPr id="5" name="Picture 2" descr="C:\Users\Pietro\Dropbox\FAMI BENVENUTI - 2017- 18\materiali didattici\Traccia e Strumenti Lezione 1 Scenario migrazioni e percezione sociale del fenomeno\sergio staino_realtà-percezio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511" y="1676225"/>
            <a:ext cx="6018302" cy="295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4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8765" y="562303"/>
            <a:ext cx="9845566" cy="1356360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In Italia</a:t>
            </a:r>
            <a:r>
              <a:rPr lang="it-IT" dirty="0" smtClean="0"/>
              <a:t>, molti credono di sapere quanti sono gli immigrati, ma </a:t>
            </a:r>
            <a:r>
              <a:rPr lang="it-IT" b="1" dirty="0" smtClean="0"/>
              <a:t>l’errore di percezione </a:t>
            </a:r>
            <a:r>
              <a:rPr lang="it-IT" dirty="0" smtClean="0"/>
              <a:t>è il più elevato tra i Paesi Ue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EFAEA-FC8F-4407-B6A3-21EC993D8D5F}" type="slidenum">
              <a:rPr lang="it-IT" smtClean="0"/>
              <a:pPr/>
              <a:t>26</a:t>
            </a:fld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3200" dirty="0" smtClean="0">
                <a:solidFill>
                  <a:schemeClr val="tx1"/>
                </a:solidFill>
              </a:rPr>
              <a:t>Solo il 27% non sa rispondere (contro il 31,5% della media Ue)</a:t>
            </a:r>
          </a:p>
          <a:p>
            <a:r>
              <a:rPr lang="it-IT" sz="3200" dirty="0" smtClean="0">
                <a:solidFill>
                  <a:schemeClr val="tx1"/>
                </a:solidFill>
              </a:rPr>
              <a:t>Ma l’errore medio è del 17,4% (contro il 9,5% della media Ue)</a:t>
            </a:r>
          </a:p>
          <a:p>
            <a:endParaRPr lang="it-IT" sz="3200" dirty="0">
              <a:solidFill>
                <a:schemeClr val="tx1"/>
              </a:solidFill>
            </a:endParaRPr>
          </a:p>
        </p:txBody>
      </p:sp>
      <p:sp>
        <p:nvSpPr>
          <p:cNvPr id="6" name="Nuvola 5"/>
          <p:cNvSpPr/>
          <p:nvPr/>
        </p:nvSpPr>
        <p:spPr>
          <a:xfrm>
            <a:off x="5612524" y="4162097"/>
            <a:ext cx="3279228" cy="195492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LORO SONO ORMAI PIU’ DELLA META’ DI NOI!</a:t>
            </a:r>
          </a:p>
          <a:p>
            <a:pPr algn="ctr"/>
            <a:r>
              <a:rPr lang="it-IT" dirty="0" smtClean="0"/>
              <a:t>SIAMO INVASI!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6174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00" y="260350"/>
            <a:ext cx="6324600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eccia a destra 1"/>
          <p:cNvSpPr/>
          <p:nvPr/>
        </p:nvSpPr>
        <p:spPr>
          <a:xfrm>
            <a:off x="2180167" y="3449638"/>
            <a:ext cx="1303867" cy="120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6D8D7F-4818-4DF0-9484-D820FB0E6F46}" type="slidenum">
              <a:rPr lang="it-IT" altLang="it-IT" smtClean="0"/>
              <a:pPr>
                <a:defRPr/>
              </a:pPr>
              <a:t>27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8766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5605" y="254548"/>
            <a:ext cx="11710422" cy="6414266"/>
          </a:xfrm>
        </p:spPr>
        <p:txBody>
          <a:bodyPr>
            <a:normAutofit fontScale="25000" lnSpcReduction="20000"/>
          </a:bodyPr>
          <a:lstStyle/>
          <a:p>
            <a:pPr marL="0" indent="0">
              <a:buFont typeface="Arial" charset="0"/>
              <a:buNone/>
            </a:pPr>
            <a:r>
              <a:rPr lang="it-IT" altLang="it-IT" sz="9600" b="1" u="sng" dirty="0" smtClean="0">
                <a:solidFill>
                  <a:schemeClr val="tx1"/>
                </a:solidFill>
              </a:rPr>
              <a:t>La percezione è influenzata da molti fattori:</a:t>
            </a:r>
          </a:p>
          <a:p>
            <a:pPr marL="0" indent="0">
              <a:buFont typeface="Arial" charset="0"/>
              <a:buNone/>
            </a:pPr>
            <a:endParaRPr lang="it-IT" altLang="it-IT" sz="4000" b="1" dirty="0">
              <a:solidFill>
                <a:schemeClr val="tx1"/>
              </a:solidFill>
            </a:endParaRPr>
          </a:p>
          <a:p>
            <a:pPr marL="571500" indent="-571500"/>
            <a:r>
              <a:rPr lang="it-IT" altLang="it-IT" sz="9600" b="1" dirty="0" smtClean="0">
                <a:solidFill>
                  <a:schemeClr val="tx1"/>
                </a:solidFill>
              </a:rPr>
              <a:t>Scarsa informazione </a:t>
            </a:r>
          </a:p>
          <a:p>
            <a:pPr marL="571500" indent="-571500"/>
            <a:r>
              <a:rPr lang="it-IT" altLang="it-IT" sz="9600" b="1" dirty="0" smtClean="0">
                <a:solidFill>
                  <a:schemeClr val="tx1"/>
                </a:solidFill>
              </a:rPr>
              <a:t>Informazione errata o distorta (quali fonti? Con quali scopi?)</a:t>
            </a:r>
            <a:r>
              <a:rPr lang="it-IT" altLang="it-IT" sz="9600" b="1" dirty="0" smtClean="0"/>
              <a:t> informazione a sostegno di una tesi preconcetta</a:t>
            </a:r>
            <a:endParaRPr lang="it-IT" altLang="it-IT" sz="9600" b="1" dirty="0" smtClean="0">
              <a:solidFill>
                <a:schemeClr val="tx1"/>
              </a:solidFill>
            </a:endParaRPr>
          </a:p>
          <a:p>
            <a:r>
              <a:rPr lang="it-IT" altLang="it-IT" sz="9600" b="1" dirty="0" smtClean="0">
                <a:solidFill>
                  <a:schemeClr val="tx1"/>
                </a:solidFill>
              </a:rPr>
              <a:t> Radicamento di pregiudizi (</a:t>
            </a:r>
            <a:r>
              <a:rPr lang="it-IT" sz="9600" b="1" dirty="0"/>
              <a:t>chi, per principio, ha una </a:t>
            </a:r>
            <a:r>
              <a:rPr lang="it-IT" sz="9600" b="1" dirty="0" smtClean="0"/>
              <a:t>posizione sfavorevole </a:t>
            </a:r>
            <a:r>
              <a:rPr lang="it-IT" sz="9600" b="1" dirty="0"/>
              <a:t>verso gli </a:t>
            </a:r>
            <a:r>
              <a:rPr lang="it-IT" sz="9600" b="1" dirty="0" smtClean="0"/>
              <a:t>stranieri è indotto </a:t>
            </a:r>
            <a:r>
              <a:rPr lang="it-IT" sz="9600" b="1" dirty="0"/>
              <a:t>a ingigantire la portata del </a:t>
            </a:r>
            <a:r>
              <a:rPr lang="it-IT" sz="9600" b="1" dirty="0" smtClean="0"/>
              <a:t>fenomeno per «scongiurarlo»</a:t>
            </a:r>
            <a:r>
              <a:rPr lang="it-IT" sz="9600" b="1" dirty="0" smtClean="0">
                <a:solidFill>
                  <a:schemeClr val="tx1"/>
                </a:solidFill>
              </a:rPr>
              <a:t>) (xenofobia)</a:t>
            </a:r>
            <a:endParaRPr lang="it-IT" altLang="it-IT" sz="9600" b="1" dirty="0" smtClean="0">
              <a:solidFill>
                <a:schemeClr val="tx1"/>
              </a:solidFill>
            </a:endParaRPr>
          </a:p>
          <a:p>
            <a:pPr marL="571500" indent="-571500"/>
            <a:r>
              <a:rPr lang="it-IT" altLang="it-IT" sz="9600" b="1" dirty="0">
                <a:solidFill>
                  <a:schemeClr val="tx1"/>
                </a:solidFill>
              </a:rPr>
              <a:t>- Difficoltà di decodifica della realtà: un fenomeno considerato minaccioso, preoccupante e pericoloso tende ad essere ingigantito (D. </a:t>
            </a:r>
            <a:r>
              <a:rPr lang="it-IT" altLang="it-IT" sz="9600" b="1" dirty="0" err="1">
                <a:solidFill>
                  <a:schemeClr val="tx1"/>
                </a:solidFill>
              </a:rPr>
              <a:t>Herda</a:t>
            </a:r>
            <a:r>
              <a:rPr lang="it-IT" altLang="it-IT" sz="9600" b="1" dirty="0" smtClean="0">
                <a:solidFill>
                  <a:schemeClr val="tx1"/>
                </a:solidFill>
              </a:rPr>
              <a:t>) </a:t>
            </a:r>
            <a:r>
              <a:rPr lang="it-IT" altLang="it-IT" sz="9600" b="1" dirty="0" smtClean="0"/>
              <a:t>correlata al basso titolo di istruzione</a:t>
            </a:r>
            <a:endParaRPr lang="it-IT" altLang="it-IT" sz="9600" b="1" dirty="0">
              <a:solidFill>
                <a:schemeClr val="tx1"/>
              </a:solidFill>
            </a:endParaRPr>
          </a:p>
          <a:p>
            <a:pPr marL="457200" indent="-457200"/>
            <a:r>
              <a:rPr lang="it-IT" altLang="it-IT" sz="9600" b="1" dirty="0" smtClean="0">
                <a:solidFill>
                  <a:schemeClr val="tx1"/>
                </a:solidFill>
              </a:rPr>
              <a:t>- Situazione socio-economica generale (</a:t>
            </a:r>
            <a:r>
              <a:rPr lang="it-IT" altLang="it-IT" sz="9600" b="1" dirty="0" smtClean="0"/>
              <a:t>il fenomeno specifico è percepito correttamente ma messo in rapporto con una errata percezione del contesto generale</a:t>
            </a:r>
            <a:r>
              <a:rPr lang="it-IT" altLang="it-IT" sz="9600" b="1" dirty="0" smtClean="0">
                <a:solidFill>
                  <a:schemeClr val="tx1"/>
                </a:solidFill>
              </a:rPr>
              <a:t>) es. mercato del lavoro nero, si alza la competizione selvaggia</a:t>
            </a:r>
          </a:p>
          <a:p>
            <a:pPr marL="457200" indent="-457200"/>
            <a:r>
              <a:rPr lang="it-IT" altLang="it-IT" sz="9600" b="1" dirty="0" smtClean="0">
                <a:solidFill>
                  <a:schemeClr val="tx1"/>
                </a:solidFill>
              </a:rPr>
              <a:t>- Evoluzione del fenomeno nel singolo contesto </a:t>
            </a:r>
            <a:r>
              <a:rPr lang="it-IT" altLang="it-IT" sz="9600" b="1" dirty="0" smtClean="0"/>
              <a:t>(aree di confine, di transito, piccoli comuni, periferie urbane: sensazione di stare in «prima linea», in «trincea», al «fronte»)</a:t>
            </a:r>
          </a:p>
          <a:p>
            <a:pPr marL="457200" indent="-457200"/>
            <a:r>
              <a:rPr lang="it-IT" altLang="it-IT" sz="9600" b="1" dirty="0" smtClean="0">
                <a:solidFill>
                  <a:schemeClr val="tx1"/>
                </a:solidFill>
              </a:rPr>
              <a:t>Distanza sociale (</a:t>
            </a:r>
            <a:r>
              <a:rPr lang="it-IT" altLang="it-IT" sz="9600" b="1" dirty="0" smtClean="0"/>
              <a:t>si teme di perdere il proprio status/privilegio</a:t>
            </a:r>
            <a:r>
              <a:rPr lang="it-IT" altLang="it-IT" sz="9600" b="1" dirty="0" smtClean="0">
                <a:solidFill>
                  <a:schemeClr val="tx1"/>
                </a:solidFill>
              </a:rPr>
              <a:t>) (si vuole sottolineare che altri sono inferiori, non hanno le stesse qualità di «umani</a:t>
            </a:r>
            <a:r>
              <a:rPr lang="it-IT" altLang="it-IT" sz="9600" b="1" dirty="0" smtClean="0"/>
              <a:t>») correlata al più forte nazionalismo e autoritarismo di destra</a:t>
            </a:r>
            <a:endParaRPr lang="it-IT" altLang="it-IT" sz="5600" b="1" dirty="0" smtClean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E7CB59-C9EA-4950-926A-767FA46F957B}" type="slidenum">
              <a:rPr lang="it-IT" altLang="it-IT" smtClean="0"/>
              <a:pPr>
                <a:defRPr/>
              </a:pPr>
              <a:t>28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92206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ol 1"/>
          <p:cNvSpPr>
            <a:spLocks noGrp="1"/>
          </p:cNvSpPr>
          <p:nvPr>
            <p:ph type="title"/>
          </p:nvPr>
        </p:nvSpPr>
        <p:spPr>
          <a:xfrm>
            <a:off x="504497" y="252248"/>
            <a:ext cx="11062028" cy="1713077"/>
          </a:xfrm>
        </p:spPr>
        <p:txBody>
          <a:bodyPr>
            <a:normAutofit/>
          </a:bodyPr>
          <a:lstStyle/>
          <a:p>
            <a:pPr eaLnBrk="1" hangingPunct="1"/>
            <a:r>
              <a:rPr lang="ca-ES" altLang="it-IT" sz="3400" b="1" dirty="0" smtClean="0"/>
              <a:t>Xenofobia e luoghi comuni: miti e sentimenti anti-immigrati (raccolti e sfruttati dagli imprenditori della paura)</a:t>
            </a:r>
            <a:endParaRPr lang="es-ES" altLang="it-IT" sz="3400" b="1" dirty="0" smtClean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592138" y="1874838"/>
            <a:ext cx="10655300" cy="4767262"/>
          </a:xfrm>
        </p:spPr>
        <p:txBody>
          <a:bodyPr>
            <a:normAutofit fontScale="92500"/>
          </a:bodyPr>
          <a:lstStyle/>
          <a:p>
            <a:pPr marL="503237" indent="-457200" eaLnBrk="1" hangingPunct="1">
              <a:buFont typeface="+mj-lt"/>
              <a:buAutoNum type="arabicPeriod"/>
              <a:defRPr/>
            </a:pPr>
            <a:r>
              <a:rPr lang="en-GB" sz="2400" b="1" i="1" dirty="0" err="1" smtClean="0">
                <a:solidFill>
                  <a:srgbClr val="494949"/>
                </a:solidFill>
              </a:rPr>
              <a:t>Immigrati</a:t>
            </a:r>
            <a:r>
              <a:rPr lang="en-GB" sz="2400" b="1" i="1" dirty="0" smtClean="0">
                <a:solidFill>
                  <a:srgbClr val="494949"/>
                </a:solidFill>
              </a:rPr>
              <a:t> </a:t>
            </a:r>
            <a:r>
              <a:rPr lang="en-GB" sz="2400" b="1" i="1" dirty="0" err="1" smtClean="0">
                <a:solidFill>
                  <a:srgbClr val="494949"/>
                </a:solidFill>
              </a:rPr>
              <a:t>causano</a:t>
            </a:r>
            <a:r>
              <a:rPr lang="en-GB" sz="2400" b="1" i="1" dirty="0" smtClean="0">
                <a:solidFill>
                  <a:srgbClr val="494949"/>
                </a:solidFill>
              </a:rPr>
              <a:t> </a:t>
            </a:r>
            <a:r>
              <a:rPr lang="en-GB" sz="2400" b="1" i="1" dirty="0" err="1" smtClean="0">
                <a:solidFill>
                  <a:srgbClr val="494949"/>
                </a:solidFill>
              </a:rPr>
              <a:t>l’aumento</a:t>
            </a:r>
            <a:r>
              <a:rPr lang="en-GB" sz="2400" b="1" i="1" dirty="0" smtClean="0">
                <a:solidFill>
                  <a:srgbClr val="494949"/>
                </a:solidFill>
              </a:rPr>
              <a:t> </a:t>
            </a:r>
            <a:r>
              <a:rPr lang="en-GB" sz="2400" b="1" i="1" dirty="0" err="1" smtClean="0">
                <a:solidFill>
                  <a:srgbClr val="494949"/>
                </a:solidFill>
              </a:rPr>
              <a:t>della</a:t>
            </a:r>
            <a:r>
              <a:rPr lang="en-GB" sz="2400" b="1" i="1" dirty="0" smtClean="0">
                <a:solidFill>
                  <a:srgbClr val="494949"/>
                </a:solidFill>
              </a:rPr>
              <a:t> </a:t>
            </a:r>
            <a:r>
              <a:rPr lang="en-GB" sz="2400" b="1" i="1" dirty="0" err="1" smtClean="0">
                <a:solidFill>
                  <a:srgbClr val="494949"/>
                </a:solidFill>
              </a:rPr>
              <a:t>criminalità</a:t>
            </a:r>
            <a:r>
              <a:rPr lang="en-GB" sz="2400" b="1" i="1" dirty="0" smtClean="0">
                <a:solidFill>
                  <a:srgbClr val="494949"/>
                </a:solidFill>
              </a:rPr>
              <a:t> (e </a:t>
            </a:r>
            <a:r>
              <a:rPr lang="en-GB" sz="2400" b="1" i="1" dirty="0" err="1" smtClean="0">
                <a:solidFill>
                  <a:srgbClr val="494949"/>
                </a:solidFill>
              </a:rPr>
              <a:t>il</a:t>
            </a:r>
            <a:r>
              <a:rPr lang="en-GB" sz="2400" b="1" i="1" dirty="0" smtClean="0">
                <a:solidFill>
                  <a:srgbClr val="494949"/>
                </a:solidFill>
              </a:rPr>
              <a:t> </a:t>
            </a:r>
            <a:r>
              <a:rPr lang="en-GB" sz="2400" b="1" i="1" dirty="0" err="1" smtClean="0">
                <a:solidFill>
                  <a:srgbClr val="494949"/>
                </a:solidFill>
              </a:rPr>
              <a:t>terrorismo</a:t>
            </a:r>
            <a:r>
              <a:rPr lang="en-GB" sz="2400" b="1" i="1" dirty="0" smtClean="0">
                <a:solidFill>
                  <a:srgbClr val="494949"/>
                </a:solidFill>
              </a:rPr>
              <a:t>)</a:t>
            </a:r>
            <a:endParaRPr lang="en-GB" sz="2400" b="1" i="1" dirty="0">
              <a:solidFill>
                <a:srgbClr val="494949"/>
              </a:solidFill>
            </a:endParaRPr>
          </a:p>
          <a:p>
            <a:pPr marL="457200" indent="-457200" eaLnBrk="1" hangingPunct="1">
              <a:buFont typeface="Corbel" pitchFamily="34" charset="0"/>
              <a:buAutoNum type="arabicPeriod"/>
              <a:defRPr/>
            </a:pPr>
            <a:r>
              <a:rPr lang="en-GB" sz="2400" b="1" i="1" dirty="0" err="1" smtClean="0">
                <a:solidFill>
                  <a:srgbClr val="494949"/>
                </a:solidFill>
              </a:rPr>
              <a:t>Immigrati</a:t>
            </a:r>
            <a:r>
              <a:rPr lang="en-GB" sz="2400" b="1" i="1" dirty="0" smtClean="0">
                <a:solidFill>
                  <a:srgbClr val="494949"/>
                </a:solidFill>
              </a:rPr>
              <a:t> </a:t>
            </a:r>
            <a:r>
              <a:rPr lang="en-GB" sz="2400" b="1" i="1" dirty="0" err="1" smtClean="0">
                <a:solidFill>
                  <a:srgbClr val="494949"/>
                </a:solidFill>
              </a:rPr>
              <a:t>portano</a:t>
            </a:r>
            <a:r>
              <a:rPr lang="en-GB" sz="2400" b="1" i="1" dirty="0" smtClean="0">
                <a:solidFill>
                  <a:srgbClr val="494949"/>
                </a:solidFill>
              </a:rPr>
              <a:t> </a:t>
            </a:r>
            <a:r>
              <a:rPr lang="en-GB" sz="2400" b="1" i="1" dirty="0" err="1" smtClean="0">
                <a:solidFill>
                  <a:srgbClr val="494949"/>
                </a:solidFill>
              </a:rPr>
              <a:t>disagio</a:t>
            </a:r>
            <a:r>
              <a:rPr lang="en-GB" sz="2400" b="1" i="1" dirty="0" smtClean="0">
                <a:solidFill>
                  <a:srgbClr val="494949"/>
                </a:solidFill>
              </a:rPr>
              <a:t> </a:t>
            </a:r>
            <a:r>
              <a:rPr lang="en-GB" sz="2400" b="1" i="1" dirty="0" err="1" smtClean="0">
                <a:solidFill>
                  <a:srgbClr val="494949"/>
                </a:solidFill>
              </a:rPr>
              <a:t>nel</a:t>
            </a:r>
            <a:r>
              <a:rPr lang="en-GB" sz="2400" b="1" i="1" dirty="0" smtClean="0">
                <a:solidFill>
                  <a:srgbClr val="494949"/>
                </a:solidFill>
              </a:rPr>
              <a:t> </a:t>
            </a:r>
            <a:r>
              <a:rPr lang="en-GB" sz="2400" b="1" i="1" dirty="0" err="1" smtClean="0">
                <a:solidFill>
                  <a:srgbClr val="494949"/>
                </a:solidFill>
              </a:rPr>
              <a:t>Paese</a:t>
            </a:r>
            <a:endParaRPr lang="en-GB" sz="2400" b="1" i="1" dirty="0">
              <a:solidFill>
                <a:srgbClr val="494949"/>
              </a:solidFill>
            </a:endParaRPr>
          </a:p>
          <a:p>
            <a:pPr marL="457200" indent="-457200" eaLnBrk="1" hangingPunct="1">
              <a:buFont typeface="Corbel" pitchFamily="34" charset="0"/>
              <a:buAutoNum type="arabicPeriod"/>
              <a:defRPr/>
            </a:pPr>
            <a:r>
              <a:rPr lang="en-GB" sz="2400" b="1" i="1" dirty="0" err="1" smtClean="0">
                <a:solidFill>
                  <a:srgbClr val="494949"/>
                </a:solidFill>
              </a:rPr>
              <a:t>Immigrati</a:t>
            </a:r>
            <a:r>
              <a:rPr lang="en-GB" sz="2400" b="1" i="1" dirty="0" smtClean="0">
                <a:solidFill>
                  <a:srgbClr val="494949"/>
                </a:solidFill>
              </a:rPr>
              <a:t> </a:t>
            </a:r>
            <a:r>
              <a:rPr lang="en-GB" sz="2400" b="1" i="1" dirty="0" err="1" smtClean="0">
                <a:solidFill>
                  <a:srgbClr val="494949"/>
                </a:solidFill>
              </a:rPr>
              <a:t>portano</a:t>
            </a:r>
            <a:r>
              <a:rPr lang="en-GB" sz="2400" b="1" i="1" dirty="0" smtClean="0">
                <a:solidFill>
                  <a:srgbClr val="494949"/>
                </a:solidFill>
              </a:rPr>
              <a:t> via </a:t>
            </a:r>
            <a:r>
              <a:rPr lang="en-GB" sz="2400" b="1" i="1" dirty="0" err="1" smtClean="0">
                <a:solidFill>
                  <a:srgbClr val="494949"/>
                </a:solidFill>
              </a:rPr>
              <a:t>il</a:t>
            </a:r>
            <a:r>
              <a:rPr lang="en-GB" sz="2400" b="1" i="1" dirty="0" smtClean="0">
                <a:solidFill>
                  <a:srgbClr val="494949"/>
                </a:solidFill>
              </a:rPr>
              <a:t> </a:t>
            </a:r>
            <a:r>
              <a:rPr lang="en-GB" sz="2400" b="1" i="1" dirty="0" err="1" smtClean="0">
                <a:solidFill>
                  <a:srgbClr val="494949"/>
                </a:solidFill>
              </a:rPr>
              <a:t>lavoro</a:t>
            </a:r>
            <a:r>
              <a:rPr lang="en-GB" sz="2400" b="1" i="1" dirty="0" smtClean="0">
                <a:solidFill>
                  <a:srgbClr val="494949"/>
                </a:solidFill>
              </a:rPr>
              <a:t> </a:t>
            </a:r>
            <a:r>
              <a:rPr lang="en-GB" sz="2400" b="1" i="1" dirty="0" err="1" smtClean="0">
                <a:solidFill>
                  <a:srgbClr val="494949"/>
                </a:solidFill>
              </a:rPr>
              <a:t>ai</a:t>
            </a:r>
            <a:r>
              <a:rPr lang="en-GB" sz="2400" b="1" i="1" dirty="0" smtClean="0">
                <a:solidFill>
                  <a:srgbClr val="494949"/>
                </a:solidFill>
              </a:rPr>
              <a:t> </a:t>
            </a:r>
            <a:r>
              <a:rPr lang="en-GB" sz="2400" b="1" i="1" dirty="0" err="1" smtClean="0">
                <a:solidFill>
                  <a:srgbClr val="494949"/>
                </a:solidFill>
              </a:rPr>
              <a:t>nativi</a:t>
            </a:r>
            <a:endParaRPr lang="en-GB" sz="2400" b="1" i="1" dirty="0">
              <a:solidFill>
                <a:srgbClr val="494949"/>
              </a:solidFill>
            </a:endParaRPr>
          </a:p>
          <a:p>
            <a:pPr marL="457200" indent="-457200" eaLnBrk="1" hangingPunct="1">
              <a:buFont typeface="Corbel" pitchFamily="34" charset="0"/>
              <a:buAutoNum type="arabicPeriod"/>
              <a:defRPr/>
            </a:pPr>
            <a:r>
              <a:rPr lang="en-GB" sz="2400" b="1" i="1" dirty="0" err="1" smtClean="0">
                <a:solidFill>
                  <a:srgbClr val="494949"/>
                </a:solidFill>
              </a:rPr>
              <a:t>Immigrati</a:t>
            </a:r>
            <a:r>
              <a:rPr lang="en-GB" sz="2400" b="1" i="1" dirty="0" smtClean="0">
                <a:solidFill>
                  <a:srgbClr val="494949"/>
                </a:solidFill>
              </a:rPr>
              <a:t> </a:t>
            </a:r>
            <a:r>
              <a:rPr lang="en-GB" sz="2400" b="1" i="1" dirty="0" err="1" smtClean="0">
                <a:solidFill>
                  <a:srgbClr val="494949"/>
                </a:solidFill>
              </a:rPr>
              <a:t>portano</a:t>
            </a:r>
            <a:r>
              <a:rPr lang="en-GB" sz="2400" b="1" i="1" dirty="0" smtClean="0">
                <a:solidFill>
                  <a:srgbClr val="494949"/>
                </a:solidFill>
              </a:rPr>
              <a:t> via </a:t>
            </a:r>
            <a:r>
              <a:rPr lang="en-GB" sz="2400" b="1" i="1" dirty="0" err="1" smtClean="0">
                <a:solidFill>
                  <a:srgbClr val="494949"/>
                </a:solidFill>
              </a:rPr>
              <a:t>il</a:t>
            </a:r>
            <a:r>
              <a:rPr lang="en-GB" sz="2400" b="1" i="1" dirty="0" smtClean="0">
                <a:solidFill>
                  <a:srgbClr val="494949"/>
                </a:solidFill>
              </a:rPr>
              <a:t> </a:t>
            </a:r>
            <a:r>
              <a:rPr lang="en-GB" sz="2400" b="1" i="1" dirty="0" err="1" smtClean="0">
                <a:solidFill>
                  <a:srgbClr val="494949"/>
                </a:solidFill>
              </a:rPr>
              <a:t>denaro</a:t>
            </a:r>
            <a:r>
              <a:rPr lang="en-GB" sz="2400" b="1" i="1" dirty="0" smtClean="0">
                <a:solidFill>
                  <a:srgbClr val="494949"/>
                </a:solidFill>
              </a:rPr>
              <a:t> </a:t>
            </a:r>
            <a:r>
              <a:rPr lang="en-GB" sz="2400" b="1" i="1" dirty="0" err="1" smtClean="0">
                <a:solidFill>
                  <a:srgbClr val="494949"/>
                </a:solidFill>
              </a:rPr>
              <a:t>guadagnato</a:t>
            </a:r>
            <a:r>
              <a:rPr lang="en-GB" sz="2400" b="1" i="1" dirty="0" smtClean="0">
                <a:solidFill>
                  <a:srgbClr val="494949"/>
                </a:solidFill>
              </a:rPr>
              <a:t> qui, per </a:t>
            </a:r>
            <a:r>
              <a:rPr lang="en-GB" sz="2400" b="1" i="1" dirty="0" err="1" smtClean="0">
                <a:solidFill>
                  <a:srgbClr val="494949"/>
                </a:solidFill>
              </a:rPr>
              <a:t>sostenere</a:t>
            </a:r>
            <a:r>
              <a:rPr lang="en-GB" sz="2400" b="1" i="1" dirty="0" smtClean="0">
                <a:solidFill>
                  <a:srgbClr val="494949"/>
                </a:solidFill>
              </a:rPr>
              <a:t> I </a:t>
            </a:r>
            <a:r>
              <a:rPr lang="en-GB" sz="2400" b="1" i="1" dirty="0" err="1" smtClean="0">
                <a:solidFill>
                  <a:srgbClr val="494949"/>
                </a:solidFill>
              </a:rPr>
              <a:t>propri</a:t>
            </a:r>
            <a:r>
              <a:rPr lang="en-GB" sz="2400" b="1" i="1" dirty="0" smtClean="0">
                <a:solidFill>
                  <a:srgbClr val="494949"/>
                </a:solidFill>
              </a:rPr>
              <a:t> </a:t>
            </a:r>
            <a:r>
              <a:rPr lang="en-GB" sz="2400" b="1" i="1" dirty="0" err="1" smtClean="0">
                <a:solidFill>
                  <a:srgbClr val="494949"/>
                </a:solidFill>
              </a:rPr>
              <a:t>famigliari</a:t>
            </a:r>
            <a:r>
              <a:rPr lang="en-GB" sz="2400" b="1" i="1" dirty="0" smtClean="0">
                <a:solidFill>
                  <a:srgbClr val="494949"/>
                </a:solidFill>
              </a:rPr>
              <a:t> </a:t>
            </a:r>
            <a:r>
              <a:rPr lang="en-GB" sz="2400" b="1" i="1" dirty="0" err="1" smtClean="0">
                <a:solidFill>
                  <a:srgbClr val="494949"/>
                </a:solidFill>
              </a:rPr>
              <a:t>là</a:t>
            </a:r>
            <a:endParaRPr lang="en-GB" sz="2400" b="1" i="1" dirty="0">
              <a:solidFill>
                <a:srgbClr val="494949"/>
              </a:solidFill>
            </a:endParaRPr>
          </a:p>
          <a:p>
            <a:pPr marL="457200" indent="-457200" eaLnBrk="1" hangingPunct="1">
              <a:buFont typeface="Corbel" pitchFamily="34" charset="0"/>
              <a:buAutoNum type="arabicPeriod"/>
              <a:defRPr/>
            </a:pPr>
            <a:r>
              <a:rPr lang="en-GB" sz="2400" b="1" i="1" dirty="0" err="1" smtClean="0">
                <a:solidFill>
                  <a:srgbClr val="494949"/>
                </a:solidFill>
              </a:rPr>
              <a:t>Immigrati</a:t>
            </a:r>
            <a:r>
              <a:rPr lang="en-GB" sz="2400" b="1" i="1" dirty="0" smtClean="0">
                <a:solidFill>
                  <a:srgbClr val="494949"/>
                </a:solidFill>
              </a:rPr>
              <a:t> </a:t>
            </a:r>
            <a:r>
              <a:rPr lang="en-GB" sz="2400" b="1" i="1" dirty="0" err="1" smtClean="0">
                <a:solidFill>
                  <a:srgbClr val="494949"/>
                </a:solidFill>
              </a:rPr>
              <a:t>abusano</a:t>
            </a:r>
            <a:r>
              <a:rPr lang="en-GB" sz="2400" b="1" i="1" dirty="0" smtClean="0">
                <a:solidFill>
                  <a:srgbClr val="494949"/>
                </a:solidFill>
              </a:rPr>
              <a:t> del </a:t>
            </a:r>
            <a:r>
              <a:rPr lang="en-GB" sz="2400" b="1" i="1" dirty="0">
                <a:solidFill>
                  <a:srgbClr val="494949"/>
                </a:solidFill>
              </a:rPr>
              <a:t>welfare state</a:t>
            </a:r>
          </a:p>
          <a:p>
            <a:pPr marL="457200" indent="-457200" eaLnBrk="1" hangingPunct="1">
              <a:buFont typeface="Corbel" pitchFamily="34" charset="0"/>
              <a:buAutoNum type="arabicPeriod"/>
              <a:defRPr/>
            </a:pPr>
            <a:r>
              <a:rPr lang="en-GB" sz="2400" b="1" i="1" dirty="0" err="1" smtClean="0">
                <a:solidFill>
                  <a:srgbClr val="494949"/>
                </a:solidFill>
              </a:rPr>
              <a:t>Immigrati</a:t>
            </a:r>
            <a:r>
              <a:rPr lang="en-GB" sz="2400" b="1" i="1" dirty="0" smtClean="0">
                <a:solidFill>
                  <a:srgbClr val="494949"/>
                </a:solidFill>
              </a:rPr>
              <a:t> </a:t>
            </a:r>
            <a:r>
              <a:rPr lang="en-GB" sz="2400" b="1" i="1" dirty="0" err="1" smtClean="0">
                <a:solidFill>
                  <a:srgbClr val="494949"/>
                </a:solidFill>
              </a:rPr>
              <a:t>si</a:t>
            </a:r>
            <a:r>
              <a:rPr lang="en-GB" sz="2400" b="1" i="1" dirty="0" smtClean="0">
                <a:solidFill>
                  <a:srgbClr val="494949"/>
                </a:solidFill>
              </a:rPr>
              <a:t> </a:t>
            </a:r>
            <a:r>
              <a:rPr lang="en-GB" sz="2400" b="1" i="1" dirty="0" err="1" smtClean="0">
                <a:solidFill>
                  <a:srgbClr val="494949"/>
                </a:solidFill>
              </a:rPr>
              <a:t>comportano</a:t>
            </a:r>
            <a:r>
              <a:rPr lang="en-GB" sz="2400" b="1" i="1" dirty="0" smtClean="0">
                <a:solidFill>
                  <a:srgbClr val="494949"/>
                </a:solidFill>
              </a:rPr>
              <a:t> come se lo </a:t>
            </a:r>
            <a:r>
              <a:rPr lang="en-GB" sz="2400" b="1" i="1" dirty="0" err="1" smtClean="0">
                <a:solidFill>
                  <a:srgbClr val="494949"/>
                </a:solidFill>
              </a:rPr>
              <a:t>spazio</a:t>
            </a:r>
            <a:r>
              <a:rPr lang="en-GB" sz="2400" b="1" i="1" dirty="0" smtClean="0">
                <a:solidFill>
                  <a:srgbClr val="494949"/>
                </a:solidFill>
              </a:rPr>
              <a:t> </a:t>
            </a:r>
            <a:r>
              <a:rPr lang="en-GB" sz="2400" b="1" i="1" dirty="0" err="1" smtClean="0">
                <a:solidFill>
                  <a:srgbClr val="494949"/>
                </a:solidFill>
              </a:rPr>
              <a:t>appartenesse</a:t>
            </a:r>
            <a:r>
              <a:rPr lang="en-GB" sz="2400" b="1" i="1" dirty="0" smtClean="0">
                <a:solidFill>
                  <a:srgbClr val="494949"/>
                </a:solidFill>
              </a:rPr>
              <a:t> a </a:t>
            </a:r>
            <a:r>
              <a:rPr lang="en-GB" sz="2400" b="1" i="1" dirty="0" err="1" smtClean="0">
                <a:solidFill>
                  <a:srgbClr val="494949"/>
                </a:solidFill>
              </a:rPr>
              <a:t>loro</a:t>
            </a:r>
            <a:endParaRPr lang="en-GB" sz="2400" b="1" i="1" dirty="0" smtClean="0">
              <a:solidFill>
                <a:srgbClr val="494949"/>
              </a:solidFill>
            </a:endParaRPr>
          </a:p>
          <a:p>
            <a:pPr marL="457200" indent="-457200" eaLnBrk="1" hangingPunct="1">
              <a:buFont typeface="Corbel" pitchFamily="34" charset="0"/>
              <a:buAutoNum type="arabicPeriod"/>
              <a:defRPr/>
            </a:pPr>
            <a:r>
              <a:rPr lang="en-GB" sz="2400" b="1" i="1" dirty="0" err="1" smtClean="0">
                <a:solidFill>
                  <a:srgbClr val="494949"/>
                </a:solidFill>
              </a:rPr>
              <a:t>Immigrati</a:t>
            </a:r>
            <a:r>
              <a:rPr lang="en-GB" sz="2400" b="1" i="1" dirty="0" smtClean="0">
                <a:solidFill>
                  <a:srgbClr val="494949"/>
                </a:solidFill>
              </a:rPr>
              <a:t> non </a:t>
            </a:r>
            <a:r>
              <a:rPr lang="en-GB" sz="2400" b="1" i="1" dirty="0" err="1" smtClean="0">
                <a:solidFill>
                  <a:srgbClr val="494949"/>
                </a:solidFill>
              </a:rPr>
              <a:t>vogliono</a:t>
            </a:r>
            <a:r>
              <a:rPr lang="en-GB" sz="2400" b="1" i="1" dirty="0" smtClean="0">
                <a:solidFill>
                  <a:srgbClr val="494949"/>
                </a:solidFill>
              </a:rPr>
              <a:t> </a:t>
            </a:r>
            <a:r>
              <a:rPr lang="en-GB" sz="2400" b="1" i="1" dirty="0" err="1" smtClean="0">
                <a:solidFill>
                  <a:srgbClr val="494949"/>
                </a:solidFill>
              </a:rPr>
              <a:t>integrarsi</a:t>
            </a:r>
            <a:r>
              <a:rPr lang="en-GB" sz="2400" b="1" i="1" dirty="0" smtClean="0">
                <a:solidFill>
                  <a:srgbClr val="494949"/>
                </a:solidFill>
              </a:rPr>
              <a:t>; </a:t>
            </a:r>
            <a:r>
              <a:rPr lang="en-GB" sz="2400" b="1" i="1" dirty="0" err="1" smtClean="0">
                <a:solidFill>
                  <a:srgbClr val="494949"/>
                </a:solidFill>
              </a:rPr>
              <a:t>costruiscono</a:t>
            </a:r>
            <a:r>
              <a:rPr lang="en-GB" sz="2400" b="1" i="1" dirty="0" smtClean="0">
                <a:solidFill>
                  <a:srgbClr val="494949"/>
                </a:solidFill>
              </a:rPr>
              <a:t> qui le </a:t>
            </a:r>
            <a:r>
              <a:rPr lang="en-GB" sz="2400" b="1" i="1" dirty="0" err="1" smtClean="0">
                <a:solidFill>
                  <a:srgbClr val="494949"/>
                </a:solidFill>
              </a:rPr>
              <a:t>loro</a:t>
            </a:r>
            <a:r>
              <a:rPr lang="en-GB" sz="2400" b="1" i="1" dirty="0" smtClean="0">
                <a:solidFill>
                  <a:srgbClr val="494949"/>
                </a:solidFill>
              </a:rPr>
              <a:t> </a:t>
            </a:r>
            <a:r>
              <a:rPr lang="en-GB" sz="2400" b="1" i="1" dirty="0" err="1" smtClean="0">
                <a:solidFill>
                  <a:srgbClr val="494949"/>
                </a:solidFill>
              </a:rPr>
              <a:t>comunità</a:t>
            </a:r>
            <a:r>
              <a:rPr lang="en-GB" sz="2400" b="1" i="1" dirty="0" smtClean="0">
                <a:solidFill>
                  <a:srgbClr val="494949"/>
                </a:solidFill>
              </a:rPr>
              <a:t> </a:t>
            </a:r>
            <a:r>
              <a:rPr lang="en-GB" sz="2400" b="1" i="1" dirty="0" err="1" smtClean="0">
                <a:solidFill>
                  <a:srgbClr val="494949"/>
                </a:solidFill>
              </a:rPr>
              <a:t>chiuse</a:t>
            </a:r>
            <a:r>
              <a:rPr lang="en-GB" sz="2400" b="1" i="1" dirty="0" smtClean="0">
                <a:solidFill>
                  <a:srgbClr val="494949"/>
                </a:solidFill>
              </a:rPr>
              <a:t> e </a:t>
            </a:r>
            <a:r>
              <a:rPr lang="en-GB" sz="2400" b="1" i="1" dirty="0" err="1" smtClean="0">
                <a:solidFill>
                  <a:srgbClr val="494949"/>
                </a:solidFill>
              </a:rPr>
              <a:t>parallele</a:t>
            </a:r>
            <a:r>
              <a:rPr lang="en-GB" sz="2400" b="1" i="1" dirty="0" smtClean="0">
                <a:solidFill>
                  <a:srgbClr val="494949"/>
                </a:solidFill>
              </a:rPr>
              <a:t> (e </a:t>
            </a:r>
            <a:r>
              <a:rPr lang="en-GB" sz="2400" b="1" i="1" dirty="0" err="1" smtClean="0">
                <a:solidFill>
                  <a:srgbClr val="494949"/>
                </a:solidFill>
              </a:rPr>
              <a:t>minacciano</a:t>
            </a:r>
            <a:r>
              <a:rPr lang="en-GB" sz="2400" b="1" i="1" dirty="0" smtClean="0">
                <a:solidFill>
                  <a:srgbClr val="494949"/>
                </a:solidFill>
              </a:rPr>
              <a:t> la nostra </a:t>
            </a:r>
            <a:r>
              <a:rPr lang="en-GB" sz="2400" b="1" i="1" dirty="0" err="1" smtClean="0">
                <a:solidFill>
                  <a:srgbClr val="494949"/>
                </a:solidFill>
              </a:rPr>
              <a:t>identità</a:t>
            </a:r>
            <a:r>
              <a:rPr lang="en-GB" sz="2400" b="1" i="1" dirty="0" smtClean="0">
                <a:solidFill>
                  <a:srgbClr val="494949"/>
                </a:solidFill>
              </a:rPr>
              <a:t>)</a:t>
            </a:r>
            <a:endParaRPr lang="en-GB" sz="2400" b="1" i="1" dirty="0">
              <a:solidFill>
                <a:srgbClr val="494949"/>
              </a:solidFill>
            </a:endParaRPr>
          </a:p>
          <a:p>
            <a:pPr marL="457200" indent="-457200" eaLnBrk="1" hangingPunct="1">
              <a:buFont typeface="Corbel" pitchFamily="34" charset="0"/>
              <a:buAutoNum type="arabicPeriod"/>
              <a:defRPr/>
            </a:pPr>
            <a:r>
              <a:rPr lang="en-GB" sz="2400" b="1" i="1" dirty="0" smtClean="0">
                <a:solidFill>
                  <a:srgbClr val="494949"/>
                </a:solidFill>
              </a:rPr>
              <a:t>I </a:t>
            </a:r>
            <a:r>
              <a:rPr lang="en-GB" sz="2400" b="1" i="1" dirty="0" err="1" smtClean="0">
                <a:solidFill>
                  <a:srgbClr val="494949"/>
                </a:solidFill>
              </a:rPr>
              <a:t>figli</a:t>
            </a:r>
            <a:r>
              <a:rPr lang="en-GB" sz="2400" b="1" i="1" dirty="0" smtClean="0">
                <a:solidFill>
                  <a:srgbClr val="494949"/>
                </a:solidFill>
              </a:rPr>
              <a:t> </a:t>
            </a:r>
            <a:r>
              <a:rPr lang="en-GB" sz="2400" b="1" i="1" dirty="0" err="1" smtClean="0">
                <a:solidFill>
                  <a:srgbClr val="494949"/>
                </a:solidFill>
              </a:rPr>
              <a:t>degli</a:t>
            </a:r>
            <a:r>
              <a:rPr lang="en-GB" sz="2400" b="1" i="1" dirty="0" smtClean="0">
                <a:solidFill>
                  <a:srgbClr val="494949"/>
                </a:solidFill>
              </a:rPr>
              <a:t> </a:t>
            </a:r>
            <a:r>
              <a:rPr lang="en-GB" sz="2400" b="1" i="1" dirty="0" err="1" smtClean="0">
                <a:solidFill>
                  <a:srgbClr val="494949"/>
                </a:solidFill>
              </a:rPr>
              <a:t>immigrati</a:t>
            </a:r>
            <a:r>
              <a:rPr lang="en-GB" sz="2400" b="1" i="1" dirty="0" smtClean="0">
                <a:solidFill>
                  <a:srgbClr val="494949"/>
                </a:solidFill>
              </a:rPr>
              <a:t> </a:t>
            </a:r>
            <a:r>
              <a:rPr lang="en-GB" sz="2400" b="1" i="1" dirty="0" err="1" smtClean="0">
                <a:solidFill>
                  <a:srgbClr val="494949"/>
                </a:solidFill>
              </a:rPr>
              <a:t>fanno</a:t>
            </a:r>
            <a:r>
              <a:rPr lang="en-GB" sz="2400" b="1" i="1" dirty="0" smtClean="0">
                <a:solidFill>
                  <a:srgbClr val="494949"/>
                </a:solidFill>
              </a:rPr>
              <a:t> </a:t>
            </a:r>
            <a:r>
              <a:rPr lang="en-GB" sz="2400" b="1" i="1" dirty="0" err="1" smtClean="0">
                <a:solidFill>
                  <a:srgbClr val="494949"/>
                </a:solidFill>
              </a:rPr>
              <a:t>abbassare</a:t>
            </a:r>
            <a:r>
              <a:rPr lang="en-GB" sz="2400" b="1" i="1" dirty="0" smtClean="0">
                <a:solidFill>
                  <a:srgbClr val="494949"/>
                </a:solidFill>
              </a:rPr>
              <a:t> </a:t>
            </a:r>
            <a:r>
              <a:rPr lang="en-GB" sz="2400" b="1" i="1" dirty="0" err="1" smtClean="0">
                <a:solidFill>
                  <a:srgbClr val="494949"/>
                </a:solidFill>
              </a:rPr>
              <a:t>il</a:t>
            </a:r>
            <a:r>
              <a:rPr lang="en-GB" sz="2400" b="1" i="1" dirty="0" smtClean="0">
                <a:solidFill>
                  <a:srgbClr val="494949"/>
                </a:solidFill>
              </a:rPr>
              <a:t> </a:t>
            </a:r>
            <a:r>
              <a:rPr lang="en-GB" sz="2400" b="1" i="1" dirty="0" err="1" smtClean="0">
                <a:solidFill>
                  <a:srgbClr val="494949"/>
                </a:solidFill>
              </a:rPr>
              <a:t>livello</a:t>
            </a:r>
            <a:r>
              <a:rPr lang="en-GB" sz="2400" b="1" i="1" dirty="0" smtClean="0">
                <a:solidFill>
                  <a:srgbClr val="494949"/>
                </a:solidFill>
              </a:rPr>
              <a:t> </a:t>
            </a:r>
            <a:r>
              <a:rPr lang="en-GB" sz="2400" b="1" i="1" dirty="0" err="1" smtClean="0">
                <a:solidFill>
                  <a:srgbClr val="494949"/>
                </a:solidFill>
              </a:rPr>
              <a:t>della</a:t>
            </a:r>
            <a:r>
              <a:rPr lang="en-GB" sz="2400" b="1" i="1" dirty="0" smtClean="0">
                <a:solidFill>
                  <a:srgbClr val="494949"/>
                </a:solidFill>
              </a:rPr>
              <a:t> nostra </a:t>
            </a:r>
            <a:r>
              <a:rPr lang="en-GB" sz="2400" b="1" i="1" dirty="0" err="1" smtClean="0">
                <a:solidFill>
                  <a:srgbClr val="494949"/>
                </a:solidFill>
              </a:rPr>
              <a:t>istruzione</a:t>
            </a:r>
            <a:r>
              <a:rPr lang="en-GB" sz="2400" b="1" i="1" dirty="0" smtClean="0">
                <a:solidFill>
                  <a:srgbClr val="494949"/>
                </a:solidFill>
              </a:rPr>
              <a:t> </a:t>
            </a:r>
            <a:r>
              <a:rPr lang="en-GB" sz="2400" b="1" i="1" dirty="0" err="1" smtClean="0">
                <a:solidFill>
                  <a:srgbClr val="494949"/>
                </a:solidFill>
              </a:rPr>
              <a:t>scolastica</a:t>
            </a:r>
            <a:endParaRPr lang="en-GB" sz="2400" b="1" i="1" dirty="0" smtClean="0">
              <a:solidFill>
                <a:srgbClr val="494949"/>
              </a:solidFill>
            </a:endParaRPr>
          </a:p>
          <a:p>
            <a:pPr marL="457200" indent="-457200" eaLnBrk="1" hangingPunct="1">
              <a:buFont typeface="Corbel" pitchFamily="34" charset="0"/>
              <a:buAutoNum type="arabicPeriod"/>
              <a:defRPr/>
            </a:pPr>
            <a:r>
              <a:rPr lang="en-GB" sz="2400" b="1" i="1" dirty="0" smtClean="0">
                <a:solidFill>
                  <a:srgbClr val="494949"/>
                </a:solidFill>
              </a:rPr>
              <a:t>Le </a:t>
            </a:r>
            <a:r>
              <a:rPr lang="en-GB" sz="2400" b="1" i="1" dirty="0" err="1" smtClean="0">
                <a:solidFill>
                  <a:srgbClr val="494949"/>
                </a:solidFill>
              </a:rPr>
              <a:t>donne</a:t>
            </a:r>
            <a:r>
              <a:rPr lang="en-GB" sz="2400" b="1" i="1" dirty="0" smtClean="0">
                <a:solidFill>
                  <a:srgbClr val="494949"/>
                </a:solidFill>
              </a:rPr>
              <a:t> immigrate </a:t>
            </a:r>
            <a:r>
              <a:rPr lang="en-GB" sz="2400" b="1" i="1" dirty="0" err="1" smtClean="0">
                <a:solidFill>
                  <a:srgbClr val="494949"/>
                </a:solidFill>
              </a:rPr>
              <a:t>vivono</a:t>
            </a:r>
            <a:r>
              <a:rPr lang="en-GB" sz="2400" b="1" i="1" dirty="0" smtClean="0">
                <a:solidFill>
                  <a:srgbClr val="494949"/>
                </a:solidFill>
              </a:rPr>
              <a:t> come recluse, </a:t>
            </a:r>
            <a:r>
              <a:rPr lang="en-GB" sz="2400" b="1" i="1" dirty="0" err="1" smtClean="0">
                <a:solidFill>
                  <a:srgbClr val="494949"/>
                </a:solidFill>
              </a:rPr>
              <a:t>oppresse</a:t>
            </a:r>
            <a:r>
              <a:rPr lang="en-GB" sz="2400" b="1" i="1" dirty="0" smtClean="0">
                <a:solidFill>
                  <a:srgbClr val="494949"/>
                </a:solidFill>
              </a:rPr>
              <a:t> </a:t>
            </a:r>
            <a:r>
              <a:rPr lang="en-GB" sz="2400" b="1" i="1" dirty="0" err="1" smtClean="0">
                <a:solidFill>
                  <a:srgbClr val="494949"/>
                </a:solidFill>
              </a:rPr>
              <a:t>dai</a:t>
            </a:r>
            <a:r>
              <a:rPr lang="en-GB" sz="2400" b="1" i="1" dirty="0" smtClean="0">
                <a:solidFill>
                  <a:srgbClr val="494949"/>
                </a:solidFill>
              </a:rPr>
              <a:t> </a:t>
            </a:r>
            <a:r>
              <a:rPr lang="en-GB" sz="2400" b="1" i="1" dirty="0" err="1" smtClean="0">
                <a:solidFill>
                  <a:srgbClr val="494949"/>
                </a:solidFill>
              </a:rPr>
              <a:t>loro</a:t>
            </a:r>
            <a:r>
              <a:rPr lang="en-GB" sz="2400" b="1" i="1" dirty="0" smtClean="0">
                <a:solidFill>
                  <a:srgbClr val="494949"/>
                </a:solidFill>
              </a:rPr>
              <a:t> </a:t>
            </a:r>
            <a:r>
              <a:rPr lang="en-GB" sz="2400" b="1" i="1" dirty="0" err="1" smtClean="0">
                <a:solidFill>
                  <a:srgbClr val="494949"/>
                </a:solidFill>
              </a:rPr>
              <a:t>uomini</a:t>
            </a:r>
            <a:endParaRPr lang="en-GB" sz="2400" b="1" i="1" dirty="0">
              <a:solidFill>
                <a:srgbClr val="494949"/>
              </a:solidFill>
            </a:endParaRPr>
          </a:p>
          <a:p>
            <a:pPr marL="0" indent="0" eaLnBrk="1" hangingPunct="1">
              <a:buFont typeface="Corbel" pitchFamily="34" charset="0"/>
              <a:buNone/>
              <a:defRPr/>
            </a:pPr>
            <a:endParaRPr lang="en-GB" sz="2400" dirty="0">
              <a:solidFill>
                <a:srgbClr val="49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9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12827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it-IT" altLang="it-IT" b="1" dirty="0" smtClean="0"/>
              <a:t>Immigrazione e Migrazioni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0833" y="1756775"/>
            <a:ext cx="9885397" cy="4355925"/>
          </a:xfrm>
        </p:spPr>
        <p:txBody>
          <a:bodyPr>
            <a:normAutofit fontScale="85000" lnSpcReduction="20000"/>
          </a:bodyPr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it-IT" altLang="it-IT" sz="2800" b="1" dirty="0" smtClean="0">
                <a:solidFill>
                  <a:schemeClr val="tx1"/>
                </a:solidFill>
              </a:rPr>
              <a:t>a) immigrati per lavoro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it-IT" altLang="it-IT" sz="2800" b="1" dirty="0" smtClean="0">
                <a:solidFill>
                  <a:schemeClr val="tx1"/>
                </a:solidFill>
              </a:rPr>
              <a:t>b) immigrati stagionali o lavoratori a contratto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it-IT" altLang="it-IT" sz="2800" b="1" dirty="0" smtClean="0">
                <a:solidFill>
                  <a:schemeClr val="tx1"/>
                </a:solidFill>
              </a:rPr>
              <a:t>c) immigrati qualificati e imprenditori (</a:t>
            </a:r>
            <a:r>
              <a:rPr lang="it-IT" altLang="it-IT" sz="2800" b="1" i="1" dirty="0" err="1" smtClean="0">
                <a:solidFill>
                  <a:schemeClr val="tx1"/>
                </a:solidFill>
              </a:rPr>
              <a:t>skilled</a:t>
            </a:r>
            <a:r>
              <a:rPr lang="it-IT" altLang="it-IT" sz="2800" b="1" i="1" dirty="0" smtClean="0">
                <a:solidFill>
                  <a:schemeClr val="tx1"/>
                </a:solidFill>
              </a:rPr>
              <a:t> </a:t>
            </a:r>
            <a:r>
              <a:rPr lang="it-IT" altLang="it-IT" sz="2800" b="1" i="1" dirty="0" err="1" smtClean="0">
                <a:solidFill>
                  <a:schemeClr val="tx1"/>
                </a:solidFill>
              </a:rPr>
              <a:t>migrations</a:t>
            </a:r>
            <a:r>
              <a:rPr lang="it-IT" altLang="it-IT" sz="2800" b="1" dirty="0" smtClean="0">
                <a:solidFill>
                  <a:schemeClr val="tx1"/>
                </a:solidFill>
              </a:rPr>
              <a:t>; imprenditoria etnica; fuga dei cervelli)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it-IT" altLang="it-IT" sz="2800" b="1" dirty="0" smtClean="0">
                <a:solidFill>
                  <a:schemeClr val="tx1"/>
                </a:solidFill>
              </a:rPr>
              <a:t>d) familiari al seguito (ricongiungimenti familiari)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it-IT" altLang="it-IT" sz="2800" b="1" dirty="0" smtClean="0">
                <a:solidFill>
                  <a:schemeClr val="tx1"/>
                </a:solidFill>
              </a:rPr>
              <a:t>e) rifugiati e richiedenti asilo (“migrazioni forzate”)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it-IT" altLang="it-IT" sz="2800" b="1" dirty="0" smtClean="0">
                <a:solidFill>
                  <a:schemeClr val="tx1"/>
                </a:solidFill>
              </a:rPr>
              <a:t>f) </a:t>
            </a:r>
            <a:r>
              <a:rPr lang="it-IT" altLang="it-IT" sz="2800" b="1" dirty="0">
                <a:solidFill>
                  <a:schemeClr val="tx1"/>
                </a:solidFill>
              </a:rPr>
              <a:t>minori stranieri non </a:t>
            </a:r>
            <a:r>
              <a:rPr lang="it-IT" altLang="it-IT" sz="2800" b="1" dirty="0" smtClean="0">
                <a:solidFill>
                  <a:schemeClr val="tx1"/>
                </a:solidFill>
              </a:rPr>
              <a:t>accompagnati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it-IT" altLang="it-IT" sz="2800" b="1" dirty="0" smtClean="0">
                <a:solidFill>
                  <a:schemeClr val="tx1"/>
                </a:solidFill>
              </a:rPr>
              <a:t>g) vittime del traffico di esseri umani (spesso partono come immigrati per lavoro e cambiano status nel corso del viaggio)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it-IT" altLang="it-IT" sz="2800" b="1" dirty="0" smtClean="0">
                <a:solidFill>
                  <a:schemeClr val="tx1"/>
                </a:solidFill>
              </a:rPr>
              <a:t>g) migranti di seconda generazione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it-IT" altLang="it-IT" sz="2800" b="1" dirty="0" smtClean="0">
                <a:solidFill>
                  <a:schemeClr val="tx1"/>
                </a:solidFill>
              </a:rPr>
              <a:t>h) migranti di ritorno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it-IT" altLang="it-IT" sz="2800" b="1" dirty="0" smtClean="0">
                <a:solidFill>
                  <a:schemeClr val="tx1"/>
                </a:solidFill>
              </a:rPr>
              <a:t>i) rom, sinti e </a:t>
            </a:r>
            <a:r>
              <a:rPr lang="it-IT" altLang="it-IT" sz="2800" b="1" dirty="0" err="1" smtClean="0">
                <a:solidFill>
                  <a:schemeClr val="tx1"/>
                </a:solidFill>
              </a:rPr>
              <a:t>caminanti</a:t>
            </a:r>
            <a:r>
              <a:rPr lang="it-IT" altLang="it-IT" sz="2800" b="1" dirty="0" smtClean="0">
                <a:solidFill>
                  <a:schemeClr val="tx1"/>
                </a:solidFill>
              </a:rPr>
              <a:t>: gruppi con vocazione allo spostamento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it-IT" altLang="it-IT" sz="2400" dirty="0" smtClean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C1A9A-8BAA-4268-AE2F-3F57E3BFF739}" type="slidenum">
              <a:rPr lang="it-IT" altLang="it-IT" smtClean="0"/>
              <a:pPr>
                <a:defRPr/>
              </a:pPr>
              <a:t>3</a:t>
            </a:fld>
            <a:endParaRPr lang="it-IT" alt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676406" y="1203584"/>
            <a:ext cx="6030818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La molteplicità delle traiettorie e dei destini</a:t>
            </a:r>
            <a:endParaRPr lang="it-IT" sz="2400" b="1" dirty="0"/>
          </a:p>
        </p:txBody>
      </p:sp>
      <p:sp>
        <p:nvSpPr>
          <p:cNvPr id="5" name="Ovale 4"/>
          <p:cNvSpPr/>
          <p:nvPr/>
        </p:nvSpPr>
        <p:spPr>
          <a:xfrm>
            <a:off x="8029182" y="532542"/>
            <a:ext cx="3970751" cy="18037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it-IT" altLang="it-IT" dirty="0"/>
              <a:t>(UNHCR 2017)</a:t>
            </a:r>
          </a:p>
          <a:p>
            <a:pPr>
              <a:lnSpc>
                <a:spcPct val="80000"/>
              </a:lnSpc>
            </a:pPr>
            <a:r>
              <a:rPr lang="it-IT" altLang="it-IT" b="1" dirty="0" smtClean="0"/>
              <a:t>Sono in totale 258 </a:t>
            </a:r>
            <a:r>
              <a:rPr lang="it-IT" altLang="it-IT" b="1" dirty="0"/>
              <a:t>Mln nel </a:t>
            </a:r>
            <a:r>
              <a:rPr lang="it-IT" altLang="it-IT" b="1" dirty="0" smtClean="0"/>
              <a:t>mondo </a:t>
            </a:r>
            <a:r>
              <a:rPr lang="it-IT" altLang="it-IT" b="1" dirty="0"/>
              <a:t>(di cui 68 Mln sfollati e profughi) </a:t>
            </a:r>
            <a:endParaRPr lang="it-IT" altLang="it-IT" b="1" dirty="0" smtClean="0"/>
          </a:p>
          <a:p>
            <a:pPr>
              <a:lnSpc>
                <a:spcPct val="80000"/>
              </a:lnSpc>
            </a:pPr>
            <a:r>
              <a:rPr lang="it-IT" altLang="it-IT" b="1" dirty="0" smtClean="0"/>
              <a:t>Il 3</a:t>
            </a:r>
            <a:r>
              <a:rPr lang="it-IT" altLang="it-IT" b="1" dirty="0"/>
              <a:t>% </a:t>
            </a:r>
            <a:r>
              <a:rPr lang="it-IT" altLang="it-IT" dirty="0"/>
              <a:t>della popolazione </a:t>
            </a:r>
            <a:r>
              <a:rPr lang="it-IT" altLang="it-IT" dirty="0" smtClean="0"/>
              <a:t>mondiale</a:t>
            </a:r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64924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altLang="it-IT" b="1" dirty="0" smtClean="0"/>
              <a:t>Non viene percepito il contributo che gli immigrati danno alla società italiana ed europea:</a:t>
            </a:r>
          </a:p>
        </p:txBody>
      </p:sp>
      <p:sp>
        <p:nvSpPr>
          <p:cNvPr id="22531" name="Segnaposto contenuto 2"/>
          <p:cNvSpPr>
            <a:spLocks noGrp="1"/>
          </p:cNvSpPr>
          <p:nvPr>
            <p:ph idx="1"/>
          </p:nvPr>
        </p:nvSpPr>
        <p:spPr>
          <a:xfrm>
            <a:off x="1143000" y="2104697"/>
            <a:ext cx="9872871" cy="4038600"/>
          </a:xfrm>
        </p:spPr>
        <p:txBody>
          <a:bodyPr/>
          <a:lstStyle/>
          <a:p>
            <a:r>
              <a:rPr lang="it-IT" altLang="it-IT" sz="2800" dirty="0" smtClean="0">
                <a:solidFill>
                  <a:schemeClr val="tx1"/>
                </a:solidFill>
              </a:rPr>
              <a:t>Contributo </a:t>
            </a:r>
            <a:r>
              <a:rPr lang="it-IT" altLang="it-IT" sz="2800" b="1" dirty="0" smtClean="0">
                <a:solidFill>
                  <a:schemeClr val="tx1"/>
                </a:solidFill>
              </a:rPr>
              <a:t>demografico  </a:t>
            </a:r>
            <a:r>
              <a:rPr lang="it-IT" altLang="it-IT" sz="2800" dirty="0" smtClean="0">
                <a:solidFill>
                  <a:schemeClr val="tx1"/>
                </a:solidFill>
              </a:rPr>
              <a:t>(</a:t>
            </a:r>
            <a:r>
              <a:rPr lang="it-IT" altLang="it-IT" sz="2800" dirty="0">
                <a:solidFill>
                  <a:schemeClr val="tx1"/>
                </a:solidFill>
              </a:rPr>
              <a:t>ringiovanimento della </a:t>
            </a:r>
            <a:r>
              <a:rPr lang="it-IT" altLang="it-IT" sz="2800" dirty="0" smtClean="0">
                <a:solidFill>
                  <a:schemeClr val="tx1"/>
                </a:solidFill>
              </a:rPr>
              <a:t>popolazione; rivitalizzano aree abbandonate)</a:t>
            </a:r>
          </a:p>
          <a:p>
            <a:pPr eaLnBrk="1" hangingPunct="1"/>
            <a:r>
              <a:rPr lang="it-IT" altLang="it-IT" sz="2800" dirty="0" smtClean="0">
                <a:solidFill>
                  <a:schemeClr val="tx1"/>
                </a:solidFill>
              </a:rPr>
              <a:t>Contributo </a:t>
            </a:r>
            <a:r>
              <a:rPr lang="it-IT" altLang="it-IT" sz="2800" b="1" dirty="0" smtClean="0">
                <a:solidFill>
                  <a:schemeClr val="tx1"/>
                </a:solidFill>
              </a:rPr>
              <a:t>economico</a:t>
            </a:r>
            <a:r>
              <a:rPr lang="it-IT" altLang="it-IT" sz="2800" dirty="0" smtClean="0">
                <a:solidFill>
                  <a:schemeClr val="tx1"/>
                </a:solidFill>
              </a:rPr>
              <a:t> (volume di affari, mercato interno, posti di lavoro de-qualificati, contributo fiscale per pagare pensioni e welfare state, recupero mestieri artigiani)</a:t>
            </a:r>
          </a:p>
          <a:p>
            <a:pPr eaLnBrk="1" hangingPunct="1"/>
            <a:r>
              <a:rPr lang="it-IT" altLang="it-IT" sz="2800" dirty="0" smtClean="0">
                <a:solidFill>
                  <a:schemeClr val="tx1"/>
                </a:solidFill>
              </a:rPr>
              <a:t>Contributo </a:t>
            </a:r>
            <a:r>
              <a:rPr lang="it-IT" altLang="it-IT" sz="2800" b="1" dirty="0" smtClean="0">
                <a:solidFill>
                  <a:schemeClr val="tx1"/>
                </a:solidFill>
              </a:rPr>
              <a:t>socio-culturale </a:t>
            </a:r>
            <a:r>
              <a:rPr lang="it-IT" altLang="it-IT" sz="2800" dirty="0" smtClean="0">
                <a:solidFill>
                  <a:schemeClr val="tx1"/>
                </a:solidFill>
              </a:rPr>
              <a:t>(multilinguismo, visione del mondo con più radici – interculturale; </a:t>
            </a:r>
            <a:r>
              <a:rPr lang="it-IT" altLang="it-IT" sz="2800" dirty="0" err="1" smtClean="0">
                <a:solidFill>
                  <a:schemeClr val="tx1"/>
                </a:solidFill>
              </a:rPr>
              <a:t>multireligiosità</a:t>
            </a:r>
            <a:r>
              <a:rPr lang="it-IT" altLang="it-IT" sz="2800" dirty="0" smtClean="0">
                <a:solidFill>
                  <a:schemeClr val="tx1"/>
                </a:solidFill>
              </a:rPr>
              <a:t>)</a:t>
            </a:r>
          </a:p>
          <a:p>
            <a:pPr eaLnBrk="1" hangingPunct="1"/>
            <a:endParaRPr lang="it-IT" altLang="it-IT" sz="2800" dirty="0" smtClean="0">
              <a:solidFill>
                <a:schemeClr val="tx1"/>
              </a:solidFill>
            </a:endParaRPr>
          </a:p>
          <a:p>
            <a:pPr eaLnBrk="1" hangingPunct="1"/>
            <a:endParaRPr lang="it-IT" alt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E86E3-7C21-499D-8519-8E07994EE800}" type="slidenum">
              <a:rPr lang="it-IT" smtClean="0"/>
              <a:pPr>
                <a:defRPr/>
              </a:pPr>
              <a:t>30</a:t>
            </a:fld>
            <a:endParaRPr lang="it-IT"/>
          </a:p>
        </p:txBody>
      </p:sp>
      <p:sp>
        <p:nvSpPr>
          <p:cNvPr id="2" name="Freccia a destra 1"/>
          <p:cNvSpPr/>
          <p:nvPr/>
        </p:nvSpPr>
        <p:spPr>
          <a:xfrm>
            <a:off x="2822028" y="4666593"/>
            <a:ext cx="7031421" cy="21914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VIENE PERCEPITA LA LORO «COLPA» (ESSERE QUI SENZA PERMESSO, commettere atti illegali)</a:t>
            </a:r>
          </a:p>
          <a:p>
            <a:pPr algn="ctr"/>
            <a:r>
              <a:rPr lang="it-IT" b="1" dirty="0" smtClean="0"/>
              <a:t>LA «CERTEZZA» CHE ESISTE UN NEMICO, CONTIENE LE INCERTEZZE SUL PRESENTE E SUL FUTURO  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2079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43000" y="394138"/>
            <a:ext cx="10160876" cy="1571822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La convinzione che l’immigrato sia un «elemento ostile» è rafforzato dalla debolezza/frammentazione delle politiche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2966" y="2112580"/>
            <a:ext cx="11193517" cy="4382813"/>
          </a:xfrm>
        </p:spPr>
        <p:txBody>
          <a:bodyPr>
            <a:noAutofit/>
          </a:bodyPr>
          <a:lstStyle/>
          <a:p>
            <a:r>
              <a:rPr lang="it-IT" altLang="it-IT" sz="2800" dirty="0">
                <a:solidFill>
                  <a:schemeClr val="tx2"/>
                </a:solidFill>
              </a:rPr>
              <a:t>politiche di </a:t>
            </a:r>
            <a:r>
              <a:rPr lang="it-IT" altLang="it-IT" sz="2800" b="1" dirty="0" smtClean="0">
                <a:solidFill>
                  <a:schemeClr val="tx2"/>
                </a:solidFill>
              </a:rPr>
              <a:t>controllo e sicurezza </a:t>
            </a:r>
            <a:r>
              <a:rPr lang="it-IT" altLang="it-IT" sz="2800" dirty="0" smtClean="0">
                <a:solidFill>
                  <a:schemeClr val="tx2"/>
                </a:solidFill>
              </a:rPr>
              <a:t>(</a:t>
            </a:r>
            <a:r>
              <a:rPr lang="it-IT" altLang="it-IT" sz="2800" dirty="0" smtClean="0"/>
              <a:t>cogenza della legge, giustizia e legalità, prevenzione dei crimini, presidio delle zone grigie e degli spazi contesi dalla criminalità; rispetto accordi internazionali ecc.)</a:t>
            </a:r>
            <a:endParaRPr lang="it-IT" altLang="it-IT" sz="2800" dirty="0"/>
          </a:p>
          <a:p>
            <a:r>
              <a:rPr lang="it-IT" altLang="it-IT" sz="2800" dirty="0">
                <a:solidFill>
                  <a:schemeClr val="tx2"/>
                </a:solidFill>
              </a:rPr>
              <a:t>politiche di </a:t>
            </a:r>
            <a:r>
              <a:rPr lang="it-IT" altLang="it-IT" sz="2800" b="1" dirty="0">
                <a:solidFill>
                  <a:schemeClr val="tx2"/>
                </a:solidFill>
              </a:rPr>
              <a:t>asilo</a:t>
            </a:r>
            <a:r>
              <a:rPr lang="it-IT" altLang="it-IT" sz="2800" dirty="0">
                <a:solidFill>
                  <a:schemeClr val="tx2"/>
                </a:solidFill>
              </a:rPr>
              <a:t> (</a:t>
            </a:r>
            <a:r>
              <a:rPr lang="it-IT" altLang="it-IT" sz="2800" b="1" dirty="0">
                <a:solidFill>
                  <a:schemeClr val="tx2"/>
                </a:solidFill>
              </a:rPr>
              <a:t>protezione</a:t>
            </a:r>
            <a:r>
              <a:rPr lang="it-IT" altLang="it-IT" sz="2800" dirty="0">
                <a:solidFill>
                  <a:schemeClr val="tx2"/>
                </a:solidFill>
              </a:rPr>
              <a:t> umanitaria internazionale)</a:t>
            </a:r>
          </a:p>
          <a:p>
            <a:r>
              <a:rPr lang="it-IT" altLang="it-IT" sz="2800" dirty="0">
                <a:solidFill>
                  <a:schemeClr val="tx2"/>
                </a:solidFill>
              </a:rPr>
              <a:t>politiche di </a:t>
            </a:r>
            <a:r>
              <a:rPr lang="it-IT" altLang="it-IT" sz="2800" b="1" dirty="0">
                <a:solidFill>
                  <a:schemeClr val="tx2"/>
                </a:solidFill>
              </a:rPr>
              <a:t>integrazione</a:t>
            </a:r>
            <a:r>
              <a:rPr lang="it-IT" altLang="it-IT" sz="2800" dirty="0">
                <a:solidFill>
                  <a:schemeClr val="tx2"/>
                </a:solidFill>
              </a:rPr>
              <a:t> </a:t>
            </a:r>
            <a:r>
              <a:rPr lang="it-IT" altLang="it-IT" sz="2800" dirty="0"/>
              <a:t>(processo attraverso il quale si viene «accettati» da una società </a:t>
            </a:r>
            <a:r>
              <a:rPr lang="it-IT" altLang="it-IT" sz="2800" dirty="0" smtClean="0"/>
              <a:t>ospitante fino a farne parte e sentirsi parte)</a:t>
            </a:r>
            <a:endParaRPr lang="it-IT" altLang="it-IT" sz="2800" dirty="0"/>
          </a:p>
          <a:p>
            <a:r>
              <a:rPr lang="it-IT" altLang="it-IT" sz="2800" dirty="0">
                <a:solidFill>
                  <a:schemeClr val="tx2"/>
                </a:solidFill>
              </a:rPr>
              <a:t>politiche di </a:t>
            </a:r>
            <a:r>
              <a:rPr lang="it-IT" altLang="it-IT" sz="2800" b="1" dirty="0" smtClean="0">
                <a:solidFill>
                  <a:schemeClr val="tx2"/>
                </a:solidFill>
              </a:rPr>
              <a:t>interculturalismo </a:t>
            </a:r>
            <a:r>
              <a:rPr lang="it-IT" altLang="it-IT" sz="2800" dirty="0" smtClean="0">
                <a:solidFill>
                  <a:schemeClr val="tx2"/>
                </a:solidFill>
              </a:rPr>
              <a:t>(</a:t>
            </a:r>
            <a:r>
              <a:rPr lang="it-IT" altLang="it-IT" sz="2800" dirty="0" smtClean="0"/>
              <a:t>capacità di trarre vantaggi dalla presenza e dallo scambio di persone con diverse culture e contrastare le tendenze alla chiusura, declino, estinzione del corpo sociale). </a:t>
            </a:r>
            <a:endParaRPr lang="it-IT" altLang="it-IT" sz="2800" b="1" dirty="0"/>
          </a:p>
          <a:p>
            <a:endParaRPr lang="it-IT" altLang="it-IT" sz="2800" dirty="0">
              <a:solidFill>
                <a:schemeClr val="tx2"/>
              </a:solidFill>
            </a:endParaRPr>
          </a:p>
          <a:p>
            <a:endParaRPr lang="it-IT" sz="24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EFAEA-FC8F-4407-B6A3-21EC993D8D5F}" type="slidenum">
              <a:rPr lang="it-IT" smtClean="0"/>
              <a:pPr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445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CHE FARE? </a:t>
            </a:r>
            <a:endParaRPr lang="it-IT" dirty="0"/>
          </a:p>
        </p:txBody>
      </p:sp>
      <p:sp>
        <p:nvSpPr>
          <p:cNvPr id="6" name="Sottotitolo 5"/>
          <p:cNvSpPr>
            <a:spLocks noGrp="1"/>
          </p:cNvSpPr>
          <p:nvPr>
            <p:ph type="body" idx="1"/>
          </p:nvPr>
        </p:nvSpPr>
        <p:spPr>
          <a:xfrm>
            <a:off x="157655" y="4154519"/>
            <a:ext cx="11477297" cy="2356639"/>
          </a:xfrm>
        </p:spPr>
        <p:txBody>
          <a:bodyPr>
            <a:noAutofit/>
          </a:bodyPr>
          <a:lstStyle/>
          <a:p>
            <a:r>
              <a:rPr lang="it-IT" sz="2800" b="1" dirty="0" smtClean="0"/>
              <a:t>Contrastare qualsiasi «militarizzazione» del fenomeno</a:t>
            </a:r>
          </a:p>
          <a:p>
            <a:r>
              <a:rPr lang="it-IT" sz="2800" b="1" dirty="0" smtClean="0"/>
              <a:t>Attenersi ai dati di fatto</a:t>
            </a:r>
          </a:p>
          <a:p>
            <a:r>
              <a:rPr lang="it-IT" sz="2800" b="1" dirty="0" smtClean="0"/>
              <a:t>Accogliere le paure e le distorsioni percettive come dati di fatto</a:t>
            </a:r>
          </a:p>
          <a:p>
            <a:r>
              <a:rPr lang="it-IT" sz="2800" b="1" dirty="0" smtClean="0"/>
              <a:t>Costruire nuove narrazioni /visioni nella popolazione residente</a:t>
            </a:r>
            <a:endParaRPr lang="it-IT" sz="2800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EFAEA-FC8F-4407-B6A3-21EC993D8D5F}" type="slidenum">
              <a:rPr lang="it-IT" smtClean="0"/>
              <a:pPr/>
              <a:t>32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5061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Integrazione </a:t>
            </a:r>
            <a:endParaRPr lang="it-IT" dirty="0"/>
          </a:p>
        </p:txBody>
      </p:sp>
      <p:sp>
        <p:nvSpPr>
          <p:cNvPr id="6" name="Sottotitolo 5"/>
          <p:cNvSpPr>
            <a:spLocks noGrp="1"/>
          </p:cNvSpPr>
          <p:nvPr>
            <p:ph type="subTitle" idx="1"/>
          </p:nvPr>
        </p:nvSpPr>
        <p:spPr>
          <a:xfrm>
            <a:off x="1478280" y="3840480"/>
            <a:ext cx="8976360" cy="2560320"/>
          </a:xfrm>
        </p:spPr>
        <p:txBody>
          <a:bodyPr>
            <a:normAutofit fontScale="92500" lnSpcReduction="20000"/>
          </a:bodyPr>
          <a:lstStyle/>
          <a:p>
            <a:r>
              <a:rPr lang="it-IT" sz="3000" b="1" dirty="0" smtClean="0"/>
              <a:t>Non è vuota retorica</a:t>
            </a:r>
          </a:p>
          <a:p>
            <a:r>
              <a:rPr lang="it-IT" sz="3000" b="1" dirty="0" smtClean="0"/>
              <a:t>E’ un processo di </a:t>
            </a:r>
            <a:r>
              <a:rPr lang="it-IT" sz="3000" b="1" dirty="0" smtClean="0">
                <a:solidFill>
                  <a:schemeClr val="tx1"/>
                </a:solidFill>
              </a:rPr>
              <a:t>scambio sociale</a:t>
            </a:r>
          </a:p>
          <a:p>
            <a:r>
              <a:rPr lang="it-IT" sz="3000" b="1" dirty="0" smtClean="0"/>
              <a:t>Che fa evolvere i gruppi umani, grazie alle loro differenze</a:t>
            </a:r>
          </a:p>
          <a:p>
            <a:r>
              <a:rPr lang="it-IT" sz="3000" b="1" dirty="0" smtClean="0"/>
              <a:t>Le società </a:t>
            </a:r>
            <a:r>
              <a:rPr lang="it-IT" sz="3000" b="1" dirty="0"/>
              <a:t>di provenienza e </a:t>
            </a:r>
            <a:r>
              <a:rPr lang="it-IT" sz="3000" b="1" dirty="0" smtClean="0"/>
              <a:t> quelle di </a:t>
            </a:r>
            <a:r>
              <a:rPr lang="it-IT" sz="3000" b="1" dirty="0"/>
              <a:t>arrivo </a:t>
            </a:r>
            <a:r>
              <a:rPr lang="it-IT" sz="3000" b="1" dirty="0" smtClean="0"/>
              <a:t>dei migranti mettono in atto (spontaneamente) </a:t>
            </a:r>
            <a:r>
              <a:rPr lang="it-IT" sz="3000" b="1" dirty="0">
                <a:solidFill>
                  <a:schemeClr val="tx1"/>
                </a:solidFill>
              </a:rPr>
              <a:t>dinamiche tra culture e forme dell’appartenenza</a:t>
            </a:r>
            <a:endParaRPr lang="it-IT" sz="3000" b="1" dirty="0" smtClean="0">
              <a:solidFill>
                <a:schemeClr val="tx1"/>
              </a:solidFill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EFAEA-FC8F-4407-B6A3-21EC993D8D5F}" type="slidenum">
              <a:rPr lang="it-IT" smtClean="0"/>
              <a:pPr/>
              <a:t>33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2458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14918" y="1773239"/>
            <a:ext cx="10356849" cy="484028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it-IT" altLang="it-IT" sz="2600" b="1" dirty="0" smtClean="0">
              <a:solidFill>
                <a:srgbClr val="C00000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endParaRPr lang="it-IT" altLang="it-IT" sz="2600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it-IT" altLang="it-IT" sz="2600" b="1" dirty="0" smtClean="0">
                <a:solidFill>
                  <a:schemeClr val="tx1"/>
                </a:solidFill>
              </a:rPr>
              <a:t>L’immagine dell’altro e il rapporto NOI/LORO (identità-alterità)</a:t>
            </a:r>
          </a:p>
          <a:p>
            <a:pPr eaLnBrk="1" hangingPunct="1"/>
            <a:r>
              <a:rPr lang="it-IT" altLang="it-IT" sz="2600" b="1" dirty="0" smtClean="0">
                <a:solidFill>
                  <a:schemeClr val="tx1"/>
                </a:solidFill>
              </a:rPr>
              <a:t>La costruzione dell’appartenenza (cosa significa «legarsi a»? Che implicazioni ha? Lealtà e cittadinanza)</a:t>
            </a:r>
          </a:p>
          <a:p>
            <a:pPr eaLnBrk="1" hangingPunct="1"/>
            <a:r>
              <a:rPr lang="it-IT" altLang="it-IT" sz="2600" b="1" dirty="0" smtClean="0">
                <a:solidFill>
                  <a:schemeClr val="tx1"/>
                </a:solidFill>
              </a:rPr>
              <a:t>Il trattamento della diversità o differenza</a:t>
            </a:r>
          </a:p>
          <a:p>
            <a:pPr eaLnBrk="1" hangingPunct="1"/>
            <a:r>
              <a:rPr lang="it-IT" altLang="it-IT" sz="2600" b="1" dirty="0" smtClean="0">
                <a:solidFill>
                  <a:schemeClr val="tx1"/>
                </a:solidFill>
              </a:rPr>
              <a:t>La questione delle </a:t>
            </a:r>
            <a:r>
              <a:rPr lang="it-IT" altLang="it-IT" sz="2600" b="1" dirty="0" smtClean="0">
                <a:solidFill>
                  <a:srgbClr val="FF0000"/>
                </a:solidFill>
              </a:rPr>
              <a:t>risorse</a:t>
            </a:r>
            <a:r>
              <a:rPr lang="it-IT" altLang="it-IT" sz="2600" b="1" dirty="0" smtClean="0">
                <a:solidFill>
                  <a:schemeClr val="tx1"/>
                </a:solidFill>
              </a:rPr>
              <a:t>, dei </a:t>
            </a:r>
            <a:r>
              <a:rPr lang="it-IT" altLang="it-IT" sz="2600" b="1" dirty="0" smtClean="0">
                <a:solidFill>
                  <a:srgbClr val="FF0000"/>
                </a:solidFill>
              </a:rPr>
              <a:t>criteri</a:t>
            </a:r>
            <a:r>
              <a:rPr lang="it-IT" altLang="it-IT" sz="2600" b="1" dirty="0" smtClean="0">
                <a:solidFill>
                  <a:schemeClr val="tx1"/>
                </a:solidFill>
              </a:rPr>
              <a:t> distributivi e dei «</a:t>
            </a:r>
            <a:r>
              <a:rPr lang="it-IT" altLang="it-IT" sz="2600" b="1" dirty="0" smtClean="0">
                <a:solidFill>
                  <a:srgbClr val="FF0000"/>
                </a:solidFill>
              </a:rPr>
              <a:t>confini</a:t>
            </a:r>
            <a:r>
              <a:rPr lang="it-IT" altLang="it-IT" sz="2600" b="1" dirty="0" smtClean="0">
                <a:solidFill>
                  <a:schemeClr val="tx1"/>
                </a:solidFill>
              </a:rPr>
              <a:t>»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659016" y="697409"/>
            <a:ext cx="108453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altLang="it-IT" sz="3600" b="1" dirty="0" smtClean="0">
                <a:solidFill>
                  <a:schemeClr val="accent1"/>
                </a:solidFill>
              </a:rPr>
              <a:t>DIETRO IL CONCETTO DI INTEGRAZIONE SI CELANO</a:t>
            </a:r>
          </a:p>
          <a:p>
            <a:pPr algn="ctr"/>
            <a:r>
              <a:rPr lang="it-IT" altLang="it-IT" sz="3600" b="1" dirty="0" smtClean="0">
                <a:solidFill>
                  <a:schemeClr val="accent1"/>
                </a:solidFill>
              </a:rPr>
              <a:t>ALCUNE QUESTIONI IMPORTANTI, COME:</a:t>
            </a:r>
            <a:endParaRPr lang="it-IT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63490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42999" y="609600"/>
            <a:ext cx="10432915" cy="1356360"/>
          </a:xfrm>
        </p:spPr>
        <p:txBody>
          <a:bodyPr/>
          <a:lstStyle/>
          <a:p>
            <a:r>
              <a:rPr lang="it-IT" b="1" dirty="0" smtClean="0"/>
              <a:t>Ogni «formula» di integrazione si esplica: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43000" y="2057399"/>
            <a:ext cx="10296728" cy="4265579"/>
          </a:xfrm>
        </p:spPr>
        <p:txBody>
          <a:bodyPr>
            <a:normAutofit fontScale="92500" lnSpcReduction="10000"/>
          </a:bodyPr>
          <a:lstStyle/>
          <a:p>
            <a:r>
              <a:rPr lang="it-IT" sz="3200" b="1" dirty="0" smtClean="0">
                <a:solidFill>
                  <a:schemeClr val="tx1"/>
                </a:solidFill>
              </a:rPr>
              <a:t>Al livello dei valori (dimensione </a:t>
            </a:r>
            <a:r>
              <a:rPr lang="it-IT" sz="3200" b="1" i="1" dirty="0" err="1" smtClean="0">
                <a:solidFill>
                  <a:schemeClr val="tx1"/>
                </a:solidFill>
              </a:rPr>
              <a:t>fondativa</a:t>
            </a:r>
            <a:r>
              <a:rPr lang="it-IT" sz="3200" b="1" dirty="0" smtClean="0">
                <a:solidFill>
                  <a:schemeClr val="tx1"/>
                </a:solidFill>
              </a:rPr>
              <a:t>):</a:t>
            </a:r>
          </a:p>
          <a:p>
            <a:r>
              <a:rPr lang="it-IT" sz="2800" dirty="0" smtClean="0">
                <a:solidFill>
                  <a:schemeClr val="tx1"/>
                </a:solidFill>
              </a:rPr>
              <a:t>- cosa deve essere fatto (piano </a:t>
            </a:r>
            <a:r>
              <a:rPr lang="it-IT" sz="2800" i="1" dirty="0" smtClean="0">
                <a:solidFill>
                  <a:schemeClr val="tx1"/>
                </a:solidFill>
              </a:rPr>
              <a:t>normativo</a:t>
            </a:r>
            <a:r>
              <a:rPr lang="it-IT" sz="2800" dirty="0" smtClean="0">
                <a:solidFill>
                  <a:schemeClr val="tx1"/>
                </a:solidFill>
              </a:rPr>
              <a:t>)</a:t>
            </a:r>
          </a:p>
          <a:p>
            <a:r>
              <a:rPr lang="it-IT" sz="2800" dirty="0" smtClean="0">
                <a:solidFill>
                  <a:schemeClr val="tx1"/>
                </a:solidFill>
              </a:rPr>
              <a:t>- per difendere quali principi (piano </a:t>
            </a:r>
            <a:r>
              <a:rPr lang="it-IT" sz="2800" i="1" dirty="0" smtClean="0">
                <a:solidFill>
                  <a:schemeClr val="tx1"/>
                </a:solidFill>
              </a:rPr>
              <a:t>cognitivo</a:t>
            </a:r>
            <a:r>
              <a:rPr lang="it-IT" sz="2800" dirty="0" smtClean="0">
                <a:solidFill>
                  <a:schemeClr val="tx1"/>
                </a:solidFill>
              </a:rPr>
              <a:t>)</a:t>
            </a:r>
          </a:p>
          <a:p>
            <a:endParaRPr lang="it-IT" sz="2800" dirty="0">
              <a:solidFill>
                <a:schemeClr val="tx1"/>
              </a:solidFill>
            </a:endParaRPr>
          </a:p>
          <a:p>
            <a:r>
              <a:rPr lang="it-IT" sz="3200" b="1" dirty="0" smtClean="0">
                <a:solidFill>
                  <a:schemeClr val="tx1"/>
                </a:solidFill>
              </a:rPr>
              <a:t>Al livello delle pratiche (dimensione </a:t>
            </a:r>
            <a:r>
              <a:rPr lang="it-IT" sz="3200" b="1" i="1" dirty="0" smtClean="0">
                <a:solidFill>
                  <a:schemeClr val="tx1"/>
                </a:solidFill>
              </a:rPr>
              <a:t>operativa</a:t>
            </a:r>
            <a:r>
              <a:rPr lang="it-IT" sz="3200" b="1" dirty="0" smtClean="0">
                <a:solidFill>
                  <a:schemeClr val="tx1"/>
                </a:solidFill>
              </a:rPr>
              <a:t>):</a:t>
            </a:r>
          </a:p>
          <a:p>
            <a:r>
              <a:rPr lang="it-IT" sz="2800" dirty="0" smtClean="0">
                <a:solidFill>
                  <a:schemeClr val="tx1"/>
                </a:solidFill>
              </a:rPr>
              <a:t>- chi lo fa e con chi</a:t>
            </a:r>
          </a:p>
          <a:p>
            <a:r>
              <a:rPr lang="it-IT" sz="2800" dirty="0" smtClean="0">
                <a:solidFill>
                  <a:schemeClr val="tx1"/>
                </a:solidFill>
              </a:rPr>
              <a:t>- in quali condizioni</a:t>
            </a:r>
          </a:p>
          <a:p>
            <a:r>
              <a:rPr lang="it-IT" sz="2800" dirty="0" smtClean="0">
                <a:solidFill>
                  <a:schemeClr val="tx1"/>
                </a:solidFill>
              </a:rPr>
              <a:t>- sono coerenti o no con il piano dei valori?</a:t>
            </a:r>
          </a:p>
          <a:p>
            <a:endParaRPr lang="it-IT" sz="2800" dirty="0" smtClean="0">
              <a:solidFill>
                <a:schemeClr val="tx1"/>
              </a:solidFill>
            </a:endParaRPr>
          </a:p>
          <a:p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EFAEA-FC8F-4407-B6A3-21EC993D8D5F}" type="slidenum">
              <a:rPr lang="it-IT" smtClean="0"/>
              <a:pPr/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86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Grazie!</a:t>
            </a:r>
            <a:endParaRPr lang="it-IT" dirty="0"/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sz="3200" b="1" dirty="0">
                <a:solidFill>
                  <a:srgbClr val="C00000"/>
                </a:solidFill>
              </a:rPr>
              <a:t>Maddalena Colombo</a:t>
            </a:r>
          </a:p>
          <a:p>
            <a:r>
              <a:rPr lang="it-IT" sz="4000" b="1" u="sng" dirty="0">
                <a:solidFill>
                  <a:srgbClr val="FF0000"/>
                </a:solidFill>
              </a:rPr>
              <a:t>m</a:t>
            </a:r>
            <a:r>
              <a:rPr lang="it-IT" sz="4000" b="1" u="sng" dirty="0" smtClean="0">
                <a:solidFill>
                  <a:srgbClr val="FF0000"/>
                </a:solidFill>
              </a:rPr>
              <a:t>addalena.colombo@unicatt.it</a:t>
            </a:r>
            <a:endParaRPr lang="it-IT" sz="4000" b="1" u="sng" dirty="0">
              <a:solidFill>
                <a:srgbClr val="FF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EFAEA-FC8F-4407-B6A3-21EC993D8D5F}" type="slidenum">
              <a:rPr lang="it-IT" smtClean="0"/>
              <a:pPr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439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Bibliografia essenziale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017" y="1400783"/>
            <a:ext cx="11763983" cy="5311301"/>
          </a:xfrm>
        </p:spPr>
        <p:txBody>
          <a:bodyPr>
            <a:normAutofit fontScale="62500" lnSpcReduction="20000"/>
          </a:bodyPr>
          <a:lstStyle/>
          <a:p>
            <a:pPr lvl="0">
              <a:spcBef>
                <a:spcPts val="600"/>
              </a:spcBef>
            </a:pPr>
            <a:endParaRPr lang="it-IT" sz="24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it-IT" sz="2600" b="1" dirty="0" smtClean="0">
                <a:solidFill>
                  <a:schemeClr val="tx1"/>
                </a:solidFill>
              </a:rPr>
              <a:t>M. Ambrosini, Costruttori di integrazione. </a:t>
            </a:r>
            <a:r>
              <a:rPr lang="it-IT" sz="2600" b="1" dirty="0">
                <a:solidFill>
                  <a:schemeClr val="tx1"/>
                </a:solidFill>
              </a:rPr>
              <a:t>gli operatori dei servizi per gli immigrati : </a:t>
            </a:r>
            <a:r>
              <a:rPr lang="it-IT" sz="2600" b="1" dirty="0" smtClean="0">
                <a:solidFill>
                  <a:schemeClr val="tx1"/>
                </a:solidFill>
              </a:rPr>
              <a:t>rapporto ORIM </a:t>
            </a:r>
            <a:r>
              <a:rPr lang="it-IT" sz="2600" b="1" dirty="0">
                <a:solidFill>
                  <a:schemeClr val="tx1"/>
                </a:solidFill>
              </a:rPr>
              <a:t>2005 </a:t>
            </a:r>
            <a:r>
              <a:rPr lang="it-IT" sz="2600" b="1" dirty="0" smtClean="0">
                <a:solidFill>
                  <a:schemeClr val="tx1"/>
                </a:solidFill>
              </a:rPr>
              <a:t>, Milano 2006</a:t>
            </a:r>
            <a:endParaRPr lang="it-IT" sz="2600" dirty="0" smtClean="0">
              <a:solidFill>
                <a:schemeClr val="tx1"/>
              </a:solidFill>
            </a:endParaRPr>
          </a:p>
          <a:p>
            <a:pPr lvl="0">
              <a:spcBef>
                <a:spcPts val="600"/>
              </a:spcBef>
            </a:pPr>
            <a:r>
              <a:rPr lang="it-IT" sz="2600" b="1" dirty="0" smtClean="0">
                <a:solidFill>
                  <a:schemeClr val="tx1"/>
                </a:solidFill>
              </a:rPr>
              <a:t>M</a:t>
            </a:r>
            <a:r>
              <a:rPr lang="it-IT" sz="2900" b="1" dirty="0" smtClean="0">
                <a:solidFill>
                  <a:schemeClr val="tx1"/>
                </a:solidFill>
              </a:rPr>
              <a:t>. Ambrosini, </a:t>
            </a:r>
            <a:r>
              <a:rPr lang="it-IT" sz="2900" b="1" i="1" dirty="0" smtClean="0">
                <a:solidFill>
                  <a:schemeClr val="tx1"/>
                </a:solidFill>
              </a:rPr>
              <a:t>Aiutiamoli a casa loro? Uno slogan superficiale e fallace</a:t>
            </a:r>
            <a:r>
              <a:rPr lang="it-IT" sz="2900" b="1" dirty="0" smtClean="0">
                <a:solidFill>
                  <a:schemeClr val="tx1"/>
                </a:solidFill>
              </a:rPr>
              <a:t>, in «autonomie locali e servizi sociali», 3, 2017.</a:t>
            </a:r>
          </a:p>
          <a:p>
            <a:r>
              <a:rPr lang="it-IT" sz="2900" b="1" dirty="0" smtClean="0">
                <a:solidFill>
                  <a:schemeClr val="tx1"/>
                </a:solidFill>
              </a:rPr>
              <a:t>E. </a:t>
            </a:r>
            <a:r>
              <a:rPr lang="it-IT" sz="2900" b="1" dirty="0" err="1" smtClean="0">
                <a:solidFill>
                  <a:schemeClr val="tx1"/>
                </a:solidFill>
              </a:rPr>
              <a:t>Barberis</a:t>
            </a:r>
            <a:r>
              <a:rPr lang="it-IT" sz="2900" b="1" dirty="0" smtClean="0">
                <a:solidFill>
                  <a:schemeClr val="tx1"/>
                </a:solidFill>
              </a:rPr>
              <a:t>, </a:t>
            </a:r>
            <a:r>
              <a:rPr lang="it-IT" sz="2900" b="1" i="1" dirty="0">
                <a:solidFill>
                  <a:schemeClr val="tx1"/>
                </a:solidFill>
              </a:rPr>
              <a:t>Il ruolo degli operatori sociali </a:t>
            </a:r>
            <a:r>
              <a:rPr lang="it-IT" sz="2900" b="1" i="1" dirty="0" smtClean="0">
                <a:solidFill>
                  <a:schemeClr val="tx1"/>
                </a:solidFill>
              </a:rPr>
              <a:t>dell’immigrazione nel </a:t>
            </a:r>
            <a:r>
              <a:rPr lang="it-IT" sz="2900" b="1" i="1" dirty="0">
                <a:solidFill>
                  <a:schemeClr val="tx1"/>
                </a:solidFill>
              </a:rPr>
              <a:t>welfare </a:t>
            </a:r>
            <a:r>
              <a:rPr lang="it-IT" sz="2900" b="1" i="1" dirty="0" smtClean="0">
                <a:solidFill>
                  <a:schemeClr val="tx1"/>
                </a:solidFill>
              </a:rPr>
              <a:t>locale, </a:t>
            </a:r>
            <a:r>
              <a:rPr lang="it-IT" sz="2900" b="1" dirty="0" smtClean="0">
                <a:solidFill>
                  <a:schemeClr val="tx1"/>
                </a:solidFill>
              </a:rPr>
              <a:t>in «Autonomie locali e servizi sociali», 1, 2010</a:t>
            </a:r>
            <a:endParaRPr lang="it-IT" sz="2900" b="1" i="1" dirty="0" smtClean="0">
              <a:solidFill>
                <a:schemeClr val="tx1"/>
              </a:solidFill>
            </a:endParaRPr>
          </a:p>
          <a:p>
            <a:pPr lvl="0">
              <a:spcBef>
                <a:spcPts val="600"/>
              </a:spcBef>
            </a:pPr>
            <a:r>
              <a:rPr lang="it-IT" sz="2900" b="1" dirty="0" smtClean="0">
                <a:solidFill>
                  <a:schemeClr val="tx1"/>
                </a:solidFill>
              </a:rPr>
              <a:t>E</a:t>
            </a:r>
            <a:r>
              <a:rPr lang="it-IT" sz="2900" b="1" dirty="0">
                <a:solidFill>
                  <a:schemeClr val="tx1"/>
                </a:solidFill>
              </a:rPr>
              <a:t>. </a:t>
            </a:r>
            <a:r>
              <a:rPr lang="it-IT" sz="2900" b="1" dirty="0" err="1">
                <a:solidFill>
                  <a:schemeClr val="tx1"/>
                </a:solidFill>
              </a:rPr>
              <a:t>Besozzi</a:t>
            </a:r>
            <a:r>
              <a:rPr lang="it-IT" sz="2900" b="1" dirty="0">
                <a:solidFill>
                  <a:schemeClr val="tx1"/>
                </a:solidFill>
              </a:rPr>
              <a:t>, </a:t>
            </a:r>
            <a:r>
              <a:rPr lang="it-IT" sz="2900" b="1" i="1" dirty="0">
                <a:solidFill>
                  <a:schemeClr val="tx1"/>
                </a:solidFill>
              </a:rPr>
              <a:t>L'incontro tra culture e la possibile convivenza,</a:t>
            </a:r>
            <a:r>
              <a:rPr lang="it-IT" sz="2900" b="1" dirty="0">
                <a:solidFill>
                  <a:schemeClr val="tx1"/>
                </a:solidFill>
              </a:rPr>
              <a:t> in “Studi di sociologia”, </a:t>
            </a:r>
            <a:r>
              <a:rPr lang="it-IT" sz="2900" b="1" dirty="0" err="1">
                <a:solidFill>
                  <a:schemeClr val="tx1"/>
                </a:solidFill>
              </a:rPr>
              <a:t>a.XXXVIII</a:t>
            </a:r>
            <a:r>
              <a:rPr lang="it-IT" sz="2900" b="1" dirty="0">
                <a:solidFill>
                  <a:schemeClr val="tx1"/>
                </a:solidFill>
              </a:rPr>
              <a:t>, n.1, 2001</a:t>
            </a:r>
            <a:r>
              <a:rPr lang="it-IT" sz="2900" b="1" dirty="0" smtClean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600"/>
              </a:spcBef>
            </a:pPr>
            <a:r>
              <a:rPr lang="it-IT" sz="2900" b="1" dirty="0">
                <a:solidFill>
                  <a:schemeClr val="tx1"/>
                </a:solidFill>
              </a:rPr>
              <a:t>V. Cesareo, G. </a:t>
            </a:r>
            <a:r>
              <a:rPr lang="it-IT" sz="2900" b="1" dirty="0" err="1">
                <a:solidFill>
                  <a:schemeClr val="tx1"/>
                </a:solidFill>
              </a:rPr>
              <a:t>Blangiardo</a:t>
            </a:r>
            <a:r>
              <a:rPr lang="it-IT" sz="2900" b="1" dirty="0">
                <a:solidFill>
                  <a:schemeClr val="tx1"/>
                </a:solidFill>
              </a:rPr>
              <a:t> (a cura di),  </a:t>
            </a:r>
            <a:r>
              <a:rPr lang="it-IT" sz="2900" b="1" i="1" dirty="0">
                <a:solidFill>
                  <a:schemeClr val="tx1"/>
                </a:solidFill>
              </a:rPr>
              <a:t>Indici di integrazione. Un’indagine empirica sulla realtà migratoria italiana, </a:t>
            </a:r>
            <a:r>
              <a:rPr lang="it-IT" sz="2900" b="1" dirty="0">
                <a:solidFill>
                  <a:schemeClr val="tx1"/>
                </a:solidFill>
              </a:rPr>
              <a:t>Angeli, Milano, 2009.</a:t>
            </a:r>
          </a:p>
          <a:p>
            <a:pPr>
              <a:spcBef>
                <a:spcPts val="600"/>
              </a:spcBef>
            </a:pPr>
            <a:r>
              <a:rPr lang="it-IT" sz="2900" b="1" dirty="0">
                <a:solidFill>
                  <a:schemeClr val="tx1"/>
                </a:solidFill>
              </a:rPr>
              <a:t>M. Colombo (a cura di), </a:t>
            </a:r>
            <a:r>
              <a:rPr lang="it-IT" sz="2900" b="1" i="1" dirty="0">
                <a:solidFill>
                  <a:schemeClr val="tx1"/>
                </a:solidFill>
              </a:rPr>
              <a:t>Immigrazione e contesti locali, Annuario </a:t>
            </a:r>
            <a:r>
              <a:rPr lang="it-IT" sz="2900" b="1" i="1" dirty="0" err="1">
                <a:solidFill>
                  <a:schemeClr val="tx1"/>
                </a:solidFill>
              </a:rPr>
              <a:t>Cirmib</a:t>
            </a:r>
            <a:r>
              <a:rPr lang="it-IT" sz="2900" b="1" i="1" dirty="0">
                <a:solidFill>
                  <a:schemeClr val="tx1"/>
                </a:solidFill>
              </a:rPr>
              <a:t> vari anni, dal 20008 al 2017</a:t>
            </a:r>
            <a:r>
              <a:rPr lang="it-IT" sz="2900" b="1" dirty="0">
                <a:solidFill>
                  <a:schemeClr val="tx1"/>
                </a:solidFill>
              </a:rPr>
              <a:t>, Vita e Pensiero, Milano. </a:t>
            </a:r>
            <a:r>
              <a:rPr lang="it-IT" sz="2900" b="1" dirty="0" smtClean="0">
                <a:solidFill>
                  <a:schemeClr val="tx1"/>
                </a:solidFill>
                <a:hlinkClick r:id="rId2"/>
              </a:rPr>
              <a:t>https</a:t>
            </a:r>
            <a:r>
              <a:rPr lang="it-IT" sz="2900" b="1" dirty="0">
                <a:solidFill>
                  <a:schemeClr val="tx1"/>
                </a:solidFill>
                <a:hlinkClick r:id="rId2"/>
              </a:rPr>
              <a:t>://</a:t>
            </a:r>
            <a:r>
              <a:rPr lang="it-IT" sz="2900" b="1" dirty="0" smtClean="0">
                <a:solidFill>
                  <a:schemeClr val="tx1"/>
                </a:solidFill>
                <a:hlinkClick r:id="rId2"/>
              </a:rPr>
              <a:t>centridiricerca.unicatt.it/cirmib-centro-di-iniziative-e-ricerche-sulle-migrazioni-brescia-cirmib-pubblicazioni#content</a:t>
            </a:r>
            <a:r>
              <a:rPr lang="it-IT" sz="2900" b="1" dirty="0" smtClean="0">
                <a:solidFill>
                  <a:schemeClr val="tx1"/>
                </a:solidFill>
              </a:rPr>
              <a:t> </a:t>
            </a:r>
            <a:endParaRPr lang="en-US" sz="2900" b="1" dirty="0">
              <a:solidFill>
                <a:schemeClr val="tx1"/>
              </a:solidFill>
            </a:endParaRPr>
          </a:p>
          <a:p>
            <a:pPr lvl="0">
              <a:spcBef>
                <a:spcPts val="600"/>
              </a:spcBef>
            </a:pPr>
            <a:r>
              <a:rPr lang="it-IT" sz="2900" b="1" dirty="0" smtClean="0">
                <a:solidFill>
                  <a:schemeClr val="tx1"/>
                </a:solidFill>
              </a:rPr>
              <a:t>J</a:t>
            </a:r>
            <a:r>
              <a:rPr lang="it-IT" sz="2900" b="1" dirty="0">
                <a:solidFill>
                  <a:schemeClr val="tx1"/>
                </a:solidFill>
              </a:rPr>
              <a:t>. </a:t>
            </a:r>
            <a:r>
              <a:rPr lang="it-IT" sz="2900" b="1" dirty="0" err="1">
                <a:solidFill>
                  <a:schemeClr val="tx1"/>
                </a:solidFill>
              </a:rPr>
              <a:t>Nederveen</a:t>
            </a:r>
            <a:r>
              <a:rPr lang="it-IT" sz="2900" b="1" dirty="0">
                <a:solidFill>
                  <a:schemeClr val="tx1"/>
                </a:solidFill>
              </a:rPr>
              <a:t> </a:t>
            </a:r>
            <a:r>
              <a:rPr lang="it-IT" sz="2900" b="1" dirty="0" err="1">
                <a:solidFill>
                  <a:schemeClr val="tx1"/>
                </a:solidFill>
              </a:rPr>
              <a:t>Pieterse</a:t>
            </a:r>
            <a:r>
              <a:rPr lang="it-IT" sz="2900" b="1" dirty="0">
                <a:solidFill>
                  <a:schemeClr val="tx1"/>
                </a:solidFill>
              </a:rPr>
              <a:t>, </a:t>
            </a:r>
            <a:r>
              <a:rPr lang="it-IT" sz="2900" b="1" i="1" dirty="0" err="1">
                <a:solidFill>
                  <a:schemeClr val="tx1"/>
                </a:solidFill>
              </a:rPr>
              <a:t>Melange</a:t>
            </a:r>
            <a:r>
              <a:rPr lang="it-IT" sz="2900" b="1" i="1" dirty="0">
                <a:solidFill>
                  <a:schemeClr val="tx1"/>
                </a:solidFill>
              </a:rPr>
              <a:t> globale. Ibridazioni e diversità culturali, </a:t>
            </a:r>
            <a:r>
              <a:rPr lang="it-IT" sz="2900" b="1" dirty="0">
                <a:solidFill>
                  <a:schemeClr val="tx1"/>
                </a:solidFill>
              </a:rPr>
              <a:t>Carocci, Roma, 2005</a:t>
            </a:r>
            <a:r>
              <a:rPr lang="it-IT" sz="2900" b="1" dirty="0" smtClean="0">
                <a:solidFill>
                  <a:schemeClr val="tx1"/>
                </a:solidFill>
              </a:rPr>
              <a:t>.</a:t>
            </a:r>
          </a:p>
          <a:p>
            <a:pPr lvl="0">
              <a:spcBef>
                <a:spcPts val="600"/>
              </a:spcBef>
            </a:pPr>
            <a:r>
              <a:rPr lang="it-IT" sz="2900" b="1" dirty="0" smtClean="0">
                <a:solidFill>
                  <a:schemeClr val="tx1"/>
                </a:solidFill>
              </a:rPr>
              <a:t>Omizzolo M. (a cura di), </a:t>
            </a:r>
            <a:r>
              <a:rPr lang="it-IT" sz="2900" b="1" i="1" dirty="0" smtClean="0">
                <a:solidFill>
                  <a:schemeClr val="tx1"/>
                </a:solidFill>
              </a:rPr>
              <a:t>L’asilo come diritto. Richiedenti, strutture e operatori</a:t>
            </a:r>
            <a:r>
              <a:rPr lang="it-IT" sz="2900" b="1" dirty="0" smtClean="0">
                <a:solidFill>
                  <a:schemeClr val="tx1"/>
                </a:solidFill>
              </a:rPr>
              <a:t>, </a:t>
            </a:r>
            <a:r>
              <a:rPr lang="it-IT" sz="2900" b="1" dirty="0" err="1" smtClean="0">
                <a:solidFill>
                  <a:schemeClr val="tx1"/>
                </a:solidFill>
              </a:rPr>
              <a:t>Aracne</a:t>
            </a:r>
            <a:r>
              <a:rPr lang="it-IT" sz="2900" b="1" dirty="0" smtClean="0">
                <a:solidFill>
                  <a:schemeClr val="tx1"/>
                </a:solidFill>
              </a:rPr>
              <a:t>, Roma 2018.</a:t>
            </a:r>
          </a:p>
          <a:p>
            <a:pPr lvl="0">
              <a:spcBef>
                <a:spcPts val="600"/>
              </a:spcBef>
            </a:pPr>
            <a:r>
              <a:rPr lang="it-IT" sz="2900" b="1" dirty="0">
                <a:solidFill>
                  <a:schemeClr val="tx1"/>
                </a:solidFill>
              </a:rPr>
              <a:t>Pastore F. , Ponzo I. (a cura di), </a:t>
            </a:r>
            <a:r>
              <a:rPr lang="it-IT" sz="2900" b="1" i="1" dirty="0">
                <a:solidFill>
                  <a:schemeClr val="tx1"/>
                </a:solidFill>
              </a:rPr>
              <a:t>Concordia </a:t>
            </a:r>
            <a:r>
              <a:rPr lang="it-IT" sz="2900" b="1" i="1" dirty="0" err="1">
                <a:solidFill>
                  <a:schemeClr val="tx1"/>
                </a:solidFill>
              </a:rPr>
              <a:t>discors</a:t>
            </a:r>
            <a:r>
              <a:rPr lang="it-IT" sz="2900" b="1" i="1" dirty="0">
                <a:solidFill>
                  <a:schemeClr val="tx1"/>
                </a:solidFill>
              </a:rPr>
              <a:t>. Convivenza e conflitto nei quartieri di immigrazione. </a:t>
            </a:r>
            <a:r>
              <a:rPr lang="it-IT" sz="2900" b="1" dirty="0">
                <a:solidFill>
                  <a:schemeClr val="tx1"/>
                </a:solidFill>
              </a:rPr>
              <a:t>Carocci, Roma, 2012</a:t>
            </a:r>
          </a:p>
          <a:p>
            <a:pPr lvl="0">
              <a:spcBef>
                <a:spcPts val="600"/>
              </a:spcBef>
            </a:pPr>
            <a:r>
              <a:rPr lang="it-IT" sz="2900" b="1" dirty="0">
                <a:solidFill>
                  <a:schemeClr val="tx1"/>
                </a:solidFill>
              </a:rPr>
              <a:t>M. </a:t>
            </a:r>
            <a:r>
              <a:rPr lang="it-IT" sz="2900" b="1" dirty="0" err="1">
                <a:solidFill>
                  <a:schemeClr val="tx1"/>
                </a:solidFill>
              </a:rPr>
              <a:t>Santagati</a:t>
            </a:r>
            <a:r>
              <a:rPr lang="it-IT" sz="2900" b="1" dirty="0">
                <a:solidFill>
                  <a:schemeClr val="tx1"/>
                </a:solidFill>
              </a:rPr>
              <a:t>, </a:t>
            </a:r>
            <a:r>
              <a:rPr lang="it-IT" sz="2900" b="1" i="1" dirty="0">
                <a:solidFill>
                  <a:schemeClr val="tx1"/>
                </a:solidFill>
              </a:rPr>
              <a:t>Mediazione e integrazione. Processi di accoglienza e di inserimento dei soggetti immigrati, </a:t>
            </a:r>
            <a:r>
              <a:rPr lang="it-IT" sz="2900" b="1" dirty="0" err="1">
                <a:solidFill>
                  <a:schemeClr val="tx1"/>
                </a:solidFill>
              </a:rPr>
              <a:t>FrancoAngeli</a:t>
            </a:r>
            <a:r>
              <a:rPr lang="it-IT" sz="2900" b="1" dirty="0">
                <a:solidFill>
                  <a:schemeClr val="tx1"/>
                </a:solidFill>
              </a:rPr>
              <a:t>, Milano, 2004</a:t>
            </a:r>
            <a:r>
              <a:rPr lang="it-IT" sz="2900" b="1" dirty="0" smtClean="0">
                <a:solidFill>
                  <a:schemeClr val="tx1"/>
                </a:solidFill>
              </a:rPr>
              <a:t>.</a:t>
            </a:r>
          </a:p>
          <a:p>
            <a:pPr lvl="0">
              <a:spcBef>
                <a:spcPts val="600"/>
              </a:spcBef>
            </a:pPr>
            <a:r>
              <a:rPr lang="it-IT" sz="2900" b="1" dirty="0" smtClean="0">
                <a:solidFill>
                  <a:schemeClr val="tx1"/>
                </a:solidFill>
              </a:rPr>
              <a:t>A. Scotto, </a:t>
            </a:r>
            <a:r>
              <a:rPr lang="it-IT" sz="2900" b="1" i="1" dirty="0" smtClean="0">
                <a:solidFill>
                  <a:schemeClr val="tx1"/>
                </a:solidFill>
              </a:rPr>
              <a:t>Emergenza permanente. L’Italia e le politiche per l’immigrazione </a:t>
            </a:r>
            <a:r>
              <a:rPr lang="it-IT" sz="2900" b="1" dirty="0" smtClean="0">
                <a:solidFill>
                  <a:schemeClr val="tx1"/>
                </a:solidFill>
              </a:rPr>
              <a:t>, </a:t>
            </a:r>
            <a:r>
              <a:rPr lang="it-IT" sz="2900" b="1" dirty="0" err="1" smtClean="0">
                <a:solidFill>
                  <a:schemeClr val="tx1"/>
                </a:solidFill>
              </a:rPr>
              <a:t>Epoké</a:t>
            </a:r>
            <a:r>
              <a:rPr lang="it-IT" sz="2900" b="1" dirty="0" smtClean="0">
                <a:solidFill>
                  <a:schemeClr val="tx1"/>
                </a:solidFill>
              </a:rPr>
              <a:t>, 2018.</a:t>
            </a:r>
          </a:p>
          <a:p>
            <a:pPr lvl="0">
              <a:spcBef>
                <a:spcPts val="600"/>
              </a:spcBef>
            </a:pPr>
            <a:r>
              <a:rPr lang="it-IT" sz="2900" b="1" dirty="0" smtClean="0">
                <a:solidFill>
                  <a:schemeClr val="tx1"/>
                </a:solidFill>
              </a:rPr>
              <a:t>Tarsia T., </a:t>
            </a:r>
            <a:r>
              <a:rPr lang="it-IT" sz="2900" b="1" i="1" dirty="0" smtClean="0">
                <a:solidFill>
                  <a:schemeClr val="tx1"/>
                </a:solidFill>
              </a:rPr>
              <a:t>Lo </a:t>
            </a:r>
            <a:r>
              <a:rPr lang="it-IT" sz="2900" b="1" i="1" dirty="0" err="1" smtClean="0">
                <a:solidFill>
                  <a:schemeClr val="tx1"/>
                </a:solidFill>
              </a:rPr>
              <a:t>Sprar</a:t>
            </a:r>
            <a:r>
              <a:rPr lang="it-IT" sz="2900" b="1" i="1" dirty="0" smtClean="0">
                <a:solidFill>
                  <a:schemeClr val="tx1"/>
                </a:solidFill>
              </a:rPr>
              <a:t> come campo di esperienza</a:t>
            </a:r>
            <a:r>
              <a:rPr lang="it-IT" sz="2900" b="1" dirty="0" smtClean="0">
                <a:solidFill>
                  <a:schemeClr val="tx1"/>
                </a:solidFill>
              </a:rPr>
              <a:t>, in Omizzolo,  2018.</a:t>
            </a:r>
          </a:p>
          <a:p>
            <a:pPr>
              <a:spcBef>
                <a:spcPts val="600"/>
              </a:spcBef>
            </a:pPr>
            <a:r>
              <a:rPr lang="it-IT" sz="2900" b="1" dirty="0" smtClean="0">
                <a:solidFill>
                  <a:schemeClr val="tx1"/>
                </a:solidFill>
              </a:rPr>
              <a:t>Tarsia T., </a:t>
            </a:r>
            <a:r>
              <a:rPr lang="it-IT" sz="2900" b="1" i="1" dirty="0">
                <a:solidFill>
                  <a:schemeClr val="tx1"/>
                </a:solidFill>
              </a:rPr>
              <a:t>Inventare i servizi </a:t>
            </a:r>
            <a:r>
              <a:rPr lang="it-IT" sz="2900" b="1" i="1" dirty="0" err="1">
                <a:solidFill>
                  <a:schemeClr val="tx1"/>
                </a:solidFill>
              </a:rPr>
              <a:t>Sprar</a:t>
            </a:r>
            <a:r>
              <a:rPr lang="it-IT" sz="2900" b="1" i="1" dirty="0">
                <a:solidFill>
                  <a:schemeClr val="tx1"/>
                </a:solidFill>
              </a:rPr>
              <a:t> nell’area dello </a:t>
            </a:r>
            <a:r>
              <a:rPr lang="it-IT" sz="2900" b="1" i="1" dirty="0" smtClean="0">
                <a:solidFill>
                  <a:schemeClr val="tx1"/>
                </a:solidFill>
              </a:rPr>
              <a:t>Stretto: una ricognizione critica, </a:t>
            </a:r>
            <a:r>
              <a:rPr lang="it-IT" sz="2900" b="1" dirty="0" smtClean="0">
                <a:solidFill>
                  <a:schemeClr val="tx1"/>
                </a:solidFill>
              </a:rPr>
              <a:t>in Annuario </a:t>
            </a:r>
            <a:r>
              <a:rPr lang="it-IT" sz="2900" b="1" dirty="0" err="1" smtClean="0">
                <a:solidFill>
                  <a:schemeClr val="tx1"/>
                </a:solidFill>
              </a:rPr>
              <a:t>Cirmib</a:t>
            </a:r>
            <a:r>
              <a:rPr lang="it-IT" sz="2900" b="1" dirty="0" smtClean="0">
                <a:solidFill>
                  <a:schemeClr val="tx1"/>
                </a:solidFill>
              </a:rPr>
              <a:t> 2015</a:t>
            </a:r>
            <a:endParaRPr lang="it-IT" sz="2900" b="1" dirty="0">
              <a:solidFill>
                <a:schemeClr val="tx1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EFAEA-FC8F-4407-B6A3-21EC993D8D5F}" type="slidenum">
              <a:rPr lang="it-IT" smtClean="0"/>
              <a:pPr/>
              <a:t>37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432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/>
          <p:cNvSpPr>
            <a:spLocks noGrp="1"/>
          </p:cNvSpPr>
          <p:nvPr>
            <p:ph type="title"/>
          </p:nvPr>
        </p:nvSpPr>
        <p:spPr>
          <a:xfrm>
            <a:off x="334231" y="5833237"/>
            <a:ext cx="5103283" cy="777875"/>
          </a:xfrm>
        </p:spPr>
        <p:txBody>
          <a:bodyPr/>
          <a:lstStyle/>
          <a:p>
            <a:r>
              <a:rPr lang="it-IT" altLang="it-IT" sz="1800" dirty="0" smtClean="0"/>
              <a:t>Fonte: UNHCR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5E18BE-1B8F-4774-91E4-1630DC97F4A3}" type="slidenum">
              <a:rPr lang="it-IT" altLang="it-IT" smtClean="0"/>
              <a:pPr>
                <a:defRPr/>
              </a:pPr>
              <a:t>4</a:t>
            </a:fld>
            <a:endParaRPr lang="it-IT" altLang="it-IT"/>
          </a:p>
        </p:txBody>
      </p:sp>
      <p:pic>
        <p:nvPicPr>
          <p:cNvPr id="9220" name="Picture 4" descr="http://www.unhcr.org/globaltrends2017/wp-content/uploads/sites/59/2018/06/fig-1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67" y="1113447"/>
            <a:ext cx="11597911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99743" y="499243"/>
            <a:ext cx="11992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«Global </a:t>
            </a:r>
            <a:r>
              <a:rPr lang="it-IT" sz="2400" b="1" dirty="0" err="1" smtClean="0"/>
              <a:t>displacement</a:t>
            </a:r>
            <a:r>
              <a:rPr lang="it-IT" sz="2400" b="1" dirty="0" smtClean="0"/>
              <a:t>»: </a:t>
            </a:r>
            <a:r>
              <a:rPr lang="it-IT" sz="2400" b="1" dirty="0" smtClean="0">
                <a:solidFill>
                  <a:srgbClr val="FF0000"/>
                </a:solidFill>
              </a:rPr>
              <a:t>FRUTTO DELL’INSTABILITA’ POLITICA, SOCIALE E AMBIENTALE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549040" y="5926921"/>
            <a:ext cx="8237951" cy="5909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it-IT" altLang="it-IT" sz="2000" b="1" dirty="0" smtClean="0"/>
              <a:t>Secondo l’ONU </a:t>
            </a:r>
            <a:r>
              <a:rPr lang="it-IT" altLang="it-IT" sz="2000" b="1" dirty="0"/>
              <a:t>(2017) tra il 2000-2017 i migranti a livello planetario sono cresciuti del 49%</a:t>
            </a:r>
          </a:p>
        </p:txBody>
      </p:sp>
    </p:spTree>
    <p:extLst>
      <p:ext uri="{BB962C8B-B14F-4D97-AF65-F5344CB8AC3E}">
        <p14:creationId xmlns:p14="http://schemas.microsoft.com/office/powerpoint/2010/main" val="152809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I due principali effetti delle migrazioni</a:t>
            </a:r>
            <a:endParaRPr lang="it-IT" b="1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EFAEA-FC8F-4407-B6A3-21EC993D8D5F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776614" y="1954060"/>
            <a:ext cx="1117364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800" dirty="0" smtClean="0"/>
              <a:t>Creazione di </a:t>
            </a:r>
            <a:r>
              <a:rPr lang="it-IT" sz="2800" b="1" dirty="0" smtClean="0"/>
              <a:t>aree di sovrappopolamento</a:t>
            </a:r>
            <a:r>
              <a:rPr lang="it-IT" sz="2800" dirty="0"/>
              <a:t> </a:t>
            </a:r>
            <a:r>
              <a:rPr lang="it-IT" sz="2800" dirty="0" smtClean="0"/>
              <a:t>ai margini delle città in Asia, Africa e Sudamerica (periferie urbane, campi profughi, </a:t>
            </a:r>
            <a:r>
              <a:rPr lang="it-IT" sz="2800" dirty="0" err="1" smtClean="0"/>
              <a:t>bidonvilles</a:t>
            </a:r>
            <a:r>
              <a:rPr lang="it-IT" sz="2800" dirty="0" smtClean="0"/>
              <a:t>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it-IT" sz="28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it-IT" sz="28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it-IT" sz="28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it-IT" sz="28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it-IT" sz="28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800" b="1" dirty="0" smtClean="0"/>
              <a:t>Effetto «sostituzione» o rimpiazzo</a:t>
            </a:r>
            <a:r>
              <a:rPr lang="it-IT" sz="2800" dirty="0" smtClean="0"/>
              <a:t> nelle aree a invecchiamento demografico: Europa, America, Australia, ‘Tigri asiatiche’ (</a:t>
            </a:r>
            <a:r>
              <a:rPr lang="it-IT" sz="2800" dirty="0"/>
              <a:t>quartieri etnici, r</a:t>
            </a:r>
            <a:r>
              <a:rPr lang="it-IT" sz="2800" dirty="0" smtClean="0"/>
              <a:t>ipopolamento di aree fragili, creazione di micro-economie interne)</a:t>
            </a:r>
            <a:endParaRPr lang="it-IT" sz="28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46" y="2873599"/>
            <a:ext cx="2234417" cy="1623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olo 1"/>
          <p:cNvSpPr txBox="1">
            <a:spLocks/>
          </p:cNvSpPr>
          <p:nvPr/>
        </p:nvSpPr>
        <p:spPr bwMode="auto">
          <a:xfrm>
            <a:off x="2055726" y="4156989"/>
            <a:ext cx="1150937" cy="2889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 b="1" dirty="0"/>
              <a:t>Caracas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497" y="2873599"/>
            <a:ext cx="2322543" cy="1741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olo 1"/>
          <p:cNvSpPr txBox="1">
            <a:spLocks/>
          </p:cNvSpPr>
          <p:nvPr/>
        </p:nvSpPr>
        <p:spPr bwMode="auto">
          <a:xfrm>
            <a:off x="5017515" y="4317392"/>
            <a:ext cx="1152525" cy="2889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 b="1" dirty="0"/>
              <a:t>Karachi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208" y="2873599"/>
            <a:ext cx="2728380" cy="1741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olo 1"/>
          <p:cNvSpPr txBox="1">
            <a:spLocks/>
          </p:cNvSpPr>
          <p:nvPr/>
        </p:nvSpPr>
        <p:spPr bwMode="auto">
          <a:xfrm>
            <a:off x="9644443" y="4270376"/>
            <a:ext cx="1368425" cy="2889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 b="1" dirty="0"/>
              <a:t>Kinshasa</a:t>
            </a:r>
          </a:p>
        </p:txBody>
      </p:sp>
    </p:spTree>
    <p:extLst>
      <p:ext uri="{BB962C8B-B14F-4D97-AF65-F5344CB8AC3E}">
        <p14:creationId xmlns:p14="http://schemas.microsoft.com/office/powerpoint/2010/main" val="294446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olo 1"/>
          <p:cNvSpPr>
            <a:spLocks noGrp="1"/>
          </p:cNvSpPr>
          <p:nvPr>
            <p:ph type="title"/>
          </p:nvPr>
        </p:nvSpPr>
        <p:spPr>
          <a:xfrm>
            <a:off x="361283" y="5715000"/>
            <a:ext cx="6269567" cy="1143000"/>
          </a:xfrm>
        </p:spPr>
        <p:txBody>
          <a:bodyPr/>
          <a:lstStyle/>
          <a:p>
            <a:r>
              <a:rPr lang="it-IT" altLang="it-IT" sz="1600" b="1" dirty="0" smtClean="0"/>
              <a:t>Nei colori grigio-scuri la popolazione che più cresce, in rosa-rosso quella in diminuzione </a:t>
            </a:r>
            <a:r>
              <a:rPr lang="it-IT" altLang="it-IT" sz="2000" dirty="0" smtClean="0"/>
              <a:t/>
            </a:r>
            <a:br>
              <a:rPr lang="it-IT" altLang="it-IT" sz="2000" dirty="0" smtClean="0"/>
            </a:br>
            <a:r>
              <a:rPr lang="it-IT" altLang="it-IT" sz="1400" dirty="0" smtClean="0"/>
              <a:t>Fonte: Business Insider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DDD9B0-EECC-4CF6-BF35-7B7B75402ACB}" type="slidenum">
              <a:rPr lang="it-IT" altLang="it-IT" smtClean="0"/>
              <a:pPr>
                <a:defRPr/>
              </a:pPr>
              <a:t>6</a:t>
            </a:fld>
            <a:endParaRPr lang="it-IT" altLang="it-IT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1" y="404814"/>
            <a:ext cx="11655315" cy="548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2"/>
          <p:cNvSpPr txBox="1">
            <a:spLocks noChangeArrowheads="1"/>
          </p:cNvSpPr>
          <p:nvPr/>
        </p:nvSpPr>
        <p:spPr bwMode="auto">
          <a:xfrm>
            <a:off x="1064711" y="313151"/>
            <a:ext cx="10621405" cy="739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4000" b="1" dirty="0">
                <a:solidFill>
                  <a:schemeClr val="accent1"/>
                </a:solidFill>
              </a:rPr>
              <a:t>Fattore di spinta: </a:t>
            </a:r>
            <a:r>
              <a:rPr lang="it-IT" altLang="it-IT" sz="4000" b="1" dirty="0" smtClean="0">
                <a:solidFill>
                  <a:schemeClr val="accent1"/>
                </a:solidFill>
              </a:rPr>
              <a:t>aumento delle nascite</a:t>
            </a:r>
            <a:endParaRPr lang="it-IT" altLang="it-IT" sz="4000" b="1" dirty="0">
              <a:solidFill>
                <a:schemeClr val="accent1"/>
              </a:solidFill>
            </a:endParaRPr>
          </a:p>
        </p:txBody>
      </p:sp>
      <p:sp>
        <p:nvSpPr>
          <p:cNvPr id="6" name="Segnaposto contenuto 2"/>
          <p:cNvSpPr txBox="1">
            <a:spLocks/>
          </p:cNvSpPr>
          <p:nvPr/>
        </p:nvSpPr>
        <p:spPr bwMode="auto">
          <a:xfrm>
            <a:off x="7344834" y="4365626"/>
            <a:ext cx="4806951" cy="2016125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charset="0"/>
              <a:buNone/>
            </a:pPr>
            <a:r>
              <a:rPr lang="it-IT" altLang="it-IT" sz="2000" dirty="0"/>
              <a:t>«Tra oggi e il 2036 la popolazione dei Paesi dell’Africa Sub-sahariana aumenterà di 400 mln (+166 mln giovani adulti 20-44enni)» (</a:t>
            </a:r>
            <a:r>
              <a:rPr lang="it-IT" altLang="it-IT" sz="2000" dirty="0" err="1"/>
              <a:t>Blangiardo</a:t>
            </a:r>
            <a:r>
              <a:rPr lang="it-IT" altLang="it-IT" sz="2000" dirty="0"/>
              <a:t> 2016</a:t>
            </a:r>
            <a:r>
              <a:rPr lang="it-IT" altLang="it-IT" sz="2000" dirty="0" smtClean="0"/>
              <a:t>)</a:t>
            </a:r>
          </a:p>
          <a:p>
            <a:pPr>
              <a:buFont typeface="Arial" charset="0"/>
              <a:buNone/>
            </a:pPr>
            <a:endParaRPr lang="it-IT" altLang="it-IT" sz="2000" dirty="0"/>
          </a:p>
        </p:txBody>
      </p:sp>
    </p:spTree>
    <p:extLst>
      <p:ext uri="{BB962C8B-B14F-4D97-AF65-F5344CB8AC3E}">
        <p14:creationId xmlns:p14="http://schemas.microsoft.com/office/powerpoint/2010/main" val="421223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26F885-E5E2-4A3E-A06B-CB4EE0798630}" type="slidenum">
              <a:rPr lang="it-IT" altLang="it-IT" smtClean="0"/>
              <a:pPr>
                <a:defRPr/>
              </a:pPr>
              <a:t>7</a:t>
            </a:fld>
            <a:endParaRPr lang="it-IT" altLang="it-IT"/>
          </a:p>
        </p:txBody>
      </p:sp>
      <p:sp>
        <p:nvSpPr>
          <p:cNvPr id="11268" name="Rectangle 2"/>
          <p:cNvSpPr txBox="1">
            <a:spLocks noChangeArrowheads="1"/>
          </p:cNvSpPr>
          <p:nvPr/>
        </p:nvSpPr>
        <p:spPr bwMode="auto">
          <a:xfrm>
            <a:off x="658284" y="6462714"/>
            <a:ext cx="109728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Fonte: IDMC 2017</a:t>
            </a:r>
          </a:p>
        </p:txBody>
      </p:sp>
      <p:sp>
        <p:nvSpPr>
          <p:cNvPr id="14340" name="Rectangle 2"/>
          <p:cNvSpPr txBox="1">
            <a:spLocks noChangeArrowheads="1"/>
          </p:cNvSpPr>
          <p:nvPr/>
        </p:nvSpPr>
        <p:spPr bwMode="auto">
          <a:xfrm>
            <a:off x="1390651" y="250521"/>
            <a:ext cx="9232900" cy="603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4400" b="1" dirty="0">
                <a:solidFill>
                  <a:schemeClr val="accent1"/>
                </a:solidFill>
              </a:rPr>
              <a:t>Fattore</a:t>
            </a:r>
            <a:r>
              <a:rPr lang="it-IT" altLang="it-IT" sz="4400" b="1" dirty="0">
                <a:solidFill>
                  <a:srgbClr val="FF0000"/>
                </a:solidFill>
              </a:rPr>
              <a:t> </a:t>
            </a:r>
            <a:r>
              <a:rPr lang="it-IT" altLang="it-IT" sz="4400" b="1" dirty="0">
                <a:solidFill>
                  <a:schemeClr val="accent1"/>
                </a:solidFill>
              </a:rPr>
              <a:t>di spinta: i conflitti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1" y="963614"/>
            <a:ext cx="10761133" cy="554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917576"/>
            <a:ext cx="10703984" cy="555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806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1247967" cy="1143000"/>
          </a:xfrm>
          <a:solidFill>
            <a:schemeClr val="bg1"/>
          </a:solidFill>
        </p:spPr>
        <p:txBody>
          <a:bodyPr/>
          <a:lstStyle/>
          <a:p>
            <a:r>
              <a:rPr lang="it-IT" altLang="it-IT" b="1" dirty="0" smtClean="0"/>
              <a:t>Fattori di spinta: la desertificazione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91D98D-326B-44E5-93D2-4010A83AED54}" type="slidenum">
              <a:rPr lang="it-IT" altLang="it-IT" smtClean="0"/>
              <a:pPr>
                <a:defRPr/>
              </a:pPr>
              <a:t>8</a:t>
            </a:fld>
            <a:endParaRPr lang="it-IT" altLang="it-IT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89" y="1853851"/>
            <a:ext cx="11340426" cy="4385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2"/>
          <p:cNvSpPr txBox="1">
            <a:spLocks noChangeArrowheads="1"/>
          </p:cNvSpPr>
          <p:nvPr/>
        </p:nvSpPr>
        <p:spPr bwMode="auto">
          <a:xfrm>
            <a:off x="592802" y="6266561"/>
            <a:ext cx="109728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/>
              <a:t>Fonte: UN 2016</a:t>
            </a:r>
          </a:p>
        </p:txBody>
      </p:sp>
    </p:spTree>
    <p:extLst>
      <p:ext uri="{BB962C8B-B14F-4D97-AF65-F5344CB8AC3E}">
        <p14:creationId xmlns:p14="http://schemas.microsoft.com/office/powerpoint/2010/main" val="285570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C20EB9-714F-4481-9603-9DF7260990C3}" type="slidenum">
              <a:rPr lang="it-IT" altLang="it-IT" smtClean="0"/>
              <a:pPr>
                <a:defRPr/>
              </a:pPr>
              <a:t>9</a:t>
            </a:fld>
            <a:endParaRPr lang="it-IT" altLang="it-IT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633539"/>
            <a:ext cx="11673417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2"/>
          <p:cNvSpPr txBox="1">
            <a:spLocks noChangeArrowheads="1"/>
          </p:cNvSpPr>
          <p:nvPr/>
        </p:nvSpPr>
        <p:spPr bwMode="auto">
          <a:xfrm>
            <a:off x="475989" y="333376"/>
            <a:ext cx="11531862" cy="90670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4000" b="1" dirty="0">
                <a:solidFill>
                  <a:schemeClr val="accent1"/>
                </a:solidFill>
              </a:rPr>
              <a:t>Fattore di spinta: la disuguaglianza economica</a:t>
            </a:r>
          </a:p>
        </p:txBody>
      </p:sp>
      <p:sp>
        <p:nvSpPr>
          <p:cNvPr id="15365" name="Rectangle 2"/>
          <p:cNvSpPr txBox="1">
            <a:spLocks noChangeArrowheads="1"/>
          </p:cNvSpPr>
          <p:nvPr/>
        </p:nvSpPr>
        <p:spPr bwMode="auto">
          <a:xfrm>
            <a:off x="658284" y="6462714"/>
            <a:ext cx="109728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Fonte: UN</a:t>
            </a:r>
          </a:p>
        </p:txBody>
      </p:sp>
    </p:spTree>
    <p:extLst>
      <p:ext uri="{BB962C8B-B14F-4D97-AF65-F5344CB8AC3E}">
        <p14:creationId xmlns:p14="http://schemas.microsoft.com/office/powerpoint/2010/main" val="225021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e">
  <a:themeElements>
    <a:clrScheme name="Astr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Base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TM03457444[[fn=Base]]</Template>
  <TotalTime>1657</TotalTime>
  <Words>3456</Words>
  <Application>Microsoft Office PowerPoint</Application>
  <PresentationFormat>Personalizzato</PresentationFormat>
  <Paragraphs>348</Paragraphs>
  <Slides>37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37</vt:i4>
      </vt:variant>
    </vt:vector>
  </HeadingPairs>
  <TitlesOfParts>
    <vt:vector size="38" baseType="lpstr">
      <vt:lpstr>Base</vt:lpstr>
      <vt:lpstr>PRESENZA, VISIBILITA’, INVASIONE…. </vt:lpstr>
      <vt:lpstr>Presentazione standard di PowerPoint</vt:lpstr>
      <vt:lpstr>Immigrazione e Migrazioni</vt:lpstr>
      <vt:lpstr>Fonte: UNHCR</vt:lpstr>
      <vt:lpstr>I due principali effetti delle migrazioni</vt:lpstr>
      <vt:lpstr>Nei colori grigio-scuri la popolazione che più cresce, in rosa-rosso quella in diminuzione  Fonte: Business Insider</vt:lpstr>
      <vt:lpstr>Presentazione standard di PowerPoint</vt:lpstr>
      <vt:lpstr>Fattori di spinta: la desertificazione</vt:lpstr>
      <vt:lpstr>Presentazione standard di PowerPoint</vt:lpstr>
      <vt:lpstr>Fattore di spinta: la digitalizzazione (espansione informativa= più aspirazioni)</vt:lpstr>
      <vt:lpstr>I flussi verso l’Europa</vt:lpstr>
      <vt:lpstr>International migrant stock (millions)  EUROPA OSPITA IL 31% DEI MIGRANTI NEL MONDO  Fonte: United Nations, Department of Economic and Social Affairs, Population Division (2015). Trends in International Migrant Stock: The 2015 Revision  (United Nations database, POP/DB/MIG/Stock/Rev.2015). </vt:lpstr>
      <vt:lpstr>Mediterraneo crocevia delle rotte migratorie africane e asiatiche</vt:lpstr>
      <vt:lpstr>Presentazione standard di PowerPoint</vt:lpstr>
      <vt:lpstr>Age structure of the national and non-national populations, EU-28 (%), 1 .1.2016</vt:lpstr>
      <vt:lpstr>L’Europa e la crisi dei migranti</vt:lpstr>
      <vt:lpstr>L’Europa e l’accoglienza dei migranti</vt:lpstr>
      <vt:lpstr>Euro-scetticismo:  dal 2010 entra in crisi il sentimento pro-Europa</vt:lpstr>
      <vt:lpstr>Le campagne contro l’Europa (e contro il sentimento europeista) si sono nutrite dell’ostilità verso gli immigrati «Imprenditori della paura»</vt:lpstr>
      <vt:lpstr>Presentazione standard di PowerPoint</vt:lpstr>
      <vt:lpstr>La situAzione in italia</vt:lpstr>
      <vt:lpstr>Stranieri residenti in Italia (dati Istat 1.1.2018)</vt:lpstr>
      <vt:lpstr>Comunicato Fondazione ISMU 11.1.2019</vt:lpstr>
      <vt:lpstr>Cosa è cambiato nella presenza straniera in Italia (2018)</vt:lpstr>
      <vt:lpstr>La percezione del fenomeno migratorio</vt:lpstr>
      <vt:lpstr>In Italia, molti credono di sapere quanti sono gli immigrati, ma l’errore di percezione è il più elevato tra i Paesi Ue</vt:lpstr>
      <vt:lpstr>Presentazione standard di PowerPoint</vt:lpstr>
      <vt:lpstr>Presentazione standard di PowerPoint</vt:lpstr>
      <vt:lpstr>Xenofobia e luoghi comuni: miti e sentimenti anti-immigrati (raccolti e sfruttati dagli imprenditori della paura)</vt:lpstr>
      <vt:lpstr>Non viene percepito il contributo che gli immigrati danno alla società italiana ed europea:</vt:lpstr>
      <vt:lpstr>La convinzione che l’immigrato sia un «elemento ostile» è rafforzato dalla debolezza/frammentazione delle politiche</vt:lpstr>
      <vt:lpstr>CHE FARE? </vt:lpstr>
      <vt:lpstr>Integrazione </vt:lpstr>
      <vt:lpstr>Presentazione standard di PowerPoint</vt:lpstr>
      <vt:lpstr>Ogni «formula» di integrazione si esplica:</vt:lpstr>
      <vt:lpstr>Grazie!</vt:lpstr>
      <vt:lpstr>Bibliografia essenziale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Politiche a supporto della transizione istruzione-lavoro</dc:title>
  <dc:creator>Mariagrazia</dc:creator>
  <cp:lastModifiedBy>Pietro</cp:lastModifiedBy>
  <cp:revision>158</cp:revision>
  <dcterms:created xsi:type="dcterms:W3CDTF">2017-05-11T06:17:46Z</dcterms:created>
  <dcterms:modified xsi:type="dcterms:W3CDTF">2019-01-26T10:32:50Z</dcterms:modified>
</cp:coreProperties>
</file>