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7" r:id="rId2"/>
    <p:sldId id="357" r:id="rId3"/>
    <p:sldId id="368" r:id="rId4"/>
    <p:sldId id="369" r:id="rId5"/>
    <p:sldId id="389" r:id="rId6"/>
    <p:sldId id="358" r:id="rId7"/>
    <p:sldId id="370" r:id="rId8"/>
    <p:sldId id="371" r:id="rId9"/>
    <p:sldId id="390" r:id="rId10"/>
    <p:sldId id="359" r:id="rId11"/>
    <p:sldId id="372" r:id="rId12"/>
    <p:sldId id="391" r:id="rId13"/>
    <p:sldId id="361" r:id="rId14"/>
    <p:sldId id="394" r:id="rId15"/>
    <p:sldId id="362" r:id="rId16"/>
    <p:sldId id="377" r:id="rId17"/>
    <p:sldId id="374" r:id="rId18"/>
    <p:sldId id="375" r:id="rId19"/>
    <p:sldId id="376" r:id="rId20"/>
    <p:sldId id="378" r:id="rId21"/>
    <p:sldId id="392" r:id="rId22"/>
    <p:sldId id="393" r:id="rId23"/>
    <p:sldId id="381" r:id="rId24"/>
    <p:sldId id="395" r:id="rId25"/>
    <p:sldId id="383" r:id="rId26"/>
    <p:sldId id="384" r:id="rId27"/>
    <p:sldId id="385" r:id="rId28"/>
    <p:sldId id="386" r:id="rId29"/>
    <p:sldId id="388" r:id="rId30"/>
    <p:sldId id="397" r:id="rId31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6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996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1456-6F2C-42E7-810E-D6CEEEF5E7E1}" type="datetimeFigureOut">
              <a:rPr lang="it-IT" smtClean="0"/>
              <a:t>13/10/2019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937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937"/>
            <a:ext cx="2945659" cy="496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7B4C7A-E8E6-48C5-B867-F253F695057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578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B2BFC-029A-41A2-9223-0C8585240C10}" type="datetimeFigureOut">
              <a:rPr lang="it-IT" smtClean="0"/>
              <a:pPr/>
              <a:t>13/10/2019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5CA41F-3DA7-4FAD-8064-0033D104700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7537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>
              <a:latin typeface="Calibri" pitchFamily="-84" charset="0"/>
              <a:ea typeface="Arial" pitchFamily="-84" charset="0"/>
              <a:cs typeface="Arial" pitchFamily="-8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87A67B-7E72-BB4F-ADE0-A1F96E2FC424}" type="slidenum">
              <a:rPr lang="it-IT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194"/>
            <a:ext cx="5438767" cy="446627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55650"/>
            <a:ext cx="4962525" cy="372268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6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56" y="4715194"/>
            <a:ext cx="5438767" cy="446627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en-US" alt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AAA86-E726-4220-95E1-85EEEED6A2A6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9528-E5D7-4BA3-897F-0A26D5B0DD3F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60F92-FC7D-4C3B-AF30-E2BD28910540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559A6-DF70-4476-9EAC-8C3F5C497A25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ED671-D961-49AB-806B-F90A0D3A7BB1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0E8FF-A469-467D-AD2C-3F95C1403F0F}" type="datetime1">
              <a:rPr lang="it-IT" smtClean="0"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779A-D099-48EF-B660-2C6F670589E4}" type="datetime1">
              <a:rPr lang="it-IT" smtClean="0"/>
              <a:t>13/10/2019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01A29-573B-4407-B6E2-979EEA8EF128}" type="datetime1">
              <a:rPr lang="it-IT" smtClean="0"/>
              <a:t>13/10/2019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0DFE-9DF5-4C2C-833F-6FFB06DC1BC8}" type="datetime1">
              <a:rPr lang="it-IT" smtClean="0"/>
              <a:t>13/10/2019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8685-5644-4D62-A758-2F3856F184A1}" type="datetime1">
              <a:rPr lang="it-IT" smtClean="0"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27800-084F-4182-B4BD-0085924A5B97}" type="datetime1">
              <a:rPr lang="it-IT" smtClean="0"/>
              <a:t>13/10/2019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F3FD-2E08-4ACC-BC21-520C31833FB1}" type="datetime1">
              <a:rPr lang="it-IT" smtClean="0"/>
              <a:t>13/10/2019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contenuto 8"/>
          <p:cNvSpPr txBox="1">
            <a:spLocks/>
          </p:cNvSpPr>
          <p:nvPr/>
        </p:nvSpPr>
        <p:spPr>
          <a:xfrm>
            <a:off x="304800" y="2132856"/>
            <a:ext cx="8458200" cy="415895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342900" lvl="0" indent="-342900" algn="ctr">
              <a:lnSpc>
                <a:spcPct val="170000"/>
              </a:lnSpc>
              <a:defRPr/>
            </a:pPr>
            <a:endParaRPr lang="it-IT" sz="4400" dirty="0" smtClean="0">
              <a:latin typeface="Arial Black"/>
              <a:cs typeface="Arial Black"/>
            </a:endParaRPr>
          </a:p>
          <a:p>
            <a:pPr marL="342900" lvl="0" indent="-342900" algn="ctr">
              <a:lnSpc>
                <a:spcPct val="170000"/>
              </a:lnSpc>
              <a:defRPr/>
            </a:pPr>
            <a:r>
              <a:rPr lang="it-IT" sz="8000" dirty="0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lang="it-IT" sz="8000" dirty="0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prof.ssa Colombo Maddalena, Direttrice </a:t>
            </a:r>
            <a:r>
              <a:rPr lang="it-IT" sz="8000" dirty="0" err="1" smtClean="0">
                <a:solidFill>
                  <a:schemeClr val="accent6">
                    <a:lumMod val="75000"/>
                  </a:schemeClr>
                </a:solidFill>
                <a:latin typeface="Arial Black"/>
                <a:cs typeface="Arial Black"/>
              </a:rPr>
              <a:t>CIRMiB</a:t>
            </a:r>
            <a:endParaRPr lang="it-IT" sz="8000" dirty="0" smtClean="0">
              <a:solidFill>
                <a:schemeClr val="accent6">
                  <a:lumMod val="75000"/>
                </a:schemeClr>
              </a:solidFill>
              <a:latin typeface="Arial Black"/>
              <a:cs typeface="Arial Black"/>
            </a:endParaRPr>
          </a:p>
          <a:p>
            <a:pPr marL="342900" lvl="0" indent="-342900" algn="ctr">
              <a:lnSpc>
                <a:spcPct val="170000"/>
              </a:lnSpc>
              <a:defRPr/>
            </a:pPr>
            <a:endParaRPr lang="it-IT" sz="2000" dirty="0" smtClean="0">
              <a:solidFill>
                <a:srgbClr val="FF0000"/>
              </a:solidFill>
              <a:latin typeface="Arial Black"/>
              <a:cs typeface="Arial Black"/>
            </a:endParaRPr>
          </a:p>
          <a:p>
            <a:pPr algn="ctr"/>
            <a:r>
              <a:rPr lang="it-IT" sz="128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ALL-IN </a:t>
            </a:r>
          </a:p>
          <a:p>
            <a:pPr algn="ctr"/>
            <a:r>
              <a:rPr lang="it-IT" sz="12800" b="1" i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Il fruttuoso cammino della popolazione straniera a Brescia</a:t>
            </a:r>
            <a:endParaRPr lang="it-IT" sz="7200" i="1" dirty="0" smtClean="0"/>
          </a:p>
          <a:p>
            <a:pPr algn="ctr"/>
            <a:endParaRPr lang="it-IT" sz="9600" dirty="0" smtClean="0"/>
          </a:p>
          <a:p>
            <a:pPr algn="ctr"/>
            <a:endParaRPr lang="it-IT" sz="9600" dirty="0"/>
          </a:p>
          <a:p>
            <a:pPr algn="ctr"/>
            <a:endParaRPr lang="it-IT" sz="9600" dirty="0" smtClean="0"/>
          </a:p>
          <a:p>
            <a:pPr algn="ctr"/>
            <a:endParaRPr lang="it-IT" sz="12800" b="1" dirty="0" smtClean="0"/>
          </a:p>
          <a:p>
            <a:r>
              <a:rPr lang="it-IT" sz="14400" b="1" dirty="0" smtClean="0"/>
              <a:t> </a:t>
            </a:r>
          </a:p>
          <a:p>
            <a:pPr marL="342900" lvl="0" indent="-342900" algn="ctr">
              <a:lnSpc>
                <a:spcPct val="170000"/>
              </a:lnSpc>
              <a:defRPr/>
            </a:pPr>
            <a:endParaRPr kumimoji="0" lang="it-IT" sz="1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/>
          <a:srcRect l="9091" t="7524" r="11364" b="34169"/>
          <a:stretch>
            <a:fillRect/>
          </a:stretch>
        </p:blipFill>
        <p:spPr>
          <a:xfrm>
            <a:off x="301942" y="224069"/>
            <a:ext cx="1992101" cy="176443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/>
          <a:srcRect l="9091" t="62069" r="11364"/>
          <a:stretch>
            <a:fillRect/>
          </a:stretch>
        </p:blipFill>
        <p:spPr>
          <a:xfrm>
            <a:off x="1979396" y="594495"/>
            <a:ext cx="1776462" cy="1023580"/>
          </a:xfrm>
          <a:prstGeom prst="rect">
            <a:avLst/>
          </a:prstGeom>
        </p:spPr>
      </p:pic>
      <p:cxnSp>
        <p:nvCxnSpPr>
          <p:cNvPr id="6" name="Connettore 1 5"/>
          <p:cNvCxnSpPr/>
          <p:nvPr/>
        </p:nvCxnSpPr>
        <p:spPr>
          <a:xfrm>
            <a:off x="0" y="1988840"/>
            <a:ext cx="8763000" cy="1588"/>
          </a:xfrm>
          <a:prstGeom prst="line">
            <a:avLst/>
          </a:prstGeom>
          <a:ln w="635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>
            <a:off x="381000" y="2141240"/>
            <a:ext cx="8763000" cy="1588"/>
          </a:xfrm>
          <a:prstGeom prst="line">
            <a:avLst/>
          </a:prstGeom>
          <a:ln w="63500" cap="flat" cmpd="sng" algn="ctr">
            <a:solidFill>
              <a:srgbClr val="F3A41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381000" y="2996952"/>
            <a:ext cx="8223448" cy="1728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858" y="224069"/>
            <a:ext cx="54197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373216"/>
            <a:ext cx="48672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Grp="1" noChangeArrowheads="1"/>
          </p:cNvSpPr>
          <p:nvPr>
            <p:ph type="title"/>
          </p:nvPr>
        </p:nvSpPr>
        <p:spPr>
          <a:xfrm>
            <a:off x="251520" y="457200"/>
            <a:ext cx="8892480" cy="12436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it-IT" altLang="it-IT" b="1" dirty="0" smtClean="0">
                <a:solidFill>
                  <a:schemeClr val="tx2"/>
                </a:solidFill>
              </a:rPr>
              <a:t>Sono ancora «lavoratori immigrati»? Verso </a:t>
            </a:r>
            <a:r>
              <a:rPr lang="it-IT" altLang="it-IT" b="1" dirty="0" smtClean="0">
                <a:solidFill>
                  <a:schemeClr val="tx2"/>
                </a:solidFill>
              </a:rPr>
              <a:t>un </a:t>
            </a:r>
            <a:r>
              <a:rPr lang="it-IT" altLang="it-IT" b="1" dirty="0" smtClean="0">
                <a:solidFill>
                  <a:schemeClr val="tx2"/>
                </a:solidFill>
              </a:rPr>
              <a:t>consolidamento della presenza</a:t>
            </a:r>
            <a:endParaRPr lang="it-IT" altLang="it-IT" b="1" dirty="0" smtClean="0">
              <a:solidFill>
                <a:schemeClr val="tx2"/>
              </a:solidFill>
            </a:endParaRPr>
          </a:p>
        </p:txBody>
      </p:sp>
      <p:sp>
        <p:nvSpPr>
          <p:cNvPr id="4100" name="Rectangle 12"/>
          <p:cNvSpPr>
            <a:spLocks noGrp="1" noChangeArrowheads="1"/>
          </p:cNvSpPr>
          <p:nvPr>
            <p:ph idx="1"/>
          </p:nvPr>
        </p:nvSpPr>
        <p:spPr>
          <a:xfrm>
            <a:off x="539552" y="1916831"/>
            <a:ext cx="7992888" cy="45458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endParaRPr lang="it-IT" altLang="it-IT" dirty="0" smtClean="0"/>
          </a:p>
          <a:p>
            <a:pPr algn="just">
              <a:lnSpc>
                <a:spcPct val="115000"/>
              </a:lnSpc>
              <a:spcAft>
                <a:spcPts val="0"/>
              </a:spcAft>
              <a:defRPr/>
            </a:pPr>
            <a:r>
              <a:rPr lang="it-IT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Più permessi </a:t>
            </a:r>
            <a:r>
              <a:rPr lang="it-IT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 soggiorno: </a:t>
            </a:r>
            <a:r>
              <a:rPr lang="it-IT" sz="2800" dirty="0"/>
              <a:t>123.630</a:t>
            </a:r>
            <a:r>
              <a:rPr lang="it-IT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rilasciati nel 2017 </a:t>
            </a:r>
            <a:r>
              <a:rPr lang="it-IT" sz="28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(+8%</a:t>
            </a:r>
            <a:r>
              <a:rPr lang="it-I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rispetto al 2016) </a:t>
            </a:r>
            <a:r>
              <a:rPr lang="it-IT" sz="28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(+33% rispetto al 2006</a:t>
            </a:r>
            <a:r>
              <a:rPr lang="it-IT" sz="28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altLang="it-IT" sz="2800" dirty="0" smtClean="0"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b="1" dirty="0" smtClean="0"/>
              <a:t>Più acquisizioni </a:t>
            </a:r>
            <a:r>
              <a:rPr lang="it-IT" altLang="it-IT" sz="2800" b="1" dirty="0" smtClean="0"/>
              <a:t>di cittadinanza: 6.273</a:t>
            </a:r>
            <a:r>
              <a:rPr lang="it-IT" altLang="it-IT" sz="2800" dirty="0" smtClean="0"/>
              <a:t> nel </a:t>
            </a:r>
            <a:r>
              <a:rPr lang="it-IT" altLang="it-IT" sz="2800" dirty="0" smtClean="0"/>
              <a:t>2017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sz="2800" b="1" dirty="0" smtClean="0"/>
              <a:t>Diminuzione dei minori stranieri 0-17anni sul totale degli stranieri</a:t>
            </a:r>
            <a:r>
              <a:rPr lang="it-IT" altLang="it-IT" sz="2800" dirty="0" smtClean="0"/>
              <a:t>: effetto del percorso di naturalizzazione (e anche natalità più bassa del passato)</a:t>
            </a:r>
            <a:endParaRPr lang="it-IT" altLang="it-IT" sz="2800" dirty="0" smtClean="0"/>
          </a:p>
        </p:txBody>
      </p:sp>
      <p:sp>
        <p:nvSpPr>
          <p:cNvPr id="5126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83378A3-570C-45E5-BF5C-A1009A2F80CF}" type="slidenum">
              <a:rPr lang="en-US" altLang="it-IT" smtClean="0">
                <a:latin typeface="Arial" pitchFamily="34" charset="0"/>
                <a:ea typeface="Microsoft YaHei" pitchFamily="34" charset="-122"/>
              </a:rPr>
              <a:pPr/>
              <a:t>10</a:t>
            </a:fld>
            <a:endParaRPr lang="en-US" altLang="it-IT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488402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136904" cy="864096"/>
          </a:xfrm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Motivi dei permessi di soggiorno 2017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5" name="Picture 7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7776864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sellaDiTesto 5"/>
          <p:cNvSpPr txBox="1"/>
          <p:nvPr/>
        </p:nvSpPr>
        <p:spPr>
          <a:xfrm>
            <a:off x="5114576" y="6340678"/>
            <a:ext cx="3399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Fonte: Ministero dell’Interno 2018</a:t>
            </a:r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6660232" y="472514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 permessi per motivi umanitari sono aumentati del 39% dal 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51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In discesa il tasso di irregolarità</a:t>
            </a:r>
            <a:br>
              <a:rPr lang="it-IT" b="1" dirty="0" smtClean="0"/>
            </a:br>
            <a:r>
              <a:rPr lang="it-IT" sz="40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it-IT" sz="4000" i="1" dirty="0">
                <a:solidFill>
                  <a:schemeClr val="accent6">
                    <a:lumMod val="50000"/>
                  </a:schemeClr>
                </a:solidFill>
              </a:rPr>
              <a:t>numero di irregolari ogni cento presenti) 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12</a:t>
            </a:fld>
            <a:endParaRPr lang="it-IT"/>
          </a:p>
        </p:txBody>
      </p:sp>
      <p:pic>
        <p:nvPicPr>
          <p:cNvPr id="5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68474"/>
            <a:ext cx="8208912" cy="4612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62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124744"/>
            <a:ext cx="7776864" cy="5256584"/>
          </a:xfrm>
        </p:spPr>
        <p:txBody>
          <a:bodyPr>
            <a:normAutofit fontScale="92500" lnSpcReduction="10000"/>
          </a:bodyPr>
          <a:lstStyle/>
          <a:p>
            <a:pPr>
              <a:buFont typeface="Times New Roman" pitchFamily="18" charset="0"/>
              <a:buChar char="•"/>
            </a:pPr>
            <a:r>
              <a:rPr lang="it-IT" altLang="it-IT" dirty="0">
                <a:ea typeface="Calibri" pitchFamily="34" charset="0"/>
                <a:cs typeface="Calibri" pitchFamily="34" charset="0"/>
              </a:rPr>
              <a:t>Tra i </a:t>
            </a:r>
            <a:r>
              <a:rPr lang="it-IT" altLang="it-IT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residenti stranieri </a:t>
            </a:r>
            <a:r>
              <a:rPr lang="it-IT" altLang="it-IT" dirty="0">
                <a:ea typeface="Calibri" pitchFamily="34" charset="0"/>
                <a:cs typeface="Calibri" pitchFamily="34" charset="0"/>
              </a:rPr>
              <a:t>crescono gli occupati </a:t>
            </a:r>
            <a:r>
              <a:rPr lang="it-IT" altLang="it-IT" b="1" dirty="0">
                <a:ea typeface="Calibri" pitchFamily="34" charset="0"/>
                <a:cs typeface="Calibri" pitchFamily="34" charset="0"/>
              </a:rPr>
              <a:t>(+20.000 unità</a:t>
            </a:r>
            <a:r>
              <a:rPr lang="it-IT" altLang="it-IT" dirty="0">
                <a:ea typeface="Calibri" pitchFamily="34" charset="0"/>
                <a:cs typeface="Calibri" pitchFamily="34" charset="0"/>
              </a:rPr>
              <a:t>) e diminuisce il tasso di disoccupazione </a:t>
            </a:r>
            <a:r>
              <a:rPr lang="it-IT" altLang="it-IT" b="1" dirty="0">
                <a:ea typeface="Calibri" pitchFamily="34" charset="0"/>
                <a:cs typeface="Calibri" pitchFamily="34" charset="0"/>
              </a:rPr>
              <a:t>(- 2,0%)</a:t>
            </a:r>
            <a:endParaRPr lang="it-IT" altLang="it-IT" b="1" dirty="0"/>
          </a:p>
          <a:p>
            <a:pPr>
              <a:buFont typeface="Times New Roman" pitchFamily="18" charset="0"/>
              <a:buChar char="•"/>
            </a:pPr>
            <a:r>
              <a:rPr lang="it-IT" dirty="0" smtClean="0"/>
              <a:t>il </a:t>
            </a:r>
            <a:r>
              <a:rPr lang="it-IT" dirty="0">
                <a:solidFill>
                  <a:srgbClr val="FF0000"/>
                </a:solidFill>
              </a:rPr>
              <a:t>tasso di occupazione </a:t>
            </a:r>
            <a:r>
              <a:rPr lang="it-IT" dirty="0" smtClean="0">
                <a:solidFill>
                  <a:srgbClr val="FF0000"/>
                </a:solidFill>
              </a:rPr>
              <a:t>maschile </a:t>
            </a:r>
            <a:r>
              <a:rPr lang="it-IT" dirty="0"/>
              <a:t>è leggermente superiore nella popolazione straniera rispetto a quella italiana (75,7% contro il 73,5</a:t>
            </a:r>
            <a:r>
              <a:rPr lang="it-IT" dirty="0" smtClean="0"/>
              <a:t>%),</a:t>
            </a:r>
          </a:p>
          <a:p>
            <a:pPr>
              <a:buFont typeface="Times New Roman" pitchFamily="18" charset="0"/>
              <a:buChar char="•"/>
            </a:pPr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tasso di occupazione femminile </a:t>
            </a:r>
            <a:r>
              <a:rPr lang="it-IT" dirty="0" smtClean="0"/>
              <a:t>è </a:t>
            </a:r>
            <a:r>
              <a:rPr lang="it-IT" dirty="0"/>
              <a:t>inferiore </a:t>
            </a:r>
            <a:r>
              <a:rPr lang="it-IT" dirty="0" smtClean="0"/>
              <a:t>(</a:t>
            </a:r>
            <a:r>
              <a:rPr lang="it-IT" dirty="0"/>
              <a:t>49,1% per le donne straniere e 60,3% per le donne italiane</a:t>
            </a:r>
            <a:r>
              <a:rPr lang="it-IT" dirty="0" smtClean="0"/>
              <a:t>)</a:t>
            </a:r>
            <a:endParaRPr lang="it-IT" altLang="it-IT" dirty="0" smtClean="0">
              <a:ea typeface="Calibri" pitchFamily="34" charset="0"/>
              <a:cs typeface="Calibri" pitchFamily="34" charset="0"/>
            </a:endParaRPr>
          </a:p>
          <a:p>
            <a:pPr eaLnBrk="1" hangingPunct="1">
              <a:buFont typeface="Times New Roman" pitchFamily="18" charset="0"/>
              <a:buChar char="•"/>
            </a:pPr>
            <a:r>
              <a:rPr lang="it-IT" altLang="it-IT" dirty="0" smtClean="0"/>
              <a:t>Cresce </a:t>
            </a:r>
            <a:r>
              <a:rPr lang="it-IT" altLang="it-IT" dirty="0" smtClean="0">
                <a:solidFill>
                  <a:srgbClr val="FF0000"/>
                </a:solidFill>
              </a:rPr>
              <a:t>l’imprenditoria straniera</a:t>
            </a:r>
            <a:r>
              <a:rPr lang="it-IT" altLang="it-IT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lang="it-IT" altLang="it-IT" dirty="0" smtClean="0">
                <a:ea typeface="Calibri" pitchFamily="34" charset="0"/>
                <a:cs typeface="Calibri" pitchFamily="34" charset="0"/>
              </a:rPr>
              <a:t>fra il 2016 e il 2017   </a:t>
            </a:r>
            <a:r>
              <a:rPr lang="it-IT" altLang="it-IT" b="1" dirty="0" smtClean="0">
                <a:ea typeface="Calibri" pitchFamily="34" charset="0"/>
                <a:cs typeface="Calibri" pitchFamily="34" charset="0"/>
              </a:rPr>
              <a:t>(+1,8%)</a:t>
            </a:r>
          </a:p>
          <a:p>
            <a:pPr eaLnBrk="1" hangingPunct="1">
              <a:buFont typeface="Times New Roman" pitchFamily="18" charset="0"/>
              <a:buChar char="•"/>
            </a:pPr>
            <a:endParaRPr lang="it-IT" altLang="it-IT" b="1" dirty="0" smtClean="0"/>
          </a:p>
        </p:txBody>
      </p:sp>
      <p:sp>
        <p:nvSpPr>
          <p:cNvPr id="11267" name="CasellaDiTesto 2"/>
          <p:cNvSpPr txBox="1">
            <a:spLocks noChangeArrowheads="1"/>
          </p:cNvSpPr>
          <p:nvPr/>
        </p:nvSpPr>
        <p:spPr bwMode="auto">
          <a:xfrm>
            <a:off x="611560" y="6381328"/>
            <a:ext cx="2304256" cy="3385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1600" dirty="0">
                <a:solidFill>
                  <a:schemeClr val="tx1"/>
                </a:solidFill>
              </a:rPr>
              <a:t>Fonte: ISTAT </a:t>
            </a:r>
            <a:r>
              <a:rPr lang="it-IT" altLang="it-IT" sz="1600" dirty="0" smtClean="0">
                <a:solidFill>
                  <a:schemeClr val="tx1"/>
                </a:solidFill>
              </a:rPr>
              <a:t>2018</a:t>
            </a:r>
            <a:endParaRPr lang="it-IT" altLang="it-IT" sz="1600" dirty="0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0" y="-459432"/>
            <a:ext cx="8596064" cy="1196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4000" b="1" dirty="0">
                <a:solidFill>
                  <a:schemeClr val="tx2"/>
                </a:solidFill>
              </a:rPr>
              <a:t>L’occupazione </a:t>
            </a:r>
            <a:r>
              <a:rPr lang="it-IT" altLang="it-IT" sz="4000" b="1" dirty="0" smtClean="0">
                <a:solidFill>
                  <a:schemeClr val="tx2"/>
                </a:solidFill>
              </a:rPr>
              <a:t>degli stranieri a Brescia</a:t>
            </a:r>
            <a:endParaRPr lang="it-IT" altLang="it-IT" sz="4000" b="1" dirty="0">
              <a:solidFill>
                <a:schemeClr val="tx2"/>
              </a:solidFill>
            </a:endParaRPr>
          </a:p>
        </p:txBody>
      </p:sp>
      <p:sp>
        <p:nvSpPr>
          <p:cNvPr id="11271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218AC069-8C4A-4A96-8B0C-72B9F0B550AD}" type="slidenum">
              <a:rPr lang="en-US" altLang="it-IT" smtClean="0">
                <a:latin typeface="Arial" pitchFamily="34" charset="0"/>
                <a:ea typeface="Microsoft YaHei" pitchFamily="34" charset="-122"/>
              </a:rPr>
              <a:pPr/>
              <a:t>13</a:t>
            </a:fld>
            <a:endParaRPr lang="en-US" altLang="it-IT" dirty="0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>
                <a:solidFill>
                  <a:schemeClr val="tx2"/>
                </a:solidFill>
              </a:rPr>
              <a:t>L</a:t>
            </a:r>
            <a:r>
              <a:rPr lang="it-IT" b="1" dirty="0" smtClean="0">
                <a:solidFill>
                  <a:schemeClr val="tx2"/>
                </a:solidFill>
              </a:rPr>
              <a:t>’imprenditoria straniera a Brescia</a:t>
            </a:r>
            <a:endParaRPr lang="it-IT" b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14</a:t>
            </a:fld>
            <a:endParaRPr lang="it-IT"/>
          </a:p>
        </p:txBody>
      </p:sp>
      <p:pic>
        <p:nvPicPr>
          <p:cNvPr id="5" name="Picture 78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6840760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54542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364289" cy="5264373"/>
          </a:xfrm>
        </p:spPr>
        <p:txBody>
          <a:bodyPr>
            <a:normAutofit fontScale="85000" lnSpcReduction="20000"/>
          </a:bodyPr>
          <a:lstStyle/>
          <a:p>
            <a:pPr marL="514350" indent="-514350" algn="just">
              <a:lnSpc>
                <a:spcPct val="115000"/>
              </a:lnSpc>
              <a:buFont typeface="+mj-lt"/>
              <a:buAutoNum type="arabicPeriod"/>
            </a:pPr>
            <a:r>
              <a:rPr lang="it-IT" altLang="it-IT" sz="2800" b="1" dirty="0">
                <a:ea typeface="Calibri" pitchFamily="34" charset="0"/>
                <a:cs typeface="Times New Roman" pitchFamily="18" charset="0"/>
              </a:rPr>
              <a:t>T</a:t>
            </a: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ipologie di contratto più instabili:</a:t>
            </a:r>
            <a:endParaRPr lang="it-IT" altLang="it-IT" sz="2800" dirty="0" smtClean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altLang="it-IT" sz="2800" dirty="0" smtClean="0">
                <a:ea typeface="Calibri" pitchFamily="34" charset="0"/>
                <a:cs typeface="Times New Roman" pitchFamily="18" charset="0"/>
              </a:rPr>
              <a:t>Sono cresciuti i contratti a tempo determinato (+7,1% nel 2016 rispetto al 2015)</a:t>
            </a:r>
          </a:p>
          <a:p>
            <a:pPr algn="just">
              <a:lnSpc>
                <a:spcPct val="115000"/>
              </a:lnSpc>
              <a:buFont typeface="Wingdings" panose="05000000000000000000" pitchFamily="2" charset="2"/>
              <a:buChar char="ü"/>
            </a:pPr>
            <a:r>
              <a:rPr lang="it-IT" altLang="it-IT" sz="2800" dirty="0" smtClean="0">
                <a:ea typeface="Calibri" pitchFamily="34" charset="0"/>
                <a:cs typeface="Times New Roman" pitchFamily="18" charset="0"/>
              </a:rPr>
              <a:t>Sono bruscamente calati i contratti a tempo indeterminato  (-32%)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2"/>
            </a:pPr>
            <a:r>
              <a:rPr lang="it-IT" altLang="it-IT" sz="2800" b="1" dirty="0" err="1" smtClean="0"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 delle filiere lavorative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3"/>
            </a:pP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il rischio di povertà ed esclusione sociale è quasi il doppio per le famiglie straniere (49,5%) rispetto alle italiane (26,3%)</a:t>
            </a:r>
            <a:r>
              <a:rPr lang="it-IT" altLang="it-IT" sz="2800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2100" dirty="0" smtClean="0">
                <a:ea typeface="Calibri" pitchFamily="34" charset="0"/>
                <a:cs typeface="Times New Roman" pitchFamily="18" charset="0"/>
              </a:rPr>
              <a:t>(Istat, La povertà in Italia 2018)</a:t>
            </a:r>
          </a:p>
          <a:p>
            <a:pPr marL="514350" indent="-514350" algn="just">
              <a:lnSpc>
                <a:spcPct val="115000"/>
              </a:lnSpc>
              <a:buFont typeface="+mj-lt"/>
              <a:buAutoNum type="arabicPeriod" startAt="4"/>
            </a:pPr>
            <a:r>
              <a:rPr lang="it-IT" altLang="it-IT" sz="2800" b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ATTENZIONE: </a:t>
            </a: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Gli </a:t>
            </a: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stranieri producono più risparmio, anche a costo di aumentare il rischio povertà</a:t>
            </a:r>
            <a:r>
              <a:rPr lang="it-IT" altLang="it-IT" sz="2800" dirty="0" smtClean="0">
                <a:ea typeface="Calibri" pitchFamily="34" charset="0"/>
                <a:cs typeface="Times New Roman" pitchFamily="18" charset="0"/>
              </a:rPr>
              <a:t>:</a:t>
            </a:r>
            <a:r>
              <a:rPr lang="it-IT" altLang="it-IT" sz="2800" b="1" dirty="0" smtClean="0">
                <a:ea typeface="Calibri" pitchFamily="34" charset="0"/>
                <a:cs typeface="Times New Roman" pitchFamily="18" charset="0"/>
              </a:rPr>
              <a:t> </a:t>
            </a:r>
            <a:r>
              <a:rPr lang="it-IT" altLang="it-IT" sz="2800" dirty="0" smtClean="0">
                <a:ea typeface="Calibri" pitchFamily="34" charset="0"/>
                <a:cs typeface="Times New Roman" pitchFamily="18" charset="0"/>
              </a:rPr>
              <a:t>+5,8% di rimesse nel 2017 rispetto al 2016 (</a:t>
            </a:r>
            <a:r>
              <a:rPr lang="it-IT" sz="2800" dirty="0"/>
              <a:t>Pakistan, India, Senegal, Romania e Marocco </a:t>
            </a:r>
            <a:r>
              <a:rPr lang="it-IT" sz="2800" dirty="0" smtClean="0"/>
              <a:t>ai primi posti)</a:t>
            </a:r>
            <a:endParaRPr lang="it-IT" altLang="it-IT" sz="2800" dirty="0" smtClean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533400" y="457200"/>
            <a:ext cx="8226425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/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3600" b="1" dirty="0" smtClean="0">
                <a:solidFill>
                  <a:schemeClr val="tx2"/>
                </a:solidFill>
                <a:latin typeface="Calibri" pitchFamily="34" charset="0"/>
              </a:rPr>
              <a:t>Vulnerabilità</a:t>
            </a:r>
            <a:r>
              <a:rPr lang="it-IT" altLang="it-IT" sz="36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it-IT" altLang="it-IT" sz="3600" b="1" dirty="0" smtClean="0">
                <a:solidFill>
                  <a:schemeClr val="tx2"/>
                </a:solidFill>
                <a:latin typeface="Calibri" pitchFamily="34" charset="0"/>
              </a:rPr>
              <a:t>degli </a:t>
            </a:r>
            <a:r>
              <a:rPr lang="it-IT" altLang="it-IT" sz="3600" b="1" dirty="0">
                <a:solidFill>
                  <a:schemeClr val="tx2"/>
                </a:solidFill>
                <a:latin typeface="Calibri" pitchFamily="34" charset="0"/>
              </a:rPr>
              <a:t>stranieri</a:t>
            </a:r>
          </a:p>
        </p:txBody>
      </p:sp>
      <p:sp>
        <p:nvSpPr>
          <p:cNvPr id="13318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CF0AA54-778F-4E7B-B676-885E0A7A1A33}" type="slidenum">
              <a:rPr lang="en-US" altLang="it-IT" smtClean="0">
                <a:latin typeface="Arial" pitchFamily="34" charset="0"/>
                <a:ea typeface="Microsoft YaHei" pitchFamily="34" charset="-122"/>
              </a:rPr>
              <a:pPr/>
              <a:t>15</a:t>
            </a:fld>
            <a:endParaRPr lang="en-US" altLang="it-IT" smtClean="0">
              <a:latin typeface="Arial" pitchFamily="34" charset="0"/>
              <a:ea typeface="Microsoft YaHei" pitchFamily="34" charset="-122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4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</a:t>
            </a:r>
            <a:r>
              <a:rPr lang="it-IT" altLang="it-IT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lavorative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5" name="Picture 5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6345403" cy="5805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</a:t>
            </a:r>
            <a:r>
              <a:rPr lang="it-IT" altLang="it-IT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lavorative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6" name="Picture 5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1124744"/>
            <a:ext cx="6405066" cy="5733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05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</a:t>
            </a:r>
            <a:r>
              <a:rPr lang="it-IT" altLang="it-IT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lavorative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18</a:t>
            </a:fld>
            <a:endParaRPr lang="it-IT"/>
          </a:p>
        </p:txBody>
      </p:sp>
      <p:pic>
        <p:nvPicPr>
          <p:cNvPr id="7" name="Picture 5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76638"/>
            <a:ext cx="5904656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93610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it-IT" altLang="it-IT" b="1" dirty="0" err="1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Etnicizzazione</a:t>
            </a:r>
            <a:r>
              <a:rPr lang="it-IT" altLang="it-IT" b="1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delle filiere </a:t>
            </a:r>
            <a:r>
              <a:rPr lang="it-IT" altLang="it-IT" b="1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lavorative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8" name="Picture 5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08712" cy="57681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1471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779912" y="188369"/>
            <a:ext cx="5111750" cy="5853113"/>
          </a:xfrm>
        </p:spPr>
        <p:txBody>
          <a:bodyPr/>
          <a:lstStyle/>
          <a:p>
            <a:pPr marL="82296" indent="0">
              <a:buNone/>
            </a:pPr>
            <a:r>
              <a:rPr lang="it-IT" sz="4000" b="1" dirty="0" smtClean="0">
                <a:solidFill>
                  <a:schemeClr val="tx2"/>
                </a:solidFill>
              </a:rPr>
              <a:t>Gli immigrati </a:t>
            </a:r>
            <a:r>
              <a:rPr lang="it-IT" sz="4000" b="1" dirty="0">
                <a:solidFill>
                  <a:schemeClr val="tx2"/>
                </a:solidFill>
              </a:rPr>
              <a:t>in </a:t>
            </a:r>
            <a:r>
              <a:rPr lang="it-IT" sz="4000" b="1" dirty="0" smtClean="0">
                <a:solidFill>
                  <a:schemeClr val="tx2"/>
                </a:solidFill>
              </a:rPr>
              <a:t>provincia di </a:t>
            </a:r>
            <a:r>
              <a:rPr lang="it-IT" sz="4000" b="1" dirty="0" smtClean="0">
                <a:solidFill>
                  <a:schemeClr val="tx2"/>
                </a:solidFill>
              </a:rPr>
              <a:t>Brescia sono sempre più cittadini e sempre meno manodopera</a:t>
            </a:r>
            <a:r>
              <a:rPr lang="it-IT" sz="2800" dirty="0" smtClean="0"/>
              <a:t> </a:t>
            </a:r>
            <a:endParaRPr lang="it-IT" sz="4000" b="1" dirty="0" smtClean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2</a:t>
            </a:fld>
            <a:endParaRPr lang="it-IT"/>
          </a:p>
        </p:txBody>
      </p:sp>
      <p:pic>
        <p:nvPicPr>
          <p:cNvPr id="6" name="Picture 13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9" y="136122"/>
            <a:ext cx="36957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Visualizza immagine di 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398277"/>
            <a:ext cx="4081184" cy="2271629"/>
          </a:xfrm>
          <a:prstGeom prst="rect">
            <a:avLst/>
          </a:prstGeom>
          <a:noFill/>
        </p:spPr>
      </p:pic>
      <p:pic>
        <p:nvPicPr>
          <p:cNvPr id="3074" name="Picture 2" descr="Visualizza immagine di origin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79338"/>
            <a:ext cx="3987424" cy="299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-143772" y="3140968"/>
            <a:ext cx="38718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«Volevamo braccia, sono arrivate persone»</a:t>
            </a:r>
          </a:p>
          <a:p>
            <a:pPr algn="ctr"/>
            <a:r>
              <a:rPr lang="it-IT" sz="1600" b="1" dirty="0" err="1" smtClean="0"/>
              <a:t>Max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Frisch</a:t>
            </a:r>
            <a:endParaRPr lang="it-IT" sz="1600" b="1" dirty="0" smtClean="0"/>
          </a:p>
          <a:p>
            <a:pPr algn="ctr"/>
            <a:r>
              <a:rPr lang="it-IT" sz="1600" dirty="0" smtClean="0"/>
              <a:t>Riferendosi ai migranti italiani in Svizzera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65649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Quali sono le leve dell’integrazione a Brescia?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8823" y="14255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1- scuola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208" y="2348880"/>
            <a:ext cx="7827215" cy="4156572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3816423" y="1425550"/>
            <a:ext cx="4572000" cy="923330"/>
          </a:xfrm>
          <a:prstGeom prst="rect">
            <a:avLst/>
          </a:prstGeom>
          <a:ln>
            <a:solidFill>
              <a:srgbClr val="00B050"/>
            </a:solidFill>
          </a:ln>
        </p:spPr>
        <p:txBody>
          <a:bodyPr>
            <a:spAutoFit/>
          </a:bodyPr>
          <a:lstStyle/>
          <a:p>
            <a:r>
              <a:rPr lang="it-IT" i="1" dirty="0"/>
              <a:t>Incidenza percentuale degli alunni CNI in provincia di Brescia, in Lombardia e in Italia.</a:t>
            </a:r>
            <a:br>
              <a:rPr lang="it-IT" i="1" dirty="0"/>
            </a:br>
            <a:r>
              <a:rPr lang="it-IT" i="1" dirty="0"/>
              <a:t>Serie storica: </a:t>
            </a:r>
            <a:r>
              <a:rPr lang="it-IT" i="1" dirty="0" err="1"/>
              <a:t>aa.ss</a:t>
            </a:r>
            <a:r>
              <a:rPr lang="it-IT" i="1" dirty="0"/>
              <a:t>. da 2006/07 a 2016/17</a:t>
            </a:r>
          </a:p>
        </p:txBody>
      </p:sp>
    </p:spTree>
    <p:extLst>
      <p:ext uri="{BB962C8B-B14F-4D97-AF65-F5344CB8AC3E}">
        <p14:creationId xmlns:p14="http://schemas.microsoft.com/office/powerpoint/2010/main" val="11841524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21</a:t>
            </a:fld>
            <a:endParaRPr lang="it-IT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794" y="2564904"/>
            <a:ext cx="8083704" cy="3888432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Quali sono le leve dell’integrazione a Brescia?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58822" y="1425550"/>
            <a:ext cx="8661649" cy="517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smtClean="0"/>
              <a:t>1- scuola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sp>
        <p:nvSpPr>
          <p:cNvPr id="8" name="Rettangolo 7"/>
          <p:cNvSpPr/>
          <p:nvPr/>
        </p:nvSpPr>
        <p:spPr>
          <a:xfrm>
            <a:off x="3203848" y="1442947"/>
            <a:ext cx="532859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i="1" dirty="0" smtClean="0"/>
              <a:t>Alunni stranieri nati </a:t>
            </a:r>
            <a:r>
              <a:rPr lang="it-IT" sz="2000" i="1" dirty="0"/>
              <a:t>in Italia sul totale </a:t>
            </a:r>
            <a:r>
              <a:rPr lang="it-IT" sz="2000" i="1" dirty="0" smtClean="0"/>
              <a:t>degli stranieri, per </a:t>
            </a:r>
            <a:r>
              <a:rPr lang="it-IT" sz="2000" i="1" dirty="0"/>
              <a:t>ordine di scuola in provincia di </a:t>
            </a:r>
            <a:r>
              <a:rPr lang="it-IT" sz="2000" i="1" dirty="0" smtClean="0"/>
              <a:t>Brescia. </a:t>
            </a:r>
            <a:r>
              <a:rPr lang="it-IT" sz="2000" i="1" dirty="0"/>
              <a:t>Serie storica: </a:t>
            </a:r>
            <a:r>
              <a:rPr lang="it-IT" sz="2000" i="1" dirty="0" smtClean="0"/>
              <a:t>2008/09 </a:t>
            </a:r>
            <a:r>
              <a:rPr lang="it-IT" sz="2000" i="1" dirty="0"/>
              <a:t>a 2016/17</a:t>
            </a:r>
          </a:p>
          <a:p>
            <a:r>
              <a:rPr lang="it-IT" sz="2000" i="1" dirty="0"/>
              <a:t/>
            </a:r>
            <a:br>
              <a:rPr lang="it-IT" sz="2000" i="1" dirty="0"/>
            </a:b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47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Quali sono le leve dell’integrazione a Brescia?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58822" y="1425550"/>
            <a:ext cx="8661649" cy="5171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it-IT" b="1" dirty="0" smtClean="0"/>
              <a:t>1- università </a:t>
            </a:r>
          </a:p>
          <a:p>
            <a:pPr marL="0" indent="0">
              <a:buFont typeface="Arial" pitchFamily="34" charset="0"/>
              <a:buNone/>
            </a:pPr>
            <a:endParaRPr lang="it-IT" dirty="0"/>
          </a:p>
        </p:txBody>
      </p:sp>
      <p:graphicFrame>
        <p:nvGraphicFramePr>
          <p:cNvPr id="9" name="Tabel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9958407"/>
              </p:ext>
            </p:extLst>
          </p:nvPr>
        </p:nvGraphicFramePr>
        <p:xfrm>
          <a:off x="385386" y="2479747"/>
          <a:ext cx="8208519" cy="4385827"/>
        </p:xfrm>
        <a:graphic>
          <a:graphicData uri="http://schemas.openxmlformats.org/drawingml/2006/table">
            <a:tbl>
              <a:tblPr/>
              <a:tblGrid>
                <a:gridCol w="1171777"/>
                <a:gridCol w="1171777"/>
                <a:gridCol w="1172993"/>
                <a:gridCol w="1172993"/>
                <a:gridCol w="1172993"/>
                <a:gridCol w="1172993"/>
                <a:gridCol w="1172993"/>
              </a:tblGrid>
              <a:tr h="3475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</a:rPr>
                        <a:t> </a:t>
                      </a:r>
                      <a:endParaRPr lang="it-IT" sz="1400" i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Brescia</a:t>
                      </a:r>
                      <a:endParaRPr lang="it-IT" sz="36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Lombardia</a:t>
                      </a:r>
                      <a:endParaRPr lang="it-IT" sz="36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effectLst/>
                        </a:rPr>
                        <a:t>Italia</a:t>
                      </a:r>
                      <a:endParaRPr lang="it-IT" sz="3600" b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2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000" i="1" dirty="0">
                          <a:effectLst/>
                        </a:rPr>
                        <a:t> </a:t>
                      </a:r>
                      <a:endParaRPr lang="it-IT" sz="1400" i="1" dirty="0"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Iscritti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Immatricolati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Iscritti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Immatricolati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Iscritti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 smtClean="0">
                          <a:solidFill>
                            <a:srgbClr val="C00000"/>
                          </a:solidFill>
                          <a:effectLst/>
                        </a:rPr>
                        <a:t>Immatricolati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9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2006/07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2007/08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2008/09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4,2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2009/10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2010/11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5,7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3,6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2011/12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3,8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4,6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2012/13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6,5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2013/14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6,2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4,1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2014/15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6,1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</a:p>
                  </a:txBody>
                  <a:tcPr marL="6350" marR="6350" marT="635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2015/16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6,3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5,9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4,5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4,8</a:t>
                      </a:r>
                      <a:endParaRPr lang="uk-UA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400" b="1" i="1" dirty="0">
                          <a:solidFill>
                            <a:srgbClr val="C00000"/>
                          </a:solidFill>
                          <a:effectLst/>
                        </a:rPr>
                        <a:t>2016/17</a:t>
                      </a:r>
                      <a:endParaRPr lang="it-IT" sz="2400" b="1" i="1" dirty="0">
                        <a:solidFill>
                          <a:srgbClr val="C00000"/>
                        </a:solidFill>
                        <a:effectLst/>
                        <a:latin typeface="Calibri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6,6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6,8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4,7</a:t>
                      </a:r>
                      <a:endParaRPr lang="fi-FI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5,0</a:t>
                      </a:r>
                    </a:p>
                  </a:txBody>
                  <a:tcPr marL="6350" marR="6350" marT="635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ttangolo 2"/>
          <p:cNvSpPr/>
          <p:nvPr/>
        </p:nvSpPr>
        <p:spPr>
          <a:xfrm>
            <a:off x="3635896" y="1425550"/>
            <a:ext cx="50040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/>
              <a:t>Studenti stranieri iscritti e immatricolati nelle università bresciane, lombarde e italiane</a:t>
            </a:r>
            <a:r>
              <a:rPr lang="it-IT" i="1" dirty="0" smtClean="0"/>
              <a:t>.</a:t>
            </a:r>
            <a:r>
              <a:rPr lang="it-IT" i="1" dirty="0"/>
              <a:t/>
            </a:r>
            <a:br>
              <a:rPr lang="it-IT" i="1" dirty="0"/>
            </a:br>
            <a:r>
              <a:rPr lang="it-IT" i="1" dirty="0"/>
              <a:t>Serie storica: </a:t>
            </a:r>
            <a:r>
              <a:rPr lang="it-IT" i="1" dirty="0" smtClean="0"/>
              <a:t> </a:t>
            </a:r>
            <a:r>
              <a:rPr lang="it-IT" i="1" dirty="0"/>
              <a:t>da 2006/07 a 2016/17</a:t>
            </a:r>
          </a:p>
        </p:txBody>
      </p:sp>
    </p:spTree>
    <p:extLst>
      <p:ext uri="{BB962C8B-B14F-4D97-AF65-F5344CB8AC3E}">
        <p14:creationId xmlns:p14="http://schemas.microsoft.com/office/powerpoint/2010/main" val="3680170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Quali sono le leve dell’integrazione a Brescia?</a:t>
            </a:r>
            <a:endParaRPr lang="it-IT" dirty="0">
              <a:solidFill>
                <a:schemeClr val="bg1"/>
              </a:solidFill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4607557"/>
              </p:ext>
            </p:extLst>
          </p:nvPr>
        </p:nvGraphicFramePr>
        <p:xfrm>
          <a:off x="280245" y="2492896"/>
          <a:ext cx="8336330" cy="408690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755632"/>
                <a:gridCol w="1018928"/>
                <a:gridCol w="1010169"/>
                <a:gridCol w="828183"/>
                <a:gridCol w="689991"/>
                <a:gridCol w="827210"/>
                <a:gridCol w="681922"/>
                <a:gridCol w="835278"/>
                <a:gridCol w="689017"/>
              </a:tblGrid>
              <a:tr h="17129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800" i="1" dirty="0">
                          <a:solidFill>
                            <a:srgbClr val="FFFF00"/>
                          </a:solidFill>
                          <a:effectLst/>
                        </a:rPr>
                        <a:t>Partecipa attivamente a qualche associazione in Italia?</a:t>
                      </a:r>
                      <a:endParaRPr lang="it-IT" sz="2800" i="1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Est Europa - Non comunitari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Asia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Nord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Altri Africa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</a:rPr>
                        <a:t>America Latina</a:t>
                      </a:r>
                      <a:endParaRPr lang="it-IT" sz="2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 smtClean="0">
                          <a:solidFill>
                            <a:srgbClr val="FFFF00"/>
                          </a:solidFill>
                          <a:effectLst/>
                        </a:rPr>
                        <a:t>Brescia + Bergamo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dirty="0">
                          <a:solidFill>
                            <a:srgbClr val="FFFF00"/>
                          </a:solidFill>
                          <a:effectLst/>
                        </a:rPr>
                        <a:t> </a:t>
                      </a:r>
                      <a:endParaRPr lang="it-IT" sz="2800" dirty="0">
                        <a:solidFill>
                          <a:srgbClr val="FFFF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 i="1" dirty="0">
                          <a:effectLst/>
                        </a:rPr>
                        <a:t>Totale Lombardia</a:t>
                      </a:r>
                      <a:endParaRPr lang="it-IT" sz="2800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/>
                </a:tc>
              </a:tr>
              <a:tr h="67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solo da stranieri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8,6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7,7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19,8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20,3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4,8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22,2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13,4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9,9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6761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da italiani e da stranieri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28,6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24,4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9,9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33,9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27,0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55,6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24,7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16,7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  <a:tr h="10217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</a:rPr>
                        <a:t>Sì, composta prevalentemente da italiani</a:t>
                      </a:r>
                      <a:endParaRPr lang="it-IT" sz="28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8,6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9,0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3,3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0,0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>
                          <a:effectLst/>
                        </a:rPr>
                        <a:t>1,6</a:t>
                      </a:r>
                      <a:endParaRPr lang="it-IT" sz="3600" b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0" dirty="0">
                          <a:effectLst/>
                        </a:rPr>
                        <a:t>5,6</a:t>
                      </a:r>
                      <a:endParaRPr lang="it-IT" sz="3600" b="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>
                          <a:solidFill>
                            <a:srgbClr val="FF0000"/>
                          </a:solidFill>
                          <a:effectLst/>
                        </a:rPr>
                        <a:t>4,4</a:t>
                      </a:r>
                      <a:endParaRPr lang="it-IT" sz="36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effectLst/>
                        </a:rPr>
                        <a:t>2,9</a:t>
                      </a:r>
                      <a:endParaRPr lang="it-IT" sz="3600" b="1" i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156176" y="2078644"/>
            <a:ext cx="2627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180975" algn="l"/>
                <a:tab pos="5486400" algn="r"/>
              </a:tabLst>
            </a:pPr>
            <a:r>
              <a:rPr lang="it-IT" altLang="it-IT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(Dati Survey ORIM 2017)</a:t>
            </a:r>
            <a:endParaRPr lang="it-IT" alt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74009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/>
              <a:t>3 - La </a:t>
            </a:r>
            <a:r>
              <a:rPr lang="it-IT" sz="2800" b="1" dirty="0"/>
              <a:t>partecipazione associativa</a:t>
            </a:r>
          </a:p>
        </p:txBody>
      </p:sp>
    </p:spTree>
    <p:extLst>
      <p:ext uri="{BB962C8B-B14F-4D97-AF65-F5344CB8AC3E}">
        <p14:creationId xmlns:p14="http://schemas.microsoft.com/office/powerpoint/2010/main" val="13757886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/>
              <a:t>3 – La partecipazione (attivismo religioso)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70C0"/>
                </a:solidFill>
              </a:rPr>
              <a:t>Indagine </a:t>
            </a:r>
            <a:r>
              <a:rPr lang="it-IT" dirty="0" err="1" smtClean="0">
                <a:solidFill>
                  <a:srgbClr val="0070C0"/>
                </a:solidFill>
              </a:rPr>
              <a:t>Orim</a:t>
            </a:r>
            <a:r>
              <a:rPr lang="it-IT" dirty="0" smtClean="0">
                <a:solidFill>
                  <a:srgbClr val="0070C0"/>
                </a:solidFill>
              </a:rPr>
              <a:t> 2018 : stranieri ultraquattordicenni </a:t>
            </a:r>
          </a:p>
          <a:p>
            <a:r>
              <a:rPr lang="it-IT" sz="2800" i="1" dirty="0" smtClean="0"/>
              <a:t>musulmani 48% </a:t>
            </a:r>
            <a:r>
              <a:rPr lang="it-IT" sz="2800" dirty="0" smtClean="0"/>
              <a:t>( il 53</a:t>
            </a:r>
            <a:r>
              <a:rPr lang="it-IT" sz="2800" dirty="0"/>
              <a:t>% frequenta il luogo di culto, mentre il 47% non lo </a:t>
            </a:r>
            <a:r>
              <a:rPr lang="it-IT" sz="2800" dirty="0" smtClean="0"/>
              <a:t>frequenta)</a:t>
            </a:r>
            <a:endParaRPr lang="it-IT" sz="2800" dirty="0"/>
          </a:p>
          <a:p>
            <a:r>
              <a:rPr lang="it-IT" sz="2800" i="1" dirty="0" smtClean="0"/>
              <a:t>ortodossi </a:t>
            </a:r>
            <a:r>
              <a:rPr lang="it-IT" sz="2800" i="1" dirty="0"/>
              <a:t>19% </a:t>
            </a:r>
            <a:r>
              <a:rPr lang="it-IT" sz="2800" i="1" dirty="0" smtClean="0"/>
              <a:t>(</a:t>
            </a:r>
            <a:r>
              <a:rPr lang="it-IT" sz="2800" dirty="0"/>
              <a:t>il 52% frequenta la chiesa </a:t>
            </a:r>
            <a:r>
              <a:rPr lang="it-IT" sz="2800" dirty="0" smtClean="0"/>
              <a:t>)</a:t>
            </a:r>
            <a:endParaRPr lang="it-IT" sz="2800" i="1" dirty="0" smtClean="0"/>
          </a:p>
          <a:p>
            <a:r>
              <a:rPr lang="it-IT" sz="2800" i="1" dirty="0" smtClean="0"/>
              <a:t>cattolici 17</a:t>
            </a:r>
            <a:r>
              <a:rPr lang="it-IT" sz="2800" i="1" dirty="0"/>
              <a:t>%</a:t>
            </a:r>
            <a:r>
              <a:rPr lang="it-IT" sz="2800" i="1" dirty="0" smtClean="0"/>
              <a:t> (</a:t>
            </a:r>
            <a:r>
              <a:rPr lang="it-IT" sz="2800" dirty="0"/>
              <a:t>il 52% frequenta la chiesa </a:t>
            </a:r>
            <a:r>
              <a:rPr lang="it-IT" sz="2800" dirty="0" smtClean="0"/>
              <a:t>)</a:t>
            </a:r>
            <a:endParaRPr lang="it-IT" sz="2800" i="1" dirty="0" smtClean="0"/>
          </a:p>
          <a:p>
            <a:r>
              <a:rPr lang="it-IT" sz="2800" i="1" dirty="0" smtClean="0"/>
              <a:t>induisti 6% </a:t>
            </a:r>
          </a:p>
          <a:p>
            <a:r>
              <a:rPr lang="it-IT" sz="2800" i="1" dirty="0"/>
              <a:t>s</a:t>
            </a:r>
            <a:r>
              <a:rPr lang="it-IT" sz="2800" i="1" dirty="0" smtClean="0"/>
              <a:t>ikh 2%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r>
              <a:rPr lang="it-IT" dirty="0">
                <a:solidFill>
                  <a:schemeClr val="bg1"/>
                </a:solidFill>
              </a:rPr>
              <a:t>Quali sono le leve dell’integrazione a Brescia?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475656" y="5949280"/>
            <a:ext cx="151216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3347864" y="4797152"/>
            <a:ext cx="4920386" cy="92333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it-IT" dirty="0" smtClean="0"/>
              <a:t>I templi, le chiese e le sale di preghiera sono punti </a:t>
            </a:r>
          </a:p>
          <a:p>
            <a:r>
              <a:rPr lang="it-IT" dirty="0" smtClean="0"/>
              <a:t>nevralgici della socializzazione tra connazionali e </a:t>
            </a:r>
          </a:p>
          <a:p>
            <a:r>
              <a:rPr lang="it-IT" dirty="0" smtClean="0"/>
              <a:t>fedeli della stessa confessione.</a:t>
            </a:r>
            <a:endParaRPr lang="it-IT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347864" y="5949279"/>
            <a:ext cx="525658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it-IT" dirty="0" smtClean="0"/>
              <a:t>Sono luoghi aperti all’incontro: </a:t>
            </a:r>
            <a:r>
              <a:rPr lang="it-IT" dirty="0"/>
              <a:t>molteplici iniziative di fraternità, </a:t>
            </a:r>
            <a:r>
              <a:rPr lang="it-IT" dirty="0" smtClean="0"/>
              <a:t>open </a:t>
            </a:r>
            <a:r>
              <a:rPr lang="it-IT" dirty="0" err="1"/>
              <a:t>day</a:t>
            </a:r>
            <a:r>
              <a:rPr lang="it-IT" dirty="0"/>
              <a:t>, accoglienza e scambio di visite tra i </a:t>
            </a:r>
            <a:r>
              <a:rPr lang="it-IT" dirty="0" smtClean="0"/>
              <a:t>rappresentanti </a:t>
            </a:r>
            <a:r>
              <a:rPr lang="it-IT" dirty="0"/>
              <a:t>delle </a:t>
            </a:r>
            <a:r>
              <a:rPr lang="it-IT" dirty="0" smtClean="0"/>
              <a:t>religioni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004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Brescia</a:t>
            </a:r>
            <a:endParaRPr lang="en-GB" dirty="0"/>
          </a:p>
        </p:txBody>
      </p:sp>
      <p:sp>
        <p:nvSpPr>
          <p:cNvPr id="8" name="Sottotitolo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</a:rPr>
              <a:t>Area elettiva di ospitalità dei migranti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41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FF0000"/>
                </a:solidFill>
              </a:rPr>
              <a:t>Anticipa i trend nazionali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Ha registrato l’aumento </a:t>
            </a:r>
            <a:r>
              <a:rPr lang="it-IT" dirty="0" smtClean="0"/>
              <a:t>dello stock femminile</a:t>
            </a:r>
          </a:p>
          <a:p>
            <a:r>
              <a:rPr lang="it-IT" dirty="0" smtClean="0"/>
              <a:t>Ha denunciato  la «perdita di status»: da </a:t>
            </a:r>
            <a:r>
              <a:rPr lang="it-IT" dirty="0" smtClean="0"/>
              <a:t>regolari a irregolari</a:t>
            </a:r>
          </a:p>
          <a:p>
            <a:r>
              <a:rPr lang="it-IT" dirty="0" smtClean="0"/>
              <a:t>Ha visto l’aumentare della disoccupazione tra i </a:t>
            </a:r>
            <a:r>
              <a:rPr lang="it-IT" dirty="0" smtClean="0"/>
              <a:t>lavoratori </a:t>
            </a:r>
            <a:r>
              <a:rPr lang="it-IT" dirty="0" smtClean="0"/>
              <a:t>stranieri, ma anche la ripresa demografica e dell’occupazione (2019)</a:t>
            </a:r>
            <a:endParaRPr lang="it-IT" dirty="0" smtClean="0"/>
          </a:p>
          <a:p>
            <a:r>
              <a:rPr lang="it-IT" dirty="0" smtClean="0"/>
              <a:t>La stabilizzazione </a:t>
            </a:r>
            <a:r>
              <a:rPr lang="it-IT" dirty="0" smtClean="0"/>
              <a:t>delle 2G e i loro successi scolastici</a:t>
            </a:r>
          </a:p>
          <a:p>
            <a:r>
              <a:rPr lang="it-IT" dirty="0" smtClean="0"/>
              <a:t>Il percorso di «</a:t>
            </a:r>
            <a:r>
              <a:rPr lang="it-IT" dirty="0" err="1" smtClean="0"/>
              <a:t>cittadinizzazione</a:t>
            </a:r>
            <a:r>
              <a:rPr lang="it-IT" dirty="0" smtClean="0"/>
              <a:t>»</a:t>
            </a:r>
            <a:endParaRPr lang="it-IT" dirty="0" smtClean="0"/>
          </a:p>
          <a:p>
            <a:r>
              <a:rPr lang="it-IT" dirty="0" smtClean="0"/>
              <a:t>L’accesso al voto locale</a:t>
            </a:r>
            <a:endParaRPr lang="it-IT" dirty="0" smtClean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96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</a:rPr>
              <a:t>Promuove azioni </a:t>
            </a:r>
            <a:r>
              <a:rPr lang="it-IT" dirty="0" smtClean="0">
                <a:solidFill>
                  <a:srgbClr val="FF0000"/>
                </a:solidFill>
              </a:rPr>
              <a:t>pilota per l’integrazione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78" y="1700808"/>
            <a:ext cx="7787208" cy="51571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DIALOGO ATTRAVERSO LA RELIGIONE…..IL DIO DEI MIGRANTI</a:t>
            </a:r>
          </a:p>
          <a:p>
            <a:pPr marL="0" indent="0">
              <a:buNone/>
            </a:pPr>
            <a:endParaRPr lang="en-GB" b="1" dirty="0" smtClean="0"/>
          </a:p>
          <a:p>
            <a:pPr lvl="0"/>
            <a:r>
              <a:rPr lang="it-IT" dirty="0" smtClean="0"/>
              <a:t>“</a:t>
            </a:r>
            <a:r>
              <a:rPr lang="it-IT" dirty="0"/>
              <a:t>In cammino... alla scoperta dei luoghi sacri e culturali della città”, Brescia-Flero promossa dall’IIS Mantegna (24.10.18);</a:t>
            </a:r>
            <a:endParaRPr lang="it-IT" sz="3600" dirty="0"/>
          </a:p>
          <a:p>
            <a:r>
              <a:rPr lang="it-IT" dirty="0" smtClean="0"/>
              <a:t>Cena </a:t>
            </a:r>
            <a:r>
              <a:rPr lang="it-IT" dirty="0"/>
              <a:t>di fine Ramadan organizzata dal Comune di Brescia presso il Moca di Via Moretto e dal centro </a:t>
            </a:r>
            <a:r>
              <a:rPr lang="it-IT" dirty="0" err="1"/>
              <a:t>Chorouk</a:t>
            </a:r>
            <a:r>
              <a:rPr lang="it-IT" dirty="0"/>
              <a:t> di Manerbio (26.5.2019),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festa di </a:t>
            </a:r>
            <a:r>
              <a:rPr lang="it-IT" dirty="0" err="1"/>
              <a:t>Baisakhi</a:t>
            </a:r>
            <a:r>
              <a:rPr lang="it-IT" dirty="0"/>
              <a:t> al tempio sikh di Flero aperta ai fedeli di tutte le religioni (aprile 2019</a:t>
            </a:r>
            <a:r>
              <a:rPr lang="it-IT" dirty="0" smtClean="0"/>
              <a:t>);</a:t>
            </a:r>
            <a:endParaRPr lang="it-IT" sz="3600" dirty="0"/>
          </a:p>
          <a:p>
            <a:r>
              <a:rPr lang="it-IT" dirty="0" smtClean="0"/>
              <a:t>l’incontro </a:t>
            </a:r>
            <a:r>
              <a:rPr lang="it-IT" dirty="0"/>
              <a:t>tra il Vescovo di Brescia, </a:t>
            </a:r>
            <a:r>
              <a:rPr lang="it-IT" dirty="0" err="1"/>
              <a:t>mons</a:t>
            </a:r>
            <a:r>
              <a:rPr lang="it-IT" dirty="0"/>
              <a:t>. Tremolada, e l’imam Amen Al-</a:t>
            </a:r>
            <a:r>
              <a:rPr lang="it-IT" dirty="0" err="1"/>
              <a:t>Hazmi</a:t>
            </a:r>
            <a:r>
              <a:rPr lang="it-IT" dirty="0"/>
              <a:t> in occasione del 700simo dell’incontro tra S. Francesco e il Sultano d’Egitto. </a:t>
            </a:r>
            <a:endParaRPr lang="it-IT" dirty="0" smtClean="0"/>
          </a:p>
          <a:p>
            <a:r>
              <a:rPr lang="it-IT" dirty="0" smtClean="0"/>
              <a:t>Festival </a:t>
            </a:r>
            <a:r>
              <a:rPr lang="it-IT" dirty="0" err="1"/>
              <a:t>Dòsti</a:t>
            </a:r>
            <a:r>
              <a:rPr lang="it-IT" dirty="0"/>
              <a:t> (Amicizia), promosso dal Comune di Brescia, </a:t>
            </a:r>
            <a:r>
              <a:rPr lang="it-IT" dirty="0" smtClean="0"/>
              <a:t>per l’incontro </a:t>
            </a:r>
            <a:r>
              <a:rPr lang="it-IT" dirty="0"/>
              <a:t>tra le religioni attraverso i linguaggi artistici </a:t>
            </a:r>
            <a:endParaRPr lang="it-IT" sz="3200" dirty="0"/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27</a:t>
            </a:fld>
            <a:endParaRPr lang="it-IT" dirty="0"/>
          </a:p>
        </p:txBody>
      </p:sp>
      <p:pic>
        <p:nvPicPr>
          <p:cNvPr id="3074" name="Picture 2" descr="C:\Users\Pietro\Dropbox\Associazione Dòsti\Dosti logo o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97" y="5589240"/>
            <a:ext cx="3200762" cy="126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22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Non è assente un paradigma di esclusione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Pregiudizi etnici: es. </a:t>
            </a:r>
            <a:r>
              <a:rPr lang="it-IT" altLang="it-IT" dirty="0" smtClean="0"/>
              <a:t>scarsa </a:t>
            </a:r>
            <a:r>
              <a:rPr lang="it-IT" altLang="it-IT" dirty="0"/>
              <a:t>«integrabilità» </a:t>
            </a:r>
            <a:r>
              <a:rPr lang="it-IT" altLang="it-IT" dirty="0" smtClean="0"/>
              <a:t>di.., o bassa «produttività» di…, o poca «affidabilità» perché…..</a:t>
            </a:r>
            <a:endParaRPr lang="it-IT" dirty="0" smtClean="0"/>
          </a:p>
          <a:p>
            <a:r>
              <a:rPr lang="it-IT" dirty="0" smtClean="0"/>
              <a:t>Disagi quotidiani</a:t>
            </a:r>
          </a:p>
          <a:p>
            <a:r>
              <a:rPr lang="it-IT" dirty="0" smtClean="0"/>
              <a:t>Conflittualità </a:t>
            </a:r>
            <a:r>
              <a:rPr lang="it-IT" dirty="0" smtClean="0"/>
              <a:t>locali </a:t>
            </a:r>
            <a:endParaRPr lang="it-IT" dirty="0" smtClean="0"/>
          </a:p>
          <a:p>
            <a:r>
              <a:rPr lang="it-IT" dirty="0" err="1" smtClean="0"/>
              <a:t>Fake</a:t>
            </a:r>
            <a:r>
              <a:rPr lang="it-IT" dirty="0" smtClean="0"/>
              <a:t> news</a:t>
            </a:r>
            <a:endParaRPr lang="it-IT" dirty="0" smtClean="0"/>
          </a:p>
          <a:p>
            <a:r>
              <a:rPr lang="it-IT" dirty="0" smtClean="0"/>
              <a:t>Senso </a:t>
            </a:r>
            <a:r>
              <a:rPr lang="it-IT" dirty="0" smtClean="0"/>
              <a:t>di privazione </a:t>
            </a:r>
            <a:r>
              <a:rPr lang="it-IT" dirty="0" smtClean="0"/>
              <a:t>del cittadino: </a:t>
            </a:r>
            <a:r>
              <a:rPr lang="it-IT" altLang="it-IT" i="1" dirty="0" smtClean="0">
                <a:solidFill>
                  <a:srgbClr val="FF0000"/>
                </a:solidFill>
              </a:rPr>
              <a:t>risorse </a:t>
            </a:r>
            <a:r>
              <a:rPr lang="it-IT" altLang="it-IT" i="1" dirty="0">
                <a:solidFill>
                  <a:srgbClr val="FF0000"/>
                </a:solidFill>
              </a:rPr>
              <a:t>scarse per me</a:t>
            </a:r>
            <a:r>
              <a:rPr lang="it-IT" altLang="it-IT" i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altLang="it-IT" i="1" dirty="0">
                <a:solidFill>
                  <a:srgbClr val="FF0000"/>
                </a:solidFill>
              </a:rPr>
              <a:t> non in assoluto, ma in rapporto ad altri che invece ne </a:t>
            </a:r>
            <a:r>
              <a:rPr lang="it-IT" altLang="it-IT" i="1" dirty="0" smtClean="0">
                <a:solidFill>
                  <a:srgbClr val="FF0000"/>
                </a:solidFill>
              </a:rPr>
              <a:t>usufruiscono</a:t>
            </a:r>
          </a:p>
          <a:p>
            <a:r>
              <a:rPr lang="it-IT" altLang="it-IT" dirty="0" smtClean="0"/>
              <a:t>Solidarietà sì, ma….. (</a:t>
            </a:r>
            <a:r>
              <a:rPr lang="it-IT" altLang="it-IT" dirty="0" smtClean="0">
                <a:solidFill>
                  <a:srgbClr val="FF0000"/>
                </a:solidFill>
              </a:rPr>
              <a:t>a corrente alternata</a:t>
            </a:r>
            <a:r>
              <a:rPr lang="it-IT" altLang="it-IT" dirty="0" smtClean="0"/>
              <a:t>)</a:t>
            </a:r>
            <a:endParaRPr lang="it-IT" altLang="it-IT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1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Al disorientamento….</a:t>
            </a:r>
            <a:endParaRPr lang="en-GB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6840760" cy="2711152"/>
          </a:xfrm>
        </p:spPr>
        <p:txBody>
          <a:bodyPr>
            <a:normAutofit fontScale="62500" lnSpcReduction="20000"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….Opporre la capacità straordinaria dei bresciani di mobilitare risorse: </a:t>
            </a:r>
            <a:r>
              <a:rPr lang="it-IT" sz="4400" dirty="0">
                <a:solidFill>
                  <a:srgbClr val="FF0000"/>
                </a:solidFill>
              </a:rPr>
              <a:t>umane, </a:t>
            </a:r>
            <a:r>
              <a:rPr lang="it-IT" sz="4400" dirty="0" smtClean="0">
                <a:solidFill>
                  <a:srgbClr val="FF0000"/>
                </a:solidFill>
              </a:rPr>
              <a:t>sociali, culturali </a:t>
            </a:r>
            <a:r>
              <a:rPr lang="it-IT" sz="4400" dirty="0">
                <a:solidFill>
                  <a:srgbClr val="FF0000"/>
                </a:solidFill>
              </a:rPr>
              <a:t>e </a:t>
            </a:r>
            <a:r>
              <a:rPr lang="it-IT" sz="4400" dirty="0" smtClean="0">
                <a:solidFill>
                  <a:srgbClr val="FF0000"/>
                </a:solidFill>
              </a:rPr>
              <a:t>finanziarie</a:t>
            </a:r>
          </a:p>
          <a:p>
            <a:r>
              <a:rPr lang="it-IT" sz="4400" i="1" dirty="0" smtClean="0">
                <a:solidFill>
                  <a:schemeClr val="tx1"/>
                </a:solidFill>
              </a:rPr>
              <a:t>Un modus operandi che la popolazione straniera  interiorizza, gradualmente .. Ma  nella misura in cui è data la possibilità di partecipare ad ogni livello</a:t>
            </a:r>
            <a:endParaRPr lang="it-IT" sz="3600" i="1" dirty="0" smtClean="0">
              <a:solidFill>
                <a:schemeClr val="tx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291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</a:t>
            </a:fld>
            <a:endParaRPr lang="it-IT"/>
          </a:p>
        </p:txBody>
      </p:sp>
      <p:pic>
        <p:nvPicPr>
          <p:cNvPr id="5" name="Picture 82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6408712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7283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20937" y="0"/>
            <a:ext cx="3419872" cy="4032448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/>
              <a:t>Appuntamento il 23 novembre</a:t>
            </a:r>
            <a:br>
              <a:rPr lang="it-IT" sz="4000" b="1" dirty="0" smtClean="0"/>
            </a:br>
            <a:r>
              <a:rPr lang="it-IT" sz="4000" b="1" dirty="0" smtClean="0"/>
              <a:t>ore 15 alla Cattolica per l’aggiornamento dei dati 2019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>
          <a:xfrm>
            <a:off x="323528" y="5172497"/>
            <a:ext cx="6400800" cy="1752600"/>
          </a:xfrm>
        </p:spPr>
        <p:txBody>
          <a:bodyPr/>
          <a:lstStyle/>
          <a:p>
            <a:pPr algn="l"/>
            <a:r>
              <a:rPr lang="it-IT" dirty="0"/>
              <a:t>Grazie</a:t>
            </a:r>
            <a:r>
              <a:rPr lang="it-IT" dirty="0" smtClean="0"/>
              <a:t>!</a:t>
            </a:r>
          </a:p>
          <a:p>
            <a:pPr algn="l"/>
            <a:r>
              <a:rPr lang="it-IT" b="1" u="sng" dirty="0" smtClean="0">
                <a:solidFill>
                  <a:srgbClr val="0000FF"/>
                </a:solidFill>
              </a:rPr>
              <a:t>maddalena.colombo@unicatt.it</a:t>
            </a:r>
            <a:endParaRPr lang="it-IT" b="1" u="sng" dirty="0">
              <a:solidFill>
                <a:srgbClr val="0000FF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579" y="188640"/>
            <a:ext cx="5810250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157192"/>
            <a:ext cx="19907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0516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" name="Picture 821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5976664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sellaDiTesto 3"/>
          <p:cNvSpPr txBox="1"/>
          <p:nvPr/>
        </p:nvSpPr>
        <p:spPr>
          <a:xfrm>
            <a:off x="6660232" y="3068960"/>
            <a:ext cx="2123728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/>
              <a:t>Comuni che hanno registrato un aumento: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Brescia +0,5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Montichiari +1%</a:t>
            </a:r>
          </a:p>
          <a:p>
            <a:pPr marL="285750" indent="-285750">
              <a:buFontTx/>
              <a:buChar char="-"/>
            </a:pPr>
            <a:r>
              <a:rPr lang="it-IT" dirty="0" smtClean="0"/>
              <a:t>Darfo Boario +2%</a:t>
            </a:r>
            <a:endParaRPr lang="en-GB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9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5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5472608" cy="6264696"/>
          </a:xfrm>
          <a:prstGeom prst="rect">
            <a:avLst/>
          </a:prstGeom>
          <a:noFill/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1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altLang="it-IT" b="1" dirty="0" smtClean="0">
                <a:solidFill>
                  <a:schemeClr val="bg1"/>
                </a:solidFill>
              </a:rPr>
              <a:t>Il trend demografico</a:t>
            </a:r>
          </a:p>
        </p:txBody>
      </p:sp>
      <p:sp>
        <p:nvSpPr>
          <p:cNvPr id="3076" name="Rectangle 6"/>
          <p:cNvSpPr>
            <a:spLocks noGrp="1" noChangeArrowheads="1"/>
          </p:cNvSpPr>
          <p:nvPr>
            <p:ph idx="1"/>
          </p:nvPr>
        </p:nvSpPr>
        <p:spPr>
          <a:xfrm>
            <a:off x="467544" y="1515773"/>
            <a:ext cx="7498080" cy="4800600"/>
          </a:xfrm>
        </p:spPr>
        <p:txBody>
          <a:bodyPr rtlCol="0">
            <a:normAutofit fontScale="92500" lnSpcReduction="20000"/>
          </a:bodyPr>
          <a:lstStyle/>
          <a:p>
            <a:pPr>
              <a:buFont typeface="Times New Roman" pitchFamily="18" charset="0"/>
              <a:buChar char="•"/>
              <a:defRPr/>
            </a:pPr>
            <a:r>
              <a:rPr lang="it-IT" altLang="it-IT" dirty="0" smtClean="0"/>
              <a:t>156 mila </a:t>
            </a:r>
            <a:r>
              <a:rPr lang="it-IT" altLang="it-IT" dirty="0" smtClean="0"/>
              <a:t>cittadini stranieri residenti in provincia di </a:t>
            </a:r>
            <a:r>
              <a:rPr lang="it-IT" altLang="it-IT" dirty="0" smtClean="0"/>
              <a:t>Brescia, </a:t>
            </a:r>
            <a:r>
              <a:rPr lang="it-IT" altLang="it-IT" dirty="0" smtClean="0"/>
              <a:t>pari al </a:t>
            </a:r>
            <a:r>
              <a:rPr lang="it-IT" altLang="it-IT" b="1" dirty="0" smtClean="0"/>
              <a:t>12,4% della popolazione</a:t>
            </a:r>
            <a:r>
              <a:rPr lang="it-IT" altLang="it-IT" dirty="0"/>
              <a:t> </a:t>
            </a:r>
            <a:endParaRPr lang="it-IT" altLang="it-IT" dirty="0" smtClean="0"/>
          </a:p>
          <a:p>
            <a:pPr>
              <a:buFont typeface="Times New Roman" pitchFamily="18" charset="0"/>
              <a:buChar char="•"/>
              <a:defRPr/>
            </a:pPr>
            <a:r>
              <a:rPr lang="it-IT" altLang="it-IT" dirty="0" smtClean="0"/>
              <a:t>Per 4 anni c’è stata stabilità, anzi </a:t>
            </a:r>
            <a:r>
              <a:rPr lang="it-IT" altLang="it-IT" b="1" dirty="0" smtClean="0"/>
              <a:t>decrescita lieve</a:t>
            </a:r>
            <a:endParaRPr lang="it-IT" altLang="it-IT" b="1" dirty="0"/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altLang="it-IT" b="1" dirty="0" smtClean="0"/>
              <a:t>Si </a:t>
            </a:r>
            <a:r>
              <a:rPr lang="it-IT" altLang="it-IT" b="1" dirty="0" smtClean="0"/>
              <a:t>spiega con : </a:t>
            </a:r>
            <a:r>
              <a:rPr lang="it-IT" altLang="it-IT" dirty="0" smtClean="0"/>
              <a:t>trasferimenti di residenza </a:t>
            </a:r>
            <a:r>
              <a:rPr lang="it-IT" altLang="it-IT" dirty="0" smtClean="0"/>
              <a:t>(anche causa crisi economica) e </a:t>
            </a:r>
            <a:r>
              <a:rPr lang="it-IT" altLang="it-IT" dirty="0" smtClean="0"/>
              <a:t>acquisizioni di cittadinanza</a:t>
            </a:r>
          </a:p>
          <a:p>
            <a:pPr eaLnBrk="1" fontAlgn="auto" hangingPunct="1">
              <a:spcAft>
                <a:spcPts val="0"/>
              </a:spcAft>
              <a:buFont typeface="Times New Roman" pitchFamily="18" charset="0"/>
              <a:buChar char="•"/>
              <a:defRPr/>
            </a:pPr>
            <a:r>
              <a:rPr lang="it-IT" dirty="0">
                <a:ea typeface="Calibri" panose="020F0502020204030204" pitchFamily="34" charset="0"/>
              </a:rPr>
              <a:t>A Brescia città, l’incidenza </a:t>
            </a:r>
            <a:r>
              <a:rPr lang="it-IT" dirty="0" smtClean="0">
                <a:ea typeface="Calibri" panose="020F0502020204030204" pitchFamily="34" charset="0"/>
              </a:rPr>
              <a:t>della popolazione straniera è come sempre più </a:t>
            </a:r>
            <a:r>
              <a:rPr lang="it-IT" dirty="0">
                <a:ea typeface="Calibri" panose="020F0502020204030204" pitchFamily="34" charset="0"/>
              </a:rPr>
              <a:t>alta che in provincia </a:t>
            </a:r>
            <a:r>
              <a:rPr lang="it-IT" b="1" dirty="0">
                <a:ea typeface="Calibri" panose="020F0502020204030204" pitchFamily="34" charset="0"/>
              </a:rPr>
              <a:t>(</a:t>
            </a:r>
            <a:r>
              <a:rPr lang="it-IT" b="1" dirty="0" smtClean="0">
                <a:ea typeface="Calibri" panose="020F0502020204030204" pitchFamily="34" charset="0"/>
              </a:rPr>
              <a:t>18,5% capoluogo vs</a:t>
            </a:r>
            <a:r>
              <a:rPr lang="it-IT" b="1" dirty="0">
                <a:ea typeface="Calibri" panose="020F0502020204030204" pitchFamily="34" charset="0"/>
              </a:rPr>
              <a:t>. </a:t>
            </a:r>
            <a:r>
              <a:rPr lang="it-IT" b="1" dirty="0" smtClean="0">
                <a:ea typeface="Calibri" panose="020F0502020204030204" pitchFamily="34" charset="0"/>
              </a:rPr>
              <a:t>11,2% provincia</a:t>
            </a:r>
            <a:r>
              <a:rPr lang="it-IT" b="1" dirty="0" smtClean="0">
                <a:ea typeface="Calibri" panose="020F0502020204030204" pitchFamily="34" charset="0"/>
              </a:rPr>
              <a:t>)</a:t>
            </a:r>
            <a:endParaRPr lang="it-IT" b="1" dirty="0" smtClean="0">
              <a:ea typeface="Calibri" panose="020F050202020403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9344" y="6162984"/>
            <a:ext cx="8670471" cy="37151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spcBef>
                <a:spcPct val="20000"/>
              </a:spcBef>
              <a:buFont typeface="Arial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spcBef>
                <a:spcPct val="20000"/>
              </a:spcBef>
              <a:buFont typeface="Arial" pitchFamily="34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spcBef>
                <a:spcPct val="20000"/>
              </a:spcBef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000000"/>
                </a:solidFill>
                <a:latin typeface="Arial" pitchFamily="34" charset="0"/>
              </a:rPr>
              <a:t>BRESCIA = </a:t>
            </a:r>
            <a:r>
              <a:rPr lang="it-IT" altLang="it-IT" sz="1800" b="1" dirty="0" smtClean="0">
                <a:solidFill>
                  <a:srgbClr val="000000"/>
                </a:solidFill>
                <a:latin typeface="Arial" pitchFamily="34" charset="0"/>
              </a:rPr>
              <a:t>passata dal 3° al 2</a:t>
            </a:r>
            <a:r>
              <a:rPr lang="it-IT" altLang="it-IT" sz="1800" b="1" dirty="0">
                <a:solidFill>
                  <a:srgbClr val="000000"/>
                </a:solidFill>
                <a:latin typeface="Arial" pitchFamily="34" charset="0"/>
              </a:rPr>
              <a:t>° </a:t>
            </a:r>
            <a:r>
              <a:rPr lang="it-IT" altLang="it-IT" sz="1800" b="1" dirty="0" smtClean="0">
                <a:solidFill>
                  <a:srgbClr val="000000"/>
                </a:solidFill>
                <a:latin typeface="Arial" pitchFamily="34" charset="0"/>
              </a:rPr>
              <a:t>posto in Lombardia per  incidenza %</a:t>
            </a:r>
            <a:endParaRPr lang="it-IT" altLang="it-IT" sz="18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01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103" name="Segnaposto numero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CF65FAEC-DDDC-42A8-A1B1-BCA8FE74D281}" type="slidenum">
              <a:rPr lang="en-US" altLang="it-IT" smtClean="0">
                <a:latin typeface="Arial" pitchFamily="34" charset="0"/>
                <a:ea typeface="Microsoft YaHei" pitchFamily="34" charset="-122"/>
              </a:rPr>
              <a:pPr/>
              <a:t>6</a:t>
            </a:fld>
            <a:endParaRPr lang="en-US" altLang="it-IT" smtClean="0">
              <a:latin typeface="Arial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7311408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3" name="Immagin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7488832" cy="576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274638"/>
            <a:ext cx="7787208" cy="70609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rtlCol="0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b="1" dirty="0" smtClean="0">
                <a:solidFill>
                  <a:schemeClr val="bg1"/>
                </a:solidFill>
              </a:rPr>
              <a:t>Continenti di provenienza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72000" y="6462713"/>
            <a:ext cx="441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Dati </a:t>
            </a:r>
            <a:r>
              <a:rPr lang="it-IT" altLang="it-IT" sz="2000" b="1" dirty="0" err="1">
                <a:solidFill>
                  <a:srgbClr val="0000FF"/>
                </a:solidFill>
                <a:latin typeface="Arial Black" pitchFamily="34" charset="0"/>
              </a:rPr>
              <a:t>CIRMiB</a:t>
            </a:r>
            <a:r>
              <a:rPr lang="it-IT" altLang="it-IT" sz="2000" b="1" dirty="0">
                <a:solidFill>
                  <a:srgbClr val="0000FF"/>
                </a:solidFill>
                <a:latin typeface="Arial Black" pitchFamily="34" charset="0"/>
              </a:rPr>
              <a:t> M</a:t>
            </a:r>
            <a:r>
              <a:rPr lang="it-IT" altLang="it-IT" sz="2000" b="1" dirty="0" smtClean="0">
                <a:solidFill>
                  <a:srgbClr val="0000FF"/>
                </a:solidFill>
                <a:latin typeface="Arial Black" pitchFamily="34" charset="0"/>
              </a:rPr>
              <a:t>igraREport2018</a:t>
            </a:r>
            <a:endParaRPr lang="it-IT" altLang="it-IT" sz="2000" b="1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652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233235"/>
              </p:ext>
            </p:extLst>
          </p:nvPr>
        </p:nvGraphicFramePr>
        <p:xfrm>
          <a:off x="395536" y="1600200"/>
          <a:ext cx="8291264" cy="4944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9064"/>
                <a:gridCol w="2057400"/>
                <a:gridCol w="2057400"/>
                <a:gridCol w="20574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Provincia</a:t>
                      </a:r>
                      <a:r>
                        <a:rPr lang="it-IT" b="1" baseline="0" dirty="0" smtClean="0"/>
                        <a:t> di Brescia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b="1" dirty="0" smtClean="0"/>
                        <a:t>Comune di Brescia</a:t>
                      </a:r>
                      <a:endParaRPr lang="en-GB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en-GB" sz="4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15,9</a:t>
                      </a:r>
                      <a:endParaRPr lang="en-GB" sz="4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Romania</a:t>
                      </a:r>
                      <a:endParaRPr lang="en-GB" sz="4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en-GB" sz="40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Albania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Pakistan</a:t>
                      </a:r>
                      <a:endParaRPr lang="en-GB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EA06B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Marocco</a:t>
                      </a:r>
                      <a:endParaRPr lang="en-GB" sz="4000" dirty="0">
                        <a:solidFill>
                          <a:srgbClr val="EA06B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EA06B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9,0</a:t>
                      </a:r>
                      <a:endParaRPr lang="en-GB" sz="4000" dirty="0">
                        <a:solidFill>
                          <a:srgbClr val="EA06BF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Ucraina</a:t>
                      </a:r>
                      <a:endParaRPr lang="en-GB" sz="40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8,1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8,9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Moldova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Pakistan</a:t>
                      </a:r>
                      <a:endParaRPr lang="en-GB" sz="4000" dirty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7,7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6,5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Ucraina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5,0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Albania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6,1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Senegal</a:t>
                      </a:r>
                      <a:endParaRPr lang="en-GB" sz="40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solidFill>
                            <a:srgbClr val="00B05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GB" sz="4000" dirty="0">
                        <a:solidFill>
                          <a:srgbClr val="00B05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India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Moldova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3,8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Egitto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5,7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Cina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3,4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Filippine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Egitto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3,2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Sri Lanka</a:t>
                      </a:r>
                      <a:endParaRPr lang="en-GB" sz="4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4,5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156.068 (100%)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totale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400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36.354 (100%)</a:t>
                      </a:r>
                      <a:endParaRPr lang="en-GB" sz="4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 anchor="ctr"/>
                </a:tc>
              </a:tr>
            </a:tbl>
          </a:graphicData>
        </a:graphic>
      </p:graphicFrame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it-IT" altLang="it-IT" b="1" dirty="0" smtClean="0">
                <a:solidFill>
                  <a:schemeClr val="bg1"/>
                </a:solidFill>
              </a:rPr>
              <a:t>Prime 10 nazionalità a Brescia e provincia - % sul totale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5796136" y="6556076"/>
            <a:ext cx="1817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Fonte: Istat,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7352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0"/>
            <a:ext cx="8496944" cy="1844824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La composizione di genere: </a:t>
            </a:r>
            <a:br>
              <a:rPr lang="it-IT" b="1" dirty="0" smtClean="0"/>
            </a:br>
            <a:r>
              <a:rPr lang="it-IT" sz="3600" i="1" dirty="0">
                <a:solidFill>
                  <a:schemeClr val="accent6">
                    <a:lumMod val="50000"/>
                  </a:schemeClr>
                </a:solidFill>
              </a:rPr>
              <a:t>Serie storica al 1 gennaio, anni 2003-2018</a:t>
            </a:r>
            <a:r>
              <a:rPr lang="it-IT" sz="36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it-IT" sz="3600" dirty="0">
                <a:solidFill>
                  <a:schemeClr val="accent6">
                    <a:lumMod val="50000"/>
                  </a:schemeClr>
                </a:solidFill>
              </a:rPr>
            </a:b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9</a:t>
            </a:fld>
            <a:endParaRPr lang="it-IT"/>
          </a:p>
        </p:txBody>
      </p:sp>
      <p:pic>
        <p:nvPicPr>
          <p:cNvPr id="5" name="Picture 3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8784976" cy="5040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03083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1300</Words>
  <Application>Microsoft Office PowerPoint</Application>
  <PresentationFormat>Presentazione su schermo (4:3)</PresentationFormat>
  <Paragraphs>320</Paragraphs>
  <Slides>30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30</vt:i4>
      </vt:variant>
    </vt:vector>
  </HeadingPairs>
  <TitlesOfParts>
    <vt:vector size="31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Il trend demografico</vt:lpstr>
      <vt:lpstr>Presentazione standard di PowerPoint</vt:lpstr>
      <vt:lpstr>Presentazione standard di PowerPoint</vt:lpstr>
      <vt:lpstr>La composizione di genere:  Serie storica al 1 gennaio, anni 2003-2018 </vt:lpstr>
      <vt:lpstr>Sono ancora «lavoratori immigrati»? Verso un consolidamento della presenza</vt:lpstr>
      <vt:lpstr>Motivi dei permessi di soggiorno 2017</vt:lpstr>
      <vt:lpstr>In discesa il tasso di irregolarità (numero di irregolari ogni cento presenti) </vt:lpstr>
      <vt:lpstr>Presentazione standard di PowerPoint</vt:lpstr>
      <vt:lpstr>L’imprenditoria straniera a Brescia</vt:lpstr>
      <vt:lpstr>Presentazione standard di PowerPoint</vt:lpstr>
      <vt:lpstr>Etnicizzazione delle filiere lavorative</vt:lpstr>
      <vt:lpstr>Etnicizzazione delle filiere lavorative</vt:lpstr>
      <vt:lpstr>Etnicizzazione delle filiere lavorative</vt:lpstr>
      <vt:lpstr>Etnicizzazione delle filiere lavorative</vt:lpstr>
      <vt:lpstr>Quali sono le leve dell’integrazione a Brescia?</vt:lpstr>
      <vt:lpstr>Quali sono le leve dell’integrazione a Brescia?</vt:lpstr>
      <vt:lpstr>Quali sono le leve dell’integrazione a Brescia?</vt:lpstr>
      <vt:lpstr>Quali sono le leve dell’integrazione a Brescia?</vt:lpstr>
      <vt:lpstr>Quali sono le leve dell’integrazione a Brescia?</vt:lpstr>
      <vt:lpstr>Brescia</vt:lpstr>
      <vt:lpstr>Anticipa i trend nazionali</vt:lpstr>
      <vt:lpstr>Promuove azioni pilota per l’integrazione</vt:lpstr>
      <vt:lpstr>Non è assente un paradigma di esclusione</vt:lpstr>
      <vt:lpstr>Al disorientamento….</vt:lpstr>
      <vt:lpstr>Appuntamento il 23 novembre ore 15 alla Cattolica per l’aggiornamento dei dati 2019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Madda</dc:creator>
  <cp:lastModifiedBy>Pietro</cp:lastModifiedBy>
  <cp:revision>163</cp:revision>
  <cp:lastPrinted>2018-01-17T15:00:17Z</cp:lastPrinted>
  <dcterms:created xsi:type="dcterms:W3CDTF">2014-05-05T11:46:14Z</dcterms:created>
  <dcterms:modified xsi:type="dcterms:W3CDTF">2019-10-13T20:55:21Z</dcterms:modified>
</cp:coreProperties>
</file>