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89" r:id="rId3"/>
    <p:sldId id="357" r:id="rId4"/>
    <p:sldId id="358" r:id="rId5"/>
    <p:sldId id="368" r:id="rId6"/>
    <p:sldId id="370" r:id="rId7"/>
    <p:sldId id="371" r:id="rId8"/>
    <p:sldId id="359" r:id="rId9"/>
    <p:sldId id="372" r:id="rId10"/>
    <p:sldId id="373" r:id="rId11"/>
    <p:sldId id="361" r:id="rId12"/>
    <p:sldId id="362" r:id="rId13"/>
    <p:sldId id="375" r:id="rId14"/>
    <p:sldId id="376" r:id="rId15"/>
    <p:sldId id="377" r:id="rId16"/>
    <p:sldId id="374" r:id="rId17"/>
    <p:sldId id="378" r:id="rId18"/>
    <p:sldId id="381" r:id="rId19"/>
    <p:sldId id="382" r:id="rId20"/>
    <p:sldId id="383" r:id="rId21"/>
    <p:sldId id="384" r:id="rId22"/>
    <p:sldId id="385" r:id="rId23"/>
    <p:sldId id="386" r:id="rId24"/>
    <p:sldId id="388" r:id="rId2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456-6F2C-42E7-810E-D6CEEEF5E7E1}" type="datetimeFigureOut">
              <a:rPr lang="it-IT" smtClean="0"/>
              <a:t>29/01/2019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937"/>
            <a:ext cx="2945659" cy="496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937"/>
            <a:ext cx="2945659" cy="496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B4C7A-E8E6-48C5-B867-F253F6950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8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B2BFC-029A-41A2-9223-0C8585240C10}" type="datetimeFigureOut">
              <a:rPr lang="it-IT" smtClean="0"/>
              <a:pPr/>
              <a:t>29/01/2019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CA41F-3DA7-4FAD-8064-0033D10470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5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7A67B-7E72-BB4F-ADE0-A1F96E2FC424}" type="slidenum">
              <a:rPr lang="it-IT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6" y="4715194"/>
            <a:ext cx="5438767" cy="446627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6" y="4715194"/>
            <a:ext cx="5438767" cy="446627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702A-038C-42B1-8359-A8E3D5DCA451}" type="datetime1">
              <a:rPr lang="it-IT" smtClean="0"/>
              <a:t>29/01/2019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C2C3-050A-49F3-995B-231F4E977F0D}" type="datetime1">
              <a:rPr lang="it-IT" smtClean="0"/>
              <a:t>29/01/2019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80A0-D705-4348-ACFE-8FACCBB92EA6}" type="datetime1">
              <a:rPr lang="it-IT" smtClean="0"/>
              <a:t>29/01/2019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E62E-E4BF-4FBB-92D2-8B07EFBD4596}" type="datetime1">
              <a:rPr lang="it-IT" smtClean="0"/>
              <a:t>29/01/2019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C7C-E8D0-40BB-A21F-ABF5549C7FC0}" type="datetime1">
              <a:rPr lang="it-IT" smtClean="0"/>
              <a:t>29/01/2019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56FA-5713-4FF4-B0D4-BCE59506C326}" type="datetime1">
              <a:rPr lang="it-IT" smtClean="0"/>
              <a:t>29/01/2019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A610-BFF6-485D-8A70-627EECC4983C}" type="datetime1">
              <a:rPr lang="it-IT" smtClean="0"/>
              <a:t>29/01/2019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DB91-A579-45DA-92FA-DB23D26F1402}" type="datetime1">
              <a:rPr lang="it-IT" smtClean="0"/>
              <a:t>29/01/2019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4BA5-8582-40FA-95D7-C5F15A7BDB4B}" type="datetime1">
              <a:rPr lang="it-IT" smtClean="0"/>
              <a:t>29/01/2019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B17-6446-4405-81E2-3579661CFCF4}" type="datetime1">
              <a:rPr lang="it-IT" smtClean="0"/>
              <a:t>29/01/2019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F39C-B42D-4F43-829C-89F8337FD6A2}" type="datetime1">
              <a:rPr lang="it-IT" smtClean="0"/>
              <a:t>29/01/2019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E880-E6AE-4ED7-AC10-EAE600D02167}" type="datetime1">
              <a:rPr lang="it-IT" smtClean="0"/>
              <a:t>29/01/2019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8"/>
          <p:cNvSpPr txBox="1">
            <a:spLocks/>
          </p:cNvSpPr>
          <p:nvPr/>
        </p:nvSpPr>
        <p:spPr>
          <a:xfrm>
            <a:off x="304800" y="2132856"/>
            <a:ext cx="8458200" cy="4158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 algn="ctr">
              <a:lnSpc>
                <a:spcPct val="170000"/>
              </a:lnSpc>
              <a:defRPr/>
            </a:pPr>
            <a:endParaRPr lang="it-IT" sz="4400" dirty="0">
              <a:latin typeface="Arial Black"/>
              <a:cs typeface="Arial Black"/>
            </a:endParaRPr>
          </a:p>
          <a:p>
            <a:pPr marL="342900" lvl="0" indent="-342900" algn="ctr">
              <a:lnSpc>
                <a:spcPct val="170000"/>
              </a:lnSpc>
              <a:defRPr/>
            </a:pPr>
            <a:r>
              <a:rPr lang="it-IT" sz="80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it-IT" sz="8000" dirty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Dott.ssa Debora Ambrosi, Collaboratrice </a:t>
            </a:r>
            <a:r>
              <a:rPr lang="it-IT" sz="8000" dirty="0" err="1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CIRMiB</a:t>
            </a:r>
            <a:endParaRPr lang="it-IT" sz="8000" dirty="0">
              <a:solidFill>
                <a:schemeClr val="accent6">
                  <a:lumMod val="75000"/>
                </a:schemeClr>
              </a:solidFill>
              <a:latin typeface="Arial Black"/>
              <a:cs typeface="Arial Black"/>
            </a:endParaRPr>
          </a:p>
          <a:p>
            <a:pPr marL="342900" lvl="0" indent="-342900" algn="ctr">
              <a:lnSpc>
                <a:spcPct val="170000"/>
              </a:lnSpc>
              <a:defRPr/>
            </a:pPr>
            <a:endParaRPr lang="it-IT" sz="20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algn="ctr"/>
            <a:endParaRPr lang="it-IT" sz="12800" b="1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128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L’immigrazione a Brescia. Dati 2017/18</a:t>
            </a:r>
          </a:p>
          <a:p>
            <a:pPr algn="ctr"/>
            <a:endParaRPr lang="it-IT" sz="12800" b="1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12800" b="1" i="1" dirty="0">
                <a:solidFill>
                  <a:schemeClr val="tx2"/>
                </a:solidFill>
                <a:cs typeface="Aharoni" pitchFamily="2" charset="-79"/>
              </a:rPr>
              <a:t>Come si affronta la crisi dei migranti?</a:t>
            </a:r>
          </a:p>
          <a:p>
            <a:pPr algn="ctr"/>
            <a:r>
              <a:rPr lang="it-IT" sz="12800" b="1" i="1" dirty="0">
                <a:solidFill>
                  <a:schemeClr val="tx2"/>
                </a:solidFill>
                <a:cs typeface="Aharoni" pitchFamily="2" charset="-79"/>
              </a:rPr>
              <a:t>Buone azioni e cattivi pensieri</a:t>
            </a:r>
            <a:endParaRPr lang="it-IT" sz="7200" i="1" dirty="0"/>
          </a:p>
          <a:p>
            <a:pPr algn="ctr"/>
            <a:endParaRPr lang="it-IT" sz="9600" dirty="0"/>
          </a:p>
          <a:p>
            <a:pPr algn="ctr"/>
            <a:endParaRPr lang="it-IT" sz="9600" dirty="0"/>
          </a:p>
          <a:p>
            <a:pPr algn="ctr"/>
            <a:endParaRPr lang="it-IT" sz="9600" dirty="0"/>
          </a:p>
          <a:p>
            <a:pPr algn="ctr"/>
            <a:r>
              <a:rPr lang="it-IT" sz="11200" b="1" dirty="0"/>
              <a:t>Bagolino, Seminario ACLI 29 gennaio 2019</a:t>
            </a:r>
            <a:endParaRPr lang="it-IT" sz="12800" b="1" dirty="0"/>
          </a:p>
          <a:p>
            <a:r>
              <a:rPr lang="it-IT" sz="14400" b="1" dirty="0"/>
              <a:t> </a:t>
            </a:r>
          </a:p>
          <a:p>
            <a:pPr marL="342900" lvl="0" indent="-342900" algn="ctr">
              <a:lnSpc>
                <a:spcPct val="170000"/>
              </a:lnSpc>
              <a:defRPr/>
            </a:pPr>
            <a:endParaRPr kumimoji="0" lang="it-IT" sz="1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rcRect l="9091" t="7524" r="11364" b="34169"/>
          <a:stretch>
            <a:fillRect/>
          </a:stretch>
        </p:blipFill>
        <p:spPr>
          <a:xfrm>
            <a:off x="2339752" y="152400"/>
            <a:ext cx="1992101" cy="17644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rcRect l="9091" t="62069" r="11364"/>
          <a:stretch>
            <a:fillRect/>
          </a:stretch>
        </p:blipFill>
        <p:spPr>
          <a:xfrm>
            <a:off x="4125701" y="419100"/>
            <a:ext cx="2136502" cy="1231032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0" y="1988840"/>
            <a:ext cx="8763000" cy="1588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81000" y="2141240"/>
            <a:ext cx="8763000" cy="1588"/>
          </a:xfrm>
          <a:prstGeom prst="line">
            <a:avLst/>
          </a:prstGeom>
          <a:ln w="63500" cap="flat" cmpd="sng" algn="ctr">
            <a:solidFill>
              <a:srgbClr val="F3A41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81000" y="2996952"/>
            <a:ext cx="8223448" cy="2229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Richieste di asilo 2016-2017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86270"/>
              </p:ext>
            </p:extLst>
          </p:nvPr>
        </p:nvGraphicFramePr>
        <p:xfrm>
          <a:off x="457200" y="1556792"/>
          <a:ext cx="8229600" cy="236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8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Non riconosciuti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Riconosciuti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Totale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% Dinieghi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en-GB" sz="4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4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88">
                <a:tc>
                  <a:txBody>
                    <a:bodyPr/>
                    <a:lstStyle/>
                    <a:p>
                      <a:r>
                        <a:rPr lang="it-IT" sz="2800" dirty="0"/>
                        <a:t>Italia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51.170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36.666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91.102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56,2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88">
                <a:tc>
                  <a:txBody>
                    <a:bodyPr/>
                    <a:lstStyle/>
                    <a:p>
                      <a:r>
                        <a:rPr lang="it-IT" sz="2800" dirty="0"/>
                        <a:t>Brescia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2.063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773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2.931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70,4</a:t>
                      </a:r>
                      <a:endParaRPr lang="en-GB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690045"/>
              </p:ext>
            </p:extLst>
          </p:nvPr>
        </p:nvGraphicFramePr>
        <p:xfrm>
          <a:off x="467544" y="4077072"/>
          <a:ext cx="8229600" cy="236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Non riconosciuti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Riconosciuti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Totale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% Dinieghi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en-GB" sz="4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dirty="0"/>
                        <a:t>Italia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42.700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33.867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81.527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52,4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dirty="0"/>
                        <a:t>Brescia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1.134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895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2.091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54,2</a:t>
                      </a:r>
                      <a:endParaRPr lang="en-GB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276486" y="6453336"/>
            <a:ext cx="339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Ministero dell’Interno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55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96752"/>
            <a:ext cx="7776864" cy="5256584"/>
          </a:xfrm>
        </p:spPr>
        <p:txBody>
          <a:bodyPr>
            <a:normAutofit fontScale="92500" lnSpcReduction="10000"/>
          </a:bodyPr>
          <a:lstStyle/>
          <a:p>
            <a:pPr>
              <a:buFont typeface="Times New Roman" pitchFamily="18" charset="0"/>
              <a:buChar char="•"/>
            </a:pPr>
            <a:r>
              <a:rPr lang="it-IT" altLang="it-IT" dirty="0">
                <a:ea typeface="Calibri" pitchFamily="34" charset="0"/>
                <a:cs typeface="Calibri" pitchFamily="34" charset="0"/>
              </a:rPr>
              <a:t>Tra i </a:t>
            </a:r>
            <a:r>
              <a:rPr lang="it-IT" altLang="it-IT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residenti stranieri </a:t>
            </a:r>
            <a:r>
              <a:rPr lang="it-IT" altLang="it-IT" dirty="0">
                <a:ea typeface="Calibri" pitchFamily="34" charset="0"/>
                <a:cs typeface="Calibri" pitchFamily="34" charset="0"/>
              </a:rPr>
              <a:t>crescono gli occupati </a:t>
            </a:r>
            <a:r>
              <a:rPr lang="it-IT" altLang="it-IT" b="1" dirty="0">
                <a:ea typeface="Calibri" pitchFamily="34" charset="0"/>
                <a:cs typeface="Calibri" pitchFamily="34" charset="0"/>
              </a:rPr>
              <a:t>(+20.000 unità</a:t>
            </a:r>
            <a:r>
              <a:rPr lang="it-IT" altLang="it-IT" dirty="0">
                <a:ea typeface="Calibri" pitchFamily="34" charset="0"/>
                <a:cs typeface="Calibri" pitchFamily="34" charset="0"/>
              </a:rPr>
              <a:t>) e diminuisce il tasso di disoccupazione </a:t>
            </a:r>
            <a:r>
              <a:rPr lang="it-IT" altLang="it-IT" b="1" dirty="0">
                <a:ea typeface="Calibri" pitchFamily="34" charset="0"/>
                <a:cs typeface="Calibri" pitchFamily="34" charset="0"/>
              </a:rPr>
              <a:t>(- 2,0%)</a:t>
            </a:r>
            <a:endParaRPr lang="it-IT" altLang="it-IT" b="1" dirty="0"/>
          </a:p>
          <a:p>
            <a:pPr>
              <a:buFont typeface="Times New Roman" pitchFamily="18" charset="0"/>
              <a:buChar char="•"/>
            </a:pPr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di occupazione maschile </a:t>
            </a:r>
            <a:r>
              <a:rPr lang="it-IT" dirty="0"/>
              <a:t>è leggermente superiore nella popolazione straniera rispetto a quella italiana (75,7% contro il 73,5%),</a:t>
            </a:r>
          </a:p>
          <a:p>
            <a:pPr>
              <a:buFont typeface="Times New Roman" pitchFamily="18" charset="0"/>
              <a:buChar char="•"/>
            </a:pPr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di occupazione femminile </a:t>
            </a:r>
            <a:r>
              <a:rPr lang="it-IT" dirty="0"/>
              <a:t>è inferiore (49,1% per le donne straniere e 60,3% per le donne italiane)</a:t>
            </a:r>
            <a:endParaRPr lang="it-IT" altLang="it-IT" dirty="0"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Times New Roman" pitchFamily="18" charset="0"/>
              <a:buChar char="•"/>
            </a:pPr>
            <a:r>
              <a:rPr lang="it-IT" altLang="it-IT" dirty="0"/>
              <a:t>Cresce </a:t>
            </a:r>
            <a:r>
              <a:rPr lang="it-IT" altLang="it-IT" dirty="0">
                <a:solidFill>
                  <a:srgbClr val="FF0000"/>
                </a:solidFill>
              </a:rPr>
              <a:t>l’imprenditoria straniera</a:t>
            </a:r>
            <a:r>
              <a:rPr lang="it-IT" altLang="it-IT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t-IT" altLang="it-IT" dirty="0">
                <a:ea typeface="Calibri" pitchFamily="34" charset="0"/>
                <a:cs typeface="Calibri" pitchFamily="34" charset="0"/>
              </a:rPr>
              <a:t>fra il 2016 e il 2017   </a:t>
            </a:r>
            <a:r>
              <a:rPr lang="it-IT" altLang="it-IT" b="1" dirty="0">
                <a:ea typeface="Calibri" pitchFamily="34" charset="0"/>
                <a:cs typeface="Calibri" pitchFamily="34" charset="0"/>
              </a:rPr>
              <a:t>(+1,8%)</a:t>
            </a:r>
          </a:p>
          <a:p>
            <a:pPr eaLnBrk="1" hangingPunct="1">
              <a:buFont typeface="Times New Roman" pitchFamily="18" charset="0"/>
              <a:buChar char="•"/>
            </a:pPr>
            <a:endParaRPr lang="it-IT" altLang="it-IT" b="1" dirty="0"/>
          </a:p>
        </p:txBody>
      </p:sp>
      <p:sp>
        <p:nvSpPr>
          <p:cNvPr id="11267" name="CasellaDiTesto 2"/>
          <p:cNvSpPr txBox="1">
            <a:spLocks noChangeArrowheads="1"/>
          </p:cNvSpPr>
          <p:nvPr/>
        </p:nvSpPr>
        <p:spPr bwMode="auto">
          <a:xfrm>
            <a:off x="611560" y="6381328"/>
            <a:ext cx="2304256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dirty="0">
                <a:solidFill>
                  <a:schemeClr val="tx1"/>
                </a:solidFill>
              </a:rPr>
              <a:t>Fonte: ISTAT 2018</a:t>
            </a:r>
            <a:endParaRPr lang="it-IT" altLang="it-IT" sz="1600" dirty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386137" y="-213356"/>
            <a:ext cx="8596064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4000" b="1" dirty="0">
                <a:solidFill>
                  <a:schemeClr val="tx2"/>
                </a:solidFill>
              </a:rPr>
              <a:t>L’occupazione degli stranieri a Brescia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Black" pitchFamily="34" charset="0"/>
              </a:rPr>
              <a:t>Dati </a:t>
            </a:r>
            <a:r>
              <a:rPr lang="it-IT" altLang="it-IT" sz="1600" b="1" dirty="0" err="1">
                <a:solidFill>
                  <a:schemeClr val="tx2"/>
                </a:solidFill>
                <a:latin typeface="Arial Black" pitchFamily="34" charset="0"/>
              </a:rPr>
              <a:t>CIRMiB</a:t>
            </a:r>
            <a:r>
              <a:rPr lang="it-IT" altLang="it-IT" sz="1600" b="1" dirty="0">
                <a:solidFill>
                  <a:schemeClr val="tx2"/>
                </a:solidFill>
                <a:latin typeface="Arial Black" pitchFamily="34" charset="0"/>
              </a:rPr>
              <a:t> MigraREport2018</a:t>
            </a:r>
          </a:p>
        </p:txBody>
      </p:sp>
    </p:spTree>
    <p:extLst>
      <p:ext uri="{BB962C8B-B14F-4D97-AF65-F5344CB8AC3E}">
        <p14:creationId xmlns:p14="http://schemas.microsoft.com/office/powerpoint/2010/main" val="159199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364289" cy="5264373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it-IT" altLang="it-IT" sz="2800" b="1" dirty="0">
                <a:ea typeface="Calibri" pitchFamily="34" charset="0"/>
                <a:cs typeface="Times New Roman" pitchFamily="18" charset="0"/>
              </a:rPr>
              <a:t>Tipologie di contratto più instabili:</a:t>
            </a:r>
            <a:endParaRPr lang="it-IT" altLang="it-IT" sz="2800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altLang="it-IT" sz="2800" dirty="0">
                <a:ea typeface="Calibri" pitchFamily="34" charset="0"/>
                <a:cs typeface="Times New Roman" pitchFamily="18" charset="0"/>
              </a:rPr>
              <a:t>Sono cresciuti i contratti a tempo determinato (+7,1% nel 2016 rispetto al 2015)</a:t>
            </a:r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altLang="it-IT" sz="2800" dirty="0">
                <a:ea typeface="Calibri" pitchFamily="34" charset="0"/>
                <a:cs typeface="Times New Roman" pitchFamily="18" charset="0"/>
              </a:rPr>
              <a:t>Sono bruscamente calati i contratti a tempo indeterminato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it-IT" altLang="it-IT" sz="2800" dirty="0">
                <a:ea typeface="Calibri" pitchFamily="34" charset="0"/>
                <a:cs typeface="Times New Roman" pitchFamily="18" charset="0"/>
              </a:rPr>
              <a:t>     (-32%)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 startAt="3"/>
            </a:pPr>
            <a:r>
              <a:rPr lang="it-IT" altLang="it-IT" sz="2800" b="1" dirty="0">
                <a:ea typeface="Calibri" pitchFamily="34" charset="0"/>
                <a:cs typeface="Times New Roman" pitchFamily="18" charset="0"/>
              </a:rPr>
              <a:t>Il rischio di povertà ed esclusione sociale è quasi il doppio per le famiglie straniere (49,5%) rispetto alle italiane (26,3%)</a:t>
            </a:r>
            <a:r>
              <a:rPr lang="it-IT" alt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it-IT" sz="2100" dirty="0">
                <a:ea typeface="Calibri" pitchFamily="34" charset="0"/>
                <a:cs typeface="Times New Roman" pitchFamily="18" charset="0"/>
              </a:rPr>
              <a:t>(Istat, La povertà in Italia 2018)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 startAt="4"/>
            </a:pPr>
            <a:r>
              <a:rPr lang="it-IT" altLang="it-IT" sz="2800" b="1" dirty="0">
                <a:ea typeface="Calibri" pitchFamily="34" charset="0"/>
                <a:cs typeface="Times New Roman" pitchFamily="18" charset="0"/>
              </a:rPr>
              <a:t>Gli stranieri producono più risparmio, anche a costo di aumentare il rischio povertà</a:t>
            </a:r>
            <a:r>
              <a:rPr lang="it-IT" altLang="it-IT" sz="2800" dirty="0">
                <a:ea typeface="Calibri" pitchFamily="34" charset="0"/>
                <a:cs typeface="Times New Roman" pitchFamily="18" charset="0"/>
              </a:rPr>
              <a:t>:</a:t>
            </a:r>
            <a:r>
              <a:rPr lang="it-IT" altLang="it-IT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it-IT" sz="2800" dirty="0">
                <a:ea typeface="Calibri" pitchFamily="34" charset="0"/>
                <a:cs typeface="Times New Roman" pitchFamily="18" charset="0"/>
              </a:rPr>
              <a:t>+5,8% di rimesse nel 2017 rispetto al 2016 (</a:t>
            </a:r>
            <a:r>
              <a:rPr lang="it-IT" sz="2800" dirty="0"/>
              <a:t>Pakistan, India, Senegal, Romania e Marocco ai primi posti)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 startAt="4"/>
            </a:pPr>
            <a:r>
              <a:rPr lang="it-IT" altLang="it-IT" sz="2800" b="1" dirty="0">
                <a:ea typeface="Calibri" pitchFamily="34" charset="0"/>
                <a:cs typeface="Times New Roman" pitchFamily="18" charset="0"/>
              </a:rPr>
              <a:t>Etnicizzazione delle filiere lavorative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533400" y="457200"/>
            <a:ext cx="8226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3600" b="1" dirty="0">
                <a:solidFill>
                  <a:schemeClr val="tx2"/>
                </a:solidFill>
                <a:latin typeface="Calibri" pitchFamily="34" charset="0"/>
              </a:rPr>
              <a:t>Vulnerabilità</a:t>
            </a:r>
            <a:r>
              <a:rPr lang="it-IT" altLang="it-IT" sz="3600" b="1" dirty="0">
                <a:solidFill>
                  <a:schemeClr val="tx1"/>
                </a:solidFill>
                <a:latin typeface="Calibri" pitchFamily="34" charset="0"/>
              </a:rPr>
              <a:t> degli stranieri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Black" pitchFamily="34" charset="0"/>
              </a:rPr>
              <a:t>Dati </a:t>
            </a:r>
            <a:r>
              <a:rPr lang="it-IT" altLang="it-IT" sz="1600" b="1" dirty="0" err="1">
                <a:solidFill>
                  <a:schemeClr val="tx2"/>
                </a:solidFill>
                <a:latin typeface="Arial Black" pitchFamily="34" charset="0"/>
              </a:rPr>
              <a:t>CIRMiB</a:t>
            </a:r>
            <a:r>
              <a:rPr lang="it-IT" altLang="it-IT" sz="1600" b="1" dirty="0">
                <a:solidFill>
                  <a:schemeClr val="tx2"/>
                </a:solidFill>
                <a:latin typeface="Arial Black" pitchFamily="34" charset="0"/>
              </a:rPr>
              <a:t> MigraREport2018</a:t>
            </a:r>
          </a:p>
        </p:txBody>
      </p:sp>
    </p:spTree>
    <p:extLst>
      <p:ext uri="{BB962C8B-B14F-4D97-AF65-F5344CB8AC3E}">
        <p14:creationId xmlns:p14="http://schemas.microsoft.com/office/powerpoint/2010/main" val="313444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361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altLang="it-IT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Etnicizzazione</a:t>
            </a:r>
            <a:r>
              <a:rPr lang="it-IT" altLang="it-IT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delle filiere lavorative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5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6858"/>
            <a:ext cx="5976664" cy="5681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47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361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altLang="it-IT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Etnicizzazione</a:t>
            </a:r>
            <a:r>
              <a:rPr lang="it-IT" altLang="it-IT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delle filiere lavorative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2675"/>
            <a:ext cx="6192688" cy="5768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47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361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altLang="it-IT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Etnicizzazione</a:t>
            </a:r>
            <a:r>
              <a:rPr lang="it-IT" altLang="it-IT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delle filiere lavorative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5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68" y="1138604"/>
            <a:ext cx="6194863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47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361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altLang="it-IT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Etnicizzazione</a:t>
            </a:r>
            <a:r>
              <a:rPr lang="it-IT" altLang="it-IT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delle filiere lavorative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82" y="1196752"/>
            <a:ext cx="6117035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57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L’Integrazione linguistica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Acquisizione</a:t>
            </a:r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</a:rPr>
              <a:t>della lingua Italiana L2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In provincia di Brescia</a:t>
            </a:r>
          </a:p>
          <a:p>
            <a:r>
              <a:rPr lang="it-IT" dirty="0"/>
              <a:t>Circa 400 stranieri adulti hanno eseguito l’esame di Licenza media nel 2017 (+30% rispetto al 2015)</a:t>
            </a:r>
          </a:p>
          <a:p>
            <a:r>
              <a:rPr lang="it-IT" dirty="0"/>
              <a:t>Circa 1000 stranieri adulti hanno frequentato un corso della Regione-Fondazione ISMU presso CPIA o altri CFP della provincia di </a:t>
            </a:r>
            <a:r>
              <a:rPr lang="it-IT" dirty="0" err="1"/>
              <a:t>Bs</a:t>
            </a:r>
            <a:r>
              <a:rPr lang="it-IT" dirty="0"/>
              <a:t> nel 2017        - 70% donne – di cui l’85% coniugate; per la metà con la famiglia in Italia</a:t>
            </a:r>
          </a:p>
          <a:p>
            <a:pPr marL="0" indent="0">
              <a:buNone/>
            </a:pPr>
            <a:r>
              <a:rPr lang="it-IT" dirty="0"/>
              <a:t>    - nazionalità prevalenti: Marocco; Pakistan; India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Black" pitchFamily="34" charset="0"/>
              </a:rPr>
              <a:t>Dati </a:t>
            </a:r>
            <a:r>
              <a:rPr lang="it-IT" altLang="it-IT" sz="1600" b="1" dirty="0" err="1">
                <a:solidFill>
                  <a:schemeClr val="tx2"/>
                </a:solidFill>
                <a:latin typeface="Arial Black" pitchFamily="34" charset="0"/>
              </a:rPr>
              <a:t>CIRMiB</a:t>
            </a:r>
            <a:r>
              <a:rPr lang="it-IT" altLang="it-IT" sz="1600" b="1" dirty="0">
                <a:solidFill>
                  <a:schemeClr val="tx2"/>
                </a:solidFill>
                <a:latin typeface="Arial Black" pitchFamily="34" charset="0"/>
              </a:rPr>
              <a:t> MigraREport2018</a:t>
            </a:r>
          </a:p>
        </p:txBody>
      </p:sp>
    </p:spTree>
    <p:extLst>
      <p:ext uri="{BB962C8B-B14F-4D97-AF65-F5344CB8AC3E}">
        <p14:creationId xmlns:p14="http://schemas.microsoft.com/office/powerpoint/2010/main" val="118415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La partecipazione associativa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012320"/>
              </p:ext>
            </p:extLst>
          </p:nvPr>
        </p:nvGraphicFramePr>
        <p:xfrm>
          <a:off x="395534" y="1628798"/>
          <a:ext cx="8496945" cy="47525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89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1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i="1" dirty="0">
                          <a:solidFill>
                            <a:srgbClr val="FFFF00"/>
                          </a:solidFill>
                          <a:effectLst/>
                        </a:rPr>
                        <a:t>Partecipa attivamente a qualche associazione in Italia?</a:t>
                      </a:r>
                      <a:endParaRPr lang="it-IT" sz="280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Est Europa - Comunitari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Est Europa - Non comunitari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Asia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Nord Africa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Altri Africa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America Latina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Brescia + Bergamo</a:t>
                      </a:r>
                      <a:endParaRPr lang="it-IT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</a:rPr>
                        <a:t>Totale Lombardia</a:t>
                      </a:r>
                      <a:endParaRPr lang="it-IT" sz="28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Sì, composta solo da stranieri</a:t>
                      </a:r>
                      <a:endParaRPr lang="it-IT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8,6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7,7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19,8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20,3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4,8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22,2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13,4</a:t>
                      </a:r>
                      <a:endParaRPr lang="it-IT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effectLst/>
                        </a:rPr>
                        <a:t>9,9</a:t>
                      </a:r>
                      <a:endParaRPr lang="it-IT" sz="36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Sì, composta da italiani e da stranieri</a:t>
                      </a:r>
                      <a:endParaRPr lang="it-IT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28,6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24,4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9,9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33,9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27,0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55,6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24,7</a:t>
                      </a:r>
                      <a:endParaRPr lang="it-IT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effectLst/>
                        </a:rPr>
                        <a:t>16,7</a:t>
                      </a:r>
                      <a:endParaRPr lang="it-IT" sz="36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Sì, composta prevalentemente da italiani</a:t>
                      </a:r>
                      <a:endParaRPr lang="it-IT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8,6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9,0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3,3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0,0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1,6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5,6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it-IT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effectLst/>
                        </a:rPr>
                        <a:t>2,9</a:t>
                      </a:r>
                      <a:endParaRPr lang="it-IT" sz="36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No</a:t>
                      </a:r>
                      <a:endParaRPr lang="it-IT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54,3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59,0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67,0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45,8</a:t>
                      </a:r>
                      <a:endParaRPr lang="it-IT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66,7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16,7</a:t>
                      </a:r>
                      <a:endParaRPr lang="it-IT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57,6</a:t>
                      </a:r>
                      <a:endParaRPr lang="it-IT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effectLst/>
                        </a:rPr>
                        <a:t>70,4</a:t>
                      </a:r>
                      <a:endParaRPr lang="it-IT" sz="36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</a:rPr>
                        <a:t>Totale</a:t>
                      </a:r>
                      <a:endParaRPr lang="it-IT" sz="28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F5465F21-7A7E-4BB0-B172-AFAF9EAD4109}"/>
              </a:ext>
            </a:extLst>
          </p:cNvPr>
          <p:cNvSpPr/>
          <p:nvPr/>
        </p:nvSpPr>
        <p:spPr>
          <a:xfrm>
            <a:off x="6545363" y="6453336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5486400" algn="r"/>
              </a:tabLst>
            </a:pPr>
            <a:r>
              <a:rPr lang="it-IT" alt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Dati Survey ORIM 2017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37578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8859" y="169285"/>
            <a:ext cx="8229600" cy="1143000"/>
          </a:xfrm>
          <a:solidFill>
            <a:srgbClr val="FFC0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Ha intenzione di trasferirsi altrove?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771852"/>
              </p:ext>
            </p:extLst>
          </p:nvPr>
        </p:nvGraphicFramePr>
        <p:xfrm>
          <a:off x="251522" y="1412776"/>
          <a:ext cx="8568950" cy="51032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04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5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12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80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Est Europa - Comunitari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Est Europa - Non comunitari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Asia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Nord Africa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Altri Africa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America Latina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Brescia + Bergamo</a:t>
                      </a:r>
                      <a:endParaRPr lang="it-IT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</a:rPr>
                        <a:t>Totale Lombardia</a:t>
                      </a:r>
                      <a:endParaRPr lang="it-IT" sz="28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GB" sz="3200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88,9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82,8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83,6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67,7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63,2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79,1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76,0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Sì, altrove in Lombardia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en-GB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en-GB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Sì, altrove in Italia 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en-GB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en-GB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Sì,  altrove in Ue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15,8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en-GB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Sì,  altrove in paese Extra-Ue 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en-GB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1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Sì, al mio paese d'origine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en-GB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 sa</a:t>
                      </a:r>
                      <a:endParaRPr lang="en-GB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en-GB" sz="3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en-GB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02">
                <a:tc>
                  <a:txBody>
                    <a:bodyPr/>
                    <a:lstStyle/>
                    <a:p>
                      <a:pPr algn="r"/>
                      <a:r>
                        <a:rPr lang="it-IT" b="0" i="1" dirty="0"/>
                        <a:t>totale</a:t>
                      </a:r>
                      <a:endParaRPr lang="en-GB" b="0" i="1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</a:rPr>
                        <a:t>100</a:t>
                      </a:r>
                      <a:endParaRPr lang="it-IT" sz="3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588224" y="6516052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5486400" algn="r"/>
              </a:tabLst>
            </a:pPr>
            <a:r>
              <a:rPr lang="it-IT" alt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Dati Survey ORIM 2017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79411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C6DE5-146B-49B5-BABD-515DDFD15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9" y="511169"/>
            <a:ext cx="7772400" cy="1333655"/>
          </a:xfrm>
        </p:spPr>
        <p:txBody>
          <a:bodyPr>
            <a:normAutofit/>
          </a:bodyPr>
          <a:lstStyle/>
          <a:p>
            <a:r>
              <a:rPr lang="it-IT" sz="3800" b="1" dirty="0" err="1">
                <a:solidFill>
                  <a:schemeClr val="tx2"/>
                </a:solidFill>
              </a:rPr>
              <a:t>CIRMiB</a:t>
            </a:r>
            <a:r>
              <a:rPr lang="it-IT" sz="3800" b="1" dirty="0">
                <a:solidFill>
                  <a:schemeClr val="tx2"/>
                </a:solidFill>
              </a:rPr>
              <a:t> - Centro di Iniziative e Ricerche sulle Migrazioni Brescia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C27F7C-839A-4A61-999C-2523A5E4A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9" y="2132856"/>
            <a:ext cx="7630616" cy="396044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Indaga da 20 anni gli effetti dell’immigrazione in provincia di Brescia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Si occupa di diversi ambiti: dalla ricerca alla formazione, dalla consulenza scientifica all’organizzazione di un centro di documentazione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Collabora con istituzioni locali, associazioni di categoria, enti pubblici e privati</a:t>
            </a:r>
          </a:p>
        </p:txBody>
      </p:sp>
    </p:spTree>
    <p:extLst>
      <p:ext uri="{BB962C8B-B14F-4D97-AF65-F5344CB8AC3E}">
        <p14:creationId xmlns:p14="http://schemas.microsoft.com/office/powerpoint/2010/main" val="101434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Brescia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Area elettiva di ospitalità dei migranti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Anticipa i trend nazionali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Aumento dello stock femminile</a:t>
            </a:r>
          </a:p>
          <a:p>
            <a:r>
              <a:rPr lang="it-IT" dirty="0"/>
              <a:t>Il cammino inverso dell’integrazione: da regolari a irregolari</a:t>
            </a:r>
          </a:p>
          <a:p>
            <a:r>
              <a:rPr lang="it-IT" dirty="0"/>
              <a:t>Aumento della disoccupazione dei lavoratori stranieri</a:t>
            </a:r>
          </a:p>
          <a:p>
            <a:r>
              <a:rPr lang="it-IT" dirty="0"/>
              <a:t>La stabilizzazione degli studenti stranieri</a:t>
            </a:r>
          </a:p>
          <a:p>
            <a:r>
              <a:rPr lang="it-IT" dirty="0"/>
              <a:t>Classi o scuole a maggioranza di studenti stranieri</a:t>
            </a:r>
          </a:p>
          <a:p>
            <a:r>
              <a:rPr lang="it-IT" dirty="0"/>
              <a:t>Aumento degli studenti di origine straniera con ottima riuscita scolastica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Promuove azioni pro-integrazione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2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Voto agli stranieri residenti per i Consigli di circoscrizione</a:t>
            </a:r>
          </a:p>
          <a:p>
            <a:r>
              <a:rPr lang="it-IT" dirty="0"/>
              <a:t>Centri territoriali per </a:t>
            </a:r>
            <a:r>
              <a:rPr lang="it-IT" dirty="0" err="1"/>
              <a:t>l’intercultura</a:t>
            </a:r>
            <a:endParaRPr lang="it-IT" dirty="0"/>
          </a:p>
          <a:p>
            <a:r>
              <a:rPr lang="it-IT" dirty="0"/>
              <a:t>Dialogo aperto della Questura con i rappresentanti di comunità etniche</a:t>
            </a:r>
          </a:p>
          <a:p>
            <a:r>
              <a:rPr lang="it-IT" dirty="0"/>
              <a:t>Progetto «Benvenuti cittadini italiani» della Prefettura per promuovere cittadinanza attiva tra i </a:t>
            </a:r>
            <a:r>
              <a:rPr lang="it-IT" dirty="0" err="1"/>
              <a:t>naturalizzandi</a:t>
            </a:r>
            <a:endParaRPr lang="it-IT" dirty="0"/>
          </a:p>
          <a:p>
            <a:r>
              <a:rPr lang="it-IT" dirty="0"/>
              <a:t>Azioni di rete per il dialogo interreligioso, promossi da Prefettura, Comune di Brescia, Forum terzo settore ecc.</a:t>
            </a:r>
          </a:p>
          <a:p>
            <a:r>
              <a:rPr lang="it-IT" dirty="0"/>
              <a:t>Azioni di solidarietà da parte della Chiesa e delle associazioni di volontariato (accoglienza diffusa negli SPRAR, Co-housing, housing sociale)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2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Raccoglie lo scontento e il risentimento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Conflittualità locali: dai piccoli comuni alle periferie</a:t>
            </a:r>
          </a:p>
          <a:p>
            <a:r>
              <a:rPr lang="it-IT" dirty="0"/>
              <a:t>Atti normativi discriminatori, poi impugnati e rimossi</a:t>
            </a:r>
          </a:p>
          <a:p>
            <a:r>
              <a:rPr lang="it-IT" dirty="0"/>
              <a:t>Senso di privazione relativa del cittadino </a:t>
            </a:r>
            <a:r>
              <a:rPr lang="it-IT" altLang="it-IT" i="1" dirty="0">
                <a:solidFill>
                  <a:srgbClr val="FF0000"/>
                </a:solidFill>
              </a:rPr>
              <a:t>risorse scarse per me</a:t>
            </a:r>
            <a:r>
              <a:rPr lang="it-IT" altLang="it-IT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altLang="it-IT" i="1" dirty="0">
                <a:solidFill>
                  <a:srgbClr val="FF0000"/>
                </a:solidFill>
              </a:rPr>
              <a:t> non in assoluto, ma in rapporto ad altri che invece ne usufruiscono</a:t>
            </a:r>
          </a:p>
          <a:p>
            <a:r>
              <a:rPr lang="it-IT" altLang="it-IT" dirty="0"/>
              <a:t>Solidarietà sì, ma coi «distinguo»</a:t>
            </a:r>
          </a:p>
          <a:p>
            <a:r>
              <a:rPr lang="it-IT" altLang="it-IT" dirty="0"/>
              <a:t>Allarme fomentato circa la scarsa «integrabilità» di alcuni migranti</a:t>
            </a:r>
          </a:p>
        </p:txBody>
      </p:sp>
    </p:spTree>
    <p:extLst>
      <p:ext uri="{BB962C8B-B14F-4D97-AF65-F5344CB8AC3E}">
        <p14:creationId xmlns:p14="http://schemas.microsoft.com/office/powerpoint/2010/main" val="32681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Ricerca di soluzioni semplici, non semplicistiche</a:t>
            </a:r>
            <a:endParaRPr lang="en-GB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351112"/>
          </a:xfrm>
        </p:spPr>
        <p:txBody>
          <a:bodyPr>
            <a:normAutofit fontScale="70000" lnSpcReduction="20000"/>
          </a:bodyPr>
          <a:lstStyle/>
          <a:p>
            <a:r>
              <a:rPr lang="it-IT" sz="5100" dirty="0">
                <a:solidFill>
                  <a:srgbClr val="FF0000"/>
                </a:solidFill>
              </a:rPr>
              <a:t>a problemi complessi e duraturi</a:t>
            </a:r>
          </a:p>
          <a:p>
            <a:endParaRPr lang="it-IT" sz="3600" dirty="0">
              <a:solidFill>
                <a:srgbClr val="FF0000"/>
              </a:solidFill>
            </a:endParaRPr>
          </a:p>
          <a:p>
            <a:r>
              <a:rPr lang="it-IT" sz="3600" dirty="0">
                <a:solidFill>
                  <a:schemeClr val="tx1"/>
                </a:solidFill>
              </a:rPr>
              <a:t>Senza rinunciare a ciò che si è conquistato, alla buona integrazione raggiunta, al patto civico che va ogni volta rinnovato, a dare risposte a domande «politiche»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1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79912" y="188370"/>
            <a:ext cx="5111750" cy="3439400"/>
          </a:xfrm>
        </p:spPr>
        <p:txBody>
          <a:bodyPr/>
          <a:lstStyle/>
          <a:p>
            <a:pPr marL="82296" indent="0">
              <a:buNone/>
            </a:pPr>
            <a:r>
              <a:rPr lang="it-IT" sz="4400" b="1" dirty="0">
                <a:solidFill>
                  <a:schemeClr val="tx2"/>
                </a:solidFill>
              </a:rPr>
              <a:t>Un clima mutato:</a:t>
            </a:r>
          </a:p>
          <a:p>
            <a:pPr marL="82296" indent="0">
              <a:buNone/>
            </a:pPr>
            <a:r>
              <a:rPr lang="it-IT" sz="4000" b="1" dirty="0">
                <a:solidFill>
                  <a:schemeClr val="tx2"/>
                </a:solidFill>
              </a:rPr>
              <a:t>ma la cittadinanza sociale degli immigrati in provincia di Brescia prosegue</a:t>
            </a:r>
            <a:endParaRPr lang="it-IT" sz="2800" dirty="0"/>
          </a:p>
        </p:txBody>
      </p:sp>
      <p:pic>
        <p:nvPicPr>
          <p:cNvPr id="6" name="Picture 13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317873"/>
            <a:ext cx="36957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65104"/>
            <a:ext cx="4081184" cy="2271629"/>
          </a:xfrm>
          <a:prstGeom prst="rect">
            <a:avLst/>
          </a:prstGeom>
          <a:noFill/>
        </p:spPr>
      </p:pic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9338"/>
            <a:ext cx="3987424" cy="29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9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Il trend demografico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idx="1"/>
          </p:nvPr>
        </p:nvSpPr>
        <p:spPr>
          <a:xfrm>
            <a:off x="602312" y="1940768"/>
            <a:ext cx="7498080" cy="38644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it-IT" altLang="it-IT" sz="2800" dirty="0"/>
              <a:t>I cittadini stranieri residenti in provincia di Brescia al 1.1.2018 sono 156.068, pari al </a:t>
            </a:r>
            <a:r>
              <a:rPr lang="it-IT" altLang="it-IT" sz="2800" b="1" dirty="0"/>
              <a:t>12,4% della popolazione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it-IT" altLang="it-IT" sz="2800" dirty="0"/>
              <a:t>Rispetto al 2017 (-2.517 unità, pari al - </a:t>
            </a:r>
            <a:r>
              <a:rPr lang="it-IT" altLang="it-IT" sz="2800" b="1" dirty="0"/>
              <a:t>1,6%)</a:t>
            </a:r>
            <a:r>
              <a:rPr lang="it-IT" altLang="it-IT" sz="28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it-IT" altLang="it-IT" sz="2800" b="1" dirty="0"/>
              <a:t>Trend di decrescita si spiega con </a:t>
            </a:r>
            <a:r>
              <a:rPr lang="it-IT" altLang="it-IT" sz="2800" dirty="0"/>
              <a:t>trasferimenti di residenza e acquisizioni di cittadinanza</a:t>
            </a:r>
          </a:p>
          <a:p>
            <a:pPr>
              <a:buFont typeface="Times New Roman" pitchFamily="18" charset="0"/>
              <a:buChar char="•"/>
              <a:defRPr/>
            </a:pPr>
            <a:r>
              <a:rPr lang="it-IT" altLang="it-IT" sz="2800" dirty="0"/>
              <a:t>Brescia è passata dal 3° al 2° posto in Lombardia per incidenza %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Black" pitchFamily="34" charset="0"/>
              </a:rPr>
              <a:t>Dati </a:t>
            </a:r>
            <a:r>
              <a:rPr lang="it-IT" altLang="it-IT" sz="1600" b="1" dirty="0" err="1">
                <a:solidFill>
                  <a:schemeClr val="tx2"/>
                </a:solidFill>
                <a:latin typeface="Arial Black" pitchFamily="34" charset="0"/>
              </a:rPr>
              <a:t>CIRMiB</a:t>
            </a:r>
            <a:r>
              <a:rPr lang="it-IT" altLang="it-IT" sz="1600" b="1" dirty="0">
                <a:solidFill>
                  <a:schemeClr val="tx2"/>
                </a:solidFill>
                <a:latin typeface="Arial Black" pitchFamily="34" charset="0"/>
              </a:rPr>
              <a:t> MigraREport2018</a:t>
            </a:r>
          </a:p>
        </p:txBody>
      </p:sp>
    </p:spTree>
    <p:extLst>
      <p:ext uri="{BB962C8B-B14F-4D97-AF65-F5344CB8AC3E}">
        <p14:creationId xmlns:p14="http://schemas.microsoft.com/office/powerpoint/2010/main" val="1973114084"/>
      </p:ext>
    </p:extLst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2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482453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dirty="0">
                <a:solidFill>
                  <a:schemeClr val="tx2"/>
                </a:solidFill>
                <a:latin typeface="Arial Black" pitchFamily="34" charset="0"/>
              </a:rPr>
              <a:t>Dati </a:t>
            </a:r>
            <a:r>
              <a:rPr lang="it-IT" altLang="it-IT" sz="1600" dirty="0" err="1">
                <a:solidFill>
                  <a:schemeClr val="tx2"/>
                </a:solidFill>
                <a:latin typeface="Arial Black" pitchFamily="34" charset="0"/>
              </a:rPr>
              <a:t>CIRMiB</a:t>
            </a:r>
            <a:r>
              <a:rPr lang="it-IT" altLang="it-IT" sz="1600" dirty="0">
                <a:solidFill>
                  <a:schemeClr val="tx2"/>
                </a:solidFill>
                <a:latin typeface="Arial Black" pitchFamily="34" charset="0"/>
              </a:rPr>
              <a:t> MigraREport2018</a:t>
            </a:r>
          </a:p>
        </p:txBody>
      </p:sp>
      <p:pic>
        <p:nvPicPr>
          <p:cNvPr id="7" name="Picture 8217">
            <a:extLst>
              <a:ext uri="{FF2B5EF4-FFF2-40B4-BE49-F238E27FC236}">
                <a16:creationId xmlns:a16="http://schemas.microsoft.com/office/drawing/2014/main" id="{78E91828-3351-441C-AAAB-441418766A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48" y="1268760"/>
            <a:ext cx="458606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0B9782-3006-4E37-8E4B-8E08BD639E8A}"/>
              </a:ext>
            </a:extLst>
          </p:cNvPr>
          <p:cNvSpPr txBox="1"/>
          <p:nvPr/>
        </p:nvSpPr>
        <p:spPr>
          <a:xfrm>
            <a:off x="467544" y="270460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Distribuzione geografica della popolazione straniera residente in provincia di Brescia, al 1 gennaio 2018, espressa come percentuale sul totale della popolazione residente, e  variazione rispetto all’anno precedente.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E97BA7-1E16-4315-8159-41CD9C65A7DC}"/>
              </a:ext>
            </a:extLst>
          </p:cNvPr>
          <p:cNvSpPr txBox="1"/>
          <p:nvPr/>
        </p:nvSpPr>
        <p:spPr>
          <a:xfrm>
            <a:off x="35496" y="5914725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a typeface="Calibri" panose="020F0502020204030204" pitchFamily="34" charset="0"/>
              </a:rPr>
              <a:t>A Brescia città, l’incidenza della popolazione straniera è come sempre più alta che in provincia </a:t>
            </a:r>
            <a:r>
              <a:rPr lang="it-IT" b="1" dirty="0">
                <a:ea typeface="Calibri" panose="020F0502020204030204" pitchFamily="34" charset="0"/>
              </a:rPr>
              <a:t>(18,5% capoluogo vs. 11,2% provincia)</a:t>
            </a:r>
          </a:p>
          <a:p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BC033E2-DB43-4358-80EE-3F5E1F92B727}"/>
              </a:ext>
            </a:extLst>
          </p:cNvPr>
          <p:cNvSpPr/>
          <p:nvPr/>
        </p:nvSpPr>
        <p:spPr>
          <a:xfrm>
            <a:off x="971600" y="4413305"/>
            <a:ext cx="648072" cy="45585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74A4589-7BAA-4272-85BE-8906F8E07940}"/>
              </a:ext>
            </a:extLst>
          </p:cNvPr>
          <p:cNvSpPr/>
          <p:nvPr/>
        </p:nvSpPr>
        <p:spPr>
          <a:xfrm>
            <a:off x="107504" y="4365104"/>
            <a:ext cx="648072" cy="5760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405EE66-8785-4C48-9C92-0AAF9D059B04}"/>
              </a:ext>
            </a:extLst>
          </p:cNvPr>
          <p:cNvSpPr/>
          <p:nvPr/>
        </p:nvSpPr>
        <p:spPr>
          <a:xfrm>
            <a:off x="1907704" y="3789040"/>
            <a:ext cx="432048" cy="5040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FD550E3-68BF-4E1D-A698-73F0FF424D8E}"/>
              </a:ext>
            </a:extLst>
          </p:cNvPr>
          <p:cNvSpPr/>
          <p:nvPr/>
        </p:nvSpPr>
        <p:spPr>
          <a:xfrm>
            <a:off x="2555776" y="3284984"/>
            <a:ext cx="432048" cy="5040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8EA16BD-3B0A-4616-BDF3-45A592F262B2}"/>
              </a:ext>
            </a:extLst>
          </p:cNvPr>
          <p:cNvSpPr/>
          <p:nvPr/>
        </p:nvSpPr>
        <p:spPr>
          <a:xfrm>
            <a:off x="1496568" y="4834605"/>
            <a:ext cx="648072" cy="5040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7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88832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274638"/>
            <a:ext cx="7787208" cy="70609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Continenti di provenienza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dirty="0">
                <a:solidFill>
                  <a:schemeClr val="tx2"/>
                </a:solidFill>
                <a:latin typeface="Arial Black" pitchFamily="34" charset="0"/>
              </a:rPr>
              <a:t>Dati </a:t>
            </a:r>
            <a:r>
              <a:rPr lang="it-IT" altLang="it-IT" sz="1600" dirty="0" err="1">
                <a:solidFill>
                  <a:schemeClr val="tx2"/>
                </a:solidFill>
                <a:latin typeface="Arial Black" pitchFamily="34" charset="0"/>
              </a:rPr>
              <a:t>CIRMiB</a:t>
            </a:r>
            <a:r>
              <a:rPr lang="it-IT" altLang="it-IT" sz="1600" dirty="0">
                <a:solidFill>
                  <a:schemeClr val="tx2"/>
                </a:solidFill>
                <a:latin typeface="Arial Black" pitchFamily="34" charset="0"/>
              </a:rPr>
              <a:t> MigraREport2018</a:t>
            </a:r>
          </a:p>
        </p:txBody>
      </p:sp>
    </p:spTree>
    <p:extLst>
      <p:ext uri="{BB962C8B-B14F-4D97-AF65-F5344CB8AC3E}">
        <p14:creationId xmlns:p14="http://schemas.microsoft.com/office/powerpoint/2010/main" val="365565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214532"/>
              </p:ext>
            </p:extLst>
          </p:nvPr>
        </p:nvGraphicFramePr>
        <p:xfrm>
          <a:off x="457200" y="1600200"/>
          <a:ext cx="8229600" cy="470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Provincia</a:t>
                      </a:r>
                      <a:r>
                        <a:rPr lang="it-IT" baseline="0" dirty="0"/>
                        <a:t> di Brescia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Comune di Brescia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Albania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Pakistan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Marocco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Ucraina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India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Moldova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7,7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Pakistan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7,7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Cina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Ucraina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Albania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Senegal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India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Moldova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Egitto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Cina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Filippine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Egitto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Sri Lanka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totale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156.068 (100%)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totale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36.354 (100%)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b="1" dirty="0">
                <a:solidFill>
                  <a:schemeClr val="bg1"/>
                </a:solidFill>
              </a:rPr>
              <a:t>Prime 10 nazionalità a Brescia e provincia - % sul totale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59164" y="6372036"/>
            <a:ext cx="181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Istat,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35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144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chemeClr val="tx2"/>
                </a:solidFill>
              </a:rPr>
              <a:t>Verso un consolidamento</a:t>
            </a:r>
          </a:p>
        </p:txBody>
      </p:sp>
      <p:sp>
        <p:nvSpPr>
          <p:cNvPr id="4100" name="Rectangle 12"/>
          <p:cNvSpPr>
            <a:spLocks noGrp="1" noChangeArrowheads="1"/>
          </p:cNvSpPr>
          <p:nvPr>
            <p:ph idx="1"/>
          </p:nvPr>
        </p:nvSpPr>
        <p:spPr>
          <a:xfrm>
            <a:off x="539552" y="1412775"/>
            <a:ext cx="7991673" cy="50499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it-IT" altLang="it-IT" sz="2800" b="1" dirty="0"/>
              <a:t>Numericamente vi sono più donne (51,2%) che uomini (48,8%) </a:t>
            </a:r>
            <a:r>
              <a:rPr lang="it-IT" altLang="it-IT" sz="2800" dirty="0"/>
              <a:t>(specialmente 35-49 anni)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it-IT" altLang="it-IT" sz="2800" dirty="0"/>
              <a:t>Ucraina, Moldova e Romania a maggioranza femminile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it-IT" altLang="it-IT" sz="2800" dirty="0"/>
              <a:t>Senegal, Pakistan, Egitto, India a maggioranza maschile</a:t>
            </a:r>
          </a:p>
          <a:p>
            <a:pPr>
              <a:buFont typeface="Times New Roman" pitchFamily="18" charset="0"/>
              <a:buChar char="•"/>
              <a:defRPr/>
            </a:pPr>
            <a:r>
              <a:rPr lang="it-IT" sz="2800" dirty="0"/>
              <a:t>L’età mediana della componente maschile è di 31 anni e di quella femminile di 34 anni</a:t>
            </a:r>
            <a:endParaRPr lang="it-IT" altLang="it-IT" sz="2800" dirty="0"/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Permessi di soggiorno: </a:t>
            </a:r>
            <a:r>
              <a:rPr lang="it-IT" sz="2800" dirty="0"/>
              <a:t>123.630</a:t>
            </a:r>
            <a:r>
              <a:rPr lang="it-I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rilasciati nel 2017 </a:t>
            </a:r>
            <a:r>
              <a:rPr lang="it-I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(+8%</a:t>
            </a: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rispetto al 2016) (+33% rispetto al 2006)</a:t>
            </a:r>
            <a:endParaRPr lang="it-IT" altLang="it-IT" sz="2800" dirty="0"/>
          </a:p>
          <a:p>
            <a:pPr>
              <a:buFont typeface="Times New Roman" pitchFamily="18" charset="0"/>
              <a:buChar char="•"/>
              <a:defRPr/>
            </a:pPr>
            <a:r>
              <a:rPr lang="it-IT" altLang="it-IT" sz="2800" b="1" dirty="0"/>
              <a:t>Acquisizioni di cittadinanza: 6.273</a:t>
            </a:r>
            <a:r>
              <a:rPr lang="it-IT" altLang="it-IT" sz="2800" dirty="0"/>
              <a:t> nel 2017</a:t>
            </a:r>
          </a:p>
          <a:p>
            <a:pPr>
              <a:buFont typeface="Times New Roman" pitchFamily="18" charset="0"/>
              <a:buChar char="•"/>
              <a:defRPr/>
            </a:pPr>
            <a:r>
              <a:rPr lang="it-IT" altLang="it-IT" sz="2800" b="1" dirty="0"/>
              <a:t>Gli uomini stranieri </a:t>
            </a:r>
            <a:r>
              <a:rPr lang="it-IT" altLang="it-IT" sz="2800" dirty="0"/>
              <a:t>manifestano indicatori positivi di permanenza: </a:t>
            </a:r>
            <a:r>
              <a:rPr lang="it-IT" altLang="it-IT" sz="2800" b="1" dirty="0"/>
              <a:t>diventano cittadini prima delle donne e più per requisiti di residenza che non per matrimonio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Black" pitchFamily="34" charset="0"/>
              </a:rPr>
              <a:t>Dati </a:t>
            </a:r>
            <a:r>
              <a:rPr lang="it-IT" altLang="it-IT" sz="1600" b="1" dirty="0" err="1">
                <a:solidFill>
                  <a:schemeClr val="tx2"/>
                </a:solidFill>
                <a:latin typeface="Arial Black" pitchFamily="34" charset="0"/>
              </a:rPr>
              <a:t>CIRMiB</a:t>
            </a:r>
            <a:r>
              <a:rPr lang="it-IT" altLang="it-IT" sz="1600" b="1" dirty="0">
                <a:solidFill>
                  <a:schemeClr val="tx2"/>
                </a:solidFill>
                <a:latin typeface="Arial Black" pitchFamily="34" charset="0"/>
              </a:rPr>
              <a:t> MigraREport2018</a:t>
            </a:r>
          </a:p>
        </p:txBody>
      </p:sp>
    </p:spTree>
    <p:extLst>
      <p:ext uri="{BB962C8B-B14F-4D97-AF65-F5344CB8AC3E}">
        <p14:creationId xmlns:p14="http://schemas.microsoft.com/office/powerpoint/2010/main" val="2485488402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6904" cy="864096"/>
          </a:xfrm>
          <a:solidFill>
            <a:srgbClr val="FFC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Motivi dei permessi di soggiorno 2017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7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7686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5708465" y="6340678"/>
            <a:ext cx="3039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Fonte: Ministero dell’Interno 2018</a:t>
            </a:r>
            <a:endParaRPr lang="en-GB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732240" y="480179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permessi per motivi umanitari sono aumentati del 39% dal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551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1253</Words>
  <Application>Microsoft Office PowerPoint</Application>
  <PresentationFormat>Presentazione su schermo (4:3)</PresentationFormat>
  <Paragraphs>315</Paragraphs>
  <Slides>24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Times New Roman</vt:lpstr>
      <vt:lpstr>Wingdings</vt:lpstr>
      <vt:lpstr>Tema di Office</vt:lpstr>
      <vt:lpstr>Presentazione standard di PowerPoint</vt:lpstr>
      <vt:lpstr>CIRMiB - Centro di Iniziative e Ricerche sulle Migrazioni Brescia</vt:lpstr>
      <vt:lpstr>Presentazione standard di PowerPoint</vt:lpstr>
      <vt:lpstr>Il trend demografico</vt:lpstr>
      <vt:lpstr>Presentazione standard di PowerPoint</vt:lpstr>
      <vt:lpstr>Presentazione standard di PowerPoint</vt:lpstr>
      <vt:lpstr>Presentazione standard di PowerPoint</vt:lpstr>
      <vt:lpstr>Verso un consolidamento</vt:lpstr>
      <vt:lpstr>Motivi dei permessi di soggiorno 2017</vt:lpstr>
      <vt:lpstr>Richieste di asilo 2016-2017</vt:lpstr>
      <vt:lpstr>Presentazione standard di PowerPoint</vt:lpstr>
      <vt:lpstr>Presentazione standard di PowerPoint</vt:lpstr>
      <vt:lpstr>Etnicizzazione delle filiere lavorative</vt:lpstr>
      <vt:lpstr>Etnicizzazione delle filiere lavorative</vt:lpstr>
      <vt:lpstr>Etnicizzazione delle filiere lavorative</vt:lpstr>
      <vt:lpstr>Etnicizzazione delle filiere lavorative</vt:lpstr>
      <vt:lpstr>L’Integrazione linguistica Acquisizione della lingua Italiana L2</vt:lpstr>
      <vt:lpstr>La partecipazione associativa</vt:lpstr>
      <vt:lpstr>Ha intenzione di trasferirsi altrove?</vt:lpstr>
      <vt:lpstr>Brescia</vt:lpstr>
      <vt:lpstr>Anticipa i trend nazionali</vt:lpstr>
      <vt:lpstr>Promuove azioni pro-integrazione</vt:lpstr>
      <vt:lpstr>Raccoglie lo scontento e il risentimento</vt:lpstr>
      <vt:lpstr>Ricerca di soluzioni semplici, non semplicistiche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Madda</dc:creator>
  <cp:lastModifiedBy>simona</cp:lastModifiedBy>
  <cp:revision>179</cp:revision>
  <cp:lastPrinted>2018-01-17T15:00:17Z</cp:lastPrinted>
  <dcterms:created xsi:type="dcterms:W3CDTF">2014-05-05T11:46:14Z</dcterms:created>
  <dcterms:modified xsi:type="dcterms:W3CDTF">2019-01-29T17:52:03Z</dcterms:modified>
</cp:coreProperties>
</file>