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0" r:id="rId1"/>
  </p:sldMasterIdLst>
  <p:notesMasterIdLst>
    <p:notesMasterId r:id="rId24"/>
  </p:notesMasterIdLst>
  <p:handoutMasterIdLst>
    <p:handoutMasterId r:id="rId25"/>
  </p:handoutMasterIdLst>
  <p:sldIdLst>
    <p:sldId id="315" r:id="rId2"/>
    <p:sldId id="319" r:id="rId3"/>
    <p:sldId id="349" r:id="rId4"/>
    <p:sldId id="321" r:id="rId5"/>
    <p:sldId id="322" r:id="rId6"/>
    <p:sldId id="350" r:id="rId7"/>
    <p:sldId id="351" r:id="rId8"/>
    <p:sldId id="355" r:id="rId9"/>
    <p:sldId id="327" r:id="rId10"/>
    <p:sldId id="352" r:id="rId11"/>
    <p:sldId id="353" r:id="rId12"/>
    <p:sldId id="354" r:id="rId13"/>
    <p:sldId id="330" r:id="rId14"/>
    <p:sldId id="333" r:id="rId15"/>
    <p:sldId id="340" r:id="rId16"/>
    <p:sldId id="360" r:id="rId17"/>
    <p:sldId id="342" r:id="rId18"/>
    <p:sldId id="361" r:id="rId19"/>
    <p:sldId id="362" r:id="rId20"/>
    <p:sldId id="363" r:id="rId21"/>
    <p:sldId id="359" r:id="rId22"/>
    <p:sldId id="305" r:id="rId23"/>
  </p:sldIdLst>
  <p:sldSz cx="9144000" cy="6858000" type="screen4x3"/>
  <p:notesSz cx="6662738" cy="9926638"/>
  <p:defaultTextStyle>
    <a:defPPr>
      <a:defRPr lang="it-IT"/>
    </a:defPPr>
    <a:lvl1pPr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02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773488" y="0"/>
            <a:ext cx="2887662" cy="496888"/>
          </a:xfrm>
          <a:prstGeom prst="rect">
            <a:avLst/>
          </a:prstGeom>
        </p:spPr>
        <p:txBody>
          <a:bodyPr vert="horz" lIns="91440" tIns="45720" rIns="91440" bIns="45720" rtlCol="0"/>
          <a:lstStyle>
            <a:lvl1pPr algn="r">
              <a:defRPr sz="1200"/>
            </a:lvl1pPr>
          </a:lstStyle>
          <a:p>
            <a:fld id="{AC7F7297-016F-4A41-B906-865AA3158882}" type="datetimeFigureOut">
              <a:rPr lang="it-IT" smtClean="0"/>
              <a:t>05/06/2018</a:t>
            </a:fld>
            <a:endParaRPr lang="it-IT"/>
          </a:p>
        </p:txBody>
      </p:sp>
      <p:sp>
        <p:nvSpPr>
          <p:cNvPr id="4" name="Segnaposto piè di pagina 3"/>
          <p:cNvSpPr>
            <a:spLocks noGrp="1"/>
          </p:cNvSpPr>
          <p:nvPr>
            <p:ph type="ftr" sz="quarter" idx="2"/>
          </p:nvPr>
        </p:nvSpPr>
        <p:spPr>
          <a:xfrm>
            <a:off x="0" y="9428163"/>
            <a:ext cx="2887663"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773488" y="9428163"/>
            <a:ext cx="2887662" cy="496887"/>
          </a:xfrm>
          <a:prstGeom prst="rect">
            <a:avLst/>
          </a:prstGeom>
        </p:spPr>
        <p:txBody>
          <a:bodyPr vert="horz" lIns="91440" tIns="45720" rIns="91440" bIns="45720" rtlCol="0" anchor="b"/>
          <a:lstStyle>
            <a:lvl1pPr algn="r">
              <a:defRPr sz="1200"/>
            </a:lvl1pPr>
          </a:lstStyle>
          <a:p>
            <a:fld id="{AFE5AD71-8282-440A-BBE5-FC0459622FC6}" type="slidenum">
              <a:rPr lang="it-IT" smtClean="0"/>
              <a:t>‹N›</a:t>
            </a:fld>
            <a:endParaRPr lang="it-IT"/>
          </a:p>
        </p:txBody>
      </p:sp>
    </p:spTree>
    <p:extLst>
      <p:ext uri="{BB962C8B-B14F-4D97-AF65-F5344CB8AC3E}">
        <p14:creationId xmlns:p14="http://schemas.microsoft.com/office/powerpoint/2010/main" val="1556203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7663" cy="496888"/>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it-IT"/>
          </a:p>
        </p:txBody>
      </p:sp>
      <p:sp>
        <p:nvSpPr>
          <p:cNvPr id="3" name="Segnaposto data 2"/>
          <p:cNvSpPr>
            <a:spLocks noGrp="1"/>
          </p:cNvSpPr>
          <p:nvPr>
            <p:ph type="dt" idx="1"/>
          </p:nvPr>
        </p:nvSpPr>
        <p:spPr>
          <a:xfrm>
            <a:off x="3773488" y="0"/>
            <a:ext cx="2887662"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108" charset="-128"/>
              </a:defRPr>
            </a:lvl1pPr>
          </a:lstStyle>
          <a:p>
            <a:pPr>
              <a:defRPr/>
            </a:pPr>
            <a:fld id="{17CB9A04-1E12-484E-9EAD-3B4167C9EFAC}" type="datetime1">
              <a:rPr lang="it-IT"/>
              <a:pPr>
                <a:defRPr/>
              </a:pPr>
              <a:t>05/06/2018</a:t>
            </a:fld>
            <a:endParaRPr lang="it-IT"/>
          </a:p>
        </p:txBody>
      </p:sp>
      <p:sp>
        <p:nvSpPr>
          <p:cNvPr id="4" name="Segnaposto immagine diapositiva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66750" y="4714875"/>
            <a:ext cx="5329238" cy="4467225"/>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it-IT"/>
          </a:p>
        </p:txBody>
      </p:sp>
      <p:sp>
        <p:nvSpPr>
          <p:cNvPr id="7" name="Segnaposto numero diapositiva 6"/>
          <p:cNvSpPr>
            <a:spLocks noGrp="1"/>
          </p:cNvSpPr>
          <p:nvPr>
            <p:ph type="sldNum" sz="quarter" idx="5"/>
          </p:nvPr>
        </p:nvSpPr>
        <p:spPr>
          <a:xfrm>
            <a:off x="3773488" y="9428163"/>
            <a:ext cx="2887662"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pitchFamily="34" charset="-128"/>
              </a:defRPr>
            </a:lvl1pPr>
          </a:lstStyle>
          <a:p>
            <a:pPr>
              <a:defRPr/>
            </a:pPr>
            <a:fld id="{23FE8514-5A58-4F22-B81B-6E13CD19E961}" type="slidenum">
              <a:rPr lang="it-IT" altLang="it-IT"/>
              <a:pPr>
                <a:defRPr/>
              </a:pPr>
              <a:t>‹N›</a:t>
            </a:fld>
            <a:endParaRPr lang="it-IT" altLang="it-IT"/>
          </a:p>
        </p:txBody>
      </p:sp>
    </p:spTree>
    <p:extLst>
      <p:ext uri="{BB962C8B-B14F-4D97-AF65-F5344CB8AC3E}">
        <p14:creationId xmlns:p14="http://schemas.microsoft.com/office/powerpoint/2010/main" val="424690914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OLO PRESENTAZIONE">
    <p:spTree>
      <p:nvGrpSpPr>
        <p:cNvPr id="1" name=""/>
        <p:cNvGrpSpPr/>
        <p:nvPr/>
      </p:nvGrpSpPr>
      <p:grpSpPr>
        <a:xfrm>
          <a:off x="0" y="0"/>
          <a:ext cx="0" cy="0"/>
          <a:chOff x="0" y="0"/>
          <a:chExt cx="0" cy="0"/>
        </a:xfrm>
      </p:grpSpPr>
      <p:sp>
        <p:nvSpPr>
          <p:cNvPr id="4" name="Rettangolo 3"/>
          <p:cNvSpPr/>
          <p:nvPr/>
        </p:nvSpPr>
        <p:spPr>
          <a:xfrm>
            <a:off x="0" y="6308725"/>
            <a:ext cx="9144000" cy="549275"/>
          </a:xfrm>
          <a:prstGeom prst="rect">
            <a:avLst/>
          </a:prstGeom>
          <a:solidFill>
            <a:srgbClr val="D8A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 name="Rettangolo 4"/>
          <p:cNvSpPr/>
          <p:nvPr/>
        </p:nvSpPr>
        <p:spPr>
          <a:xfrm>
            <a:off x="0" y="2276475"/>
            <a:ext cx="9144000" cy="4032250"/>
          </a:xfrm>
          <a:prstGeom prst="rect">
            <a:avLst/>
          </a:prstGeom>
          <a:solidFill>
            <a:srgbClr val="0060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pic>
        <p:nvPicPr>
          <p:cNvPr id="6" name="Immagine 3"/>
          <p:cNvPicPr>
            <a:picLocks noChangeAspect="1"/>
          </p:cNvPicPr>
          <p:nvPr/>
        </p:nvPicPr>
        <p:blipFill>
          <a:blip r:embed="rId2"/>
          <a:srcRect/>
          <a:stretch>
            <a:fillRect/>
          </a:stretch>
        </p:blipFill>
        <p:spPr bwMode="auto">
          <a:xfrm>
            <a:off x="6084888" y="476250"/>
            <a:ext cx="2735262" cy="1130300"/>
          </a:xfrm>
          <a:prstGeom prst="rect">
            <a:avLst/>
          </a:prstGeom>
          <a:noFill/>
          <a:ln w="9525">
            <a:noFill/>
            <a:miter lim="800000"/>
            <a:headEnd/>
            <a:tailEnd/>
          </a:ln>
        </p:spPr>
      </p:pic>
      <p:sp>
        <p:nvSpPr>
          <p:cNvPr id="10" name="Titolo 1"/>
          <p:cNvSpPr>
            <a:spLocks noGrp="1"/>
          </p:cNvSpPr>
          <p:nvPr>
            <p:ph type="title"/>
          </p:nvPr>
        </p:nvSpPr>
        <p:spPr>
          <a:xfrm>
            <a:off x="539750" y="3753036"/>
            <a:ext cx="8229600" cy="648072"/>
          </a:xfrm>
          <a:prstGeom prst="rect">
            <a:avLst/>
          </a:prstGeom>
        </p:spPr>
        <p:txBody>
          <a:bodyPr lIns="0" tIns="0" rIns="0" bIns="0">
            <a:noAutofit/>
          </a:bodyPr>
          <a:lstStyle>
            <a:lvl1pPr algn="l">
              <a:defRPr sz="2700" baseline="0">
                <a:solidFill>
                  <a:schemeClr val="bg1"/>
                </a:solidFill>
                <a:latin typeface="Georgia" pitchFamily="18" charset="0"/>
              </a:defRPr>
            </a:lvl1pPr>
          </a:lstStyle>
          <a:p>
            <a:r>
              <a:rPr lang="it-IT"/>
              <a:t>Fare clic per modificare stile</a:t>
            </a:r>
            <a:endParaRPr lang="it-IT" dirty="0"/>
          </a:p>
        </p:txBody>
      </p:sp>
      <p:sp>
        <p:nvSpPr>
          <p:cNvPr id="26" name="Segnaposto testo 2"/>
          <p:cNvSpPr>
            <a:spLocks noGrp="1"/>
          </p:cNvSpPr>
          <p:nvPr>
            <p:ph type="body" idx="11"/>
          </p:nvPr>
        </p:nvSpPr>
        <p:spPr>
          <a:xfrm>
            <a:off x="525032" y="4365104"/>
            <a:ext cx="8295439" cy="492075"/>
          </a:xfrm>
          <a:prstGeom prst="rect">
            <a:avLst/>
          </a:prstGeom>
        </p:spPr>
        <p:txBody>
          <a:bodyPr lIns="0" tIns="0" rIns="0" bIns="0" anchor="t" anchorCtr="0">
            <a:normAutofit/>
          </a:bodyPr>
          <a:lstStyle>
            <a:lvl1pPr marL="0" indent="0">
              <a:buNone/>
              <a:defRPr sz="1600" baseline="0">
                <a:solidFill>
                  <a:schemeClr val="bg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7" name="Segnaposto data 3"/>
          <p:cNvSpPr>
            <a:spLocks noGrp="1"/>
          </p:cNvSpPr>
          <p:nvPr>
            <p:ph type="dt" sz="half" idx="12"/>
          </p:nvPr>
        </p:nvSpPr>
        <p:spPr>
          <a:xfrm>
            <a:off x="431800" y="64008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chemeClr val="bg1"/>
                </a:solidFill>
                <a:latin typeface="Arial" charset="0"/>
                <a:ea typeface="ＭＳ Ｐゴシック" pitchFamily="-108" charset="-128"/>
                <a:cs typeface="Arial" charset="0"/>
              </a:defRPr>
            </a:lvl1pPr>
          </a:lstStyle>
          <a:p>
            <a:pPr>
              <a:defRPr/>
            </a:pPr>
            <a:fld id="{8F9DD8CB-C49D-4F2F-96F3-A488D462180B}" type="datetime1">
              <a:rPr lang="it-IT"/>
              <a:pPr>
                <a:defRPr/>
              </a:pPr>
              <a:t>05/06/2018</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PARATORE">
    <p:spTree>
      <p:nvGrpSpPr>
        <p:cNvPr id="1" name=""/>
        <p:cNvGrpSpPr/>
        <p:nvPr/>
      </p:nvGrpSpPr>
      <p:grpSpPr>
        <a:xfrm>
          <a:off x="0" y="0"/>
          <a:ext cx="0" cy="0"/>
          <a:chOff x="0" y="0"/>
          <a:chExt cx="0" cy="0"/>
        </a:xfrm>
      </p:grpSpPr>
      <p:sp>
        <p:nvSpPr>
          <p:cNvPr id="4" name="Rettangolo 3"/>
          <p:cNvSpPr/>
          <p:nvPr/>
        </p:nvSpPr>
        <p:spPr>
          <a:xfrm>
            <a:off x="0" y="6308725"/>
            <a:ext cx="9144000" cy="549275"/>
          </a:xfrm>
          <a:prstGeom prst="rect">
            <a:avLst/>
          </a:prstGeom>
          <a:solidFill>
            <a:srgbClr val="0060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 name="Rettangolo 4"/>
          <p:cNvSpPr/>
          <p:nvPr/>
        </p:nvSpPr>
        <p:spPr>
          <a:xfrm>
            <a:off x="0" y="2276475"/>
            <a:ext cx="9144000" cy="4032250"/>
          </a:xfrm>
          <a:prstGeom prst="rect">
            <a:avLst/>
          </a:prstGeom>
          <a:solidFill>
            <a:srgbClr val="D8A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1" name="Titolo 1"/>
          <p:cNvSpPr>
            <a:spLocks noGrp="1"/>
          </p:cNvSpPr>
          <p:nvPr>
            <p:ph type="title"/>
          </p:nvPr>
        </p:nvSpPr>
        <p:spPr>
          <a:xfrm>
            <a:off x="539750" y="3753036"/>
            <a:ext cx="8229600" cy="648072"/>
          </a:xfrm>
          <a:prstGeom prst="rect">
            <a:avLst/>
          </a:prstGeom>
        </p:spPr>
        <p:txBody>
          <a:bodyPr lIns="0" tIns="0" rIns="0" bIns="0">
            <a:noAutofit/>
          </a:bodyPr>
          <a:lstStyle>
            <a:lvl1pPr algn="l">
              <a:defRPr sz="2700" baseline="0">
                <a:solidFill>
                  <a:schemeClr val="bg1"/>
                </a:solidFill>
                <a:latin typeface="Georgia" pitchFamily="18" charset="0"/>
              </a:defRPr>
            </a:lvl1pPr>
          </a:lstStyle>
          <a:p>
            <a:r>
              <a:rPr lang="it-IT"/>
              <a:t>Fare clic per modificare stile</a:t>
            </a:r>
            <a:endParaRPr lang="it-IT" dirty="0"/>
          </a:p>
        </p:txBody>
      </p:sp>
      <p:sp>
        <p:nvSpPr>
          <p:cNvPr id="13" name="Segnaposto testo 2"/>
          <p:cNvSpPr>
            <a:spLocks noGrp="1"/>
          </p:cNvSpPr>
          <p:nvPr>
            <p:ph type="body" idx="11"/>
          </p:nvPr>
        </p:nvSpPr>
        <p:spPr>
          <a:xfrm>
            <a:off x="525032" y="4365104"/>
            <a:ext cx="8295439" cy="492075"/>
          </a:xfrm>
          <a:prstGeom prst="rect">
            <a:avLst/>
          </a:prstGeom>
        </p:spPr>
        <p:txBody>
          <a:bodyPr lIns="0" tIns="0" rIns="0" bIns="0" anchor="t" anchorCtr="0">
            <a:normAutofit/>
          </a:bodyPr>
          <a:lstStyle>
            <a:lvl1pPr marL="0" indent="0">
              <a:buNone/>
              <a:defRPr sz="1600" baseline="0">
                <a:solidFill>
                  <a:schemeClr val="bg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STO E IMMAGINE">
    <p:spTree>
      <p:nvGrpSpPr>
        <p:cNvPr id="1" name=""/>
        <p:cNvGrpSpPr/>
        <p:nvPr/>
      </p:nvGrpSpPr>
      <p:grpSpPr>
        <a:xfrm>
          <a:off x="0" y="0"/>
          <a:ext cx="0" cy="0"/>
          <a:chOff x="0" y="0"/>
          <a:chExt cx="0" cy="0"/>
        </a:xfrm>
      </p:grpSpPr>
      <p:sp>
        <p:nvSpPr>
          <p:cNvPr id="9" name="Rettangolo 8"/>
          <p:cNvSpPr/>
          <p:nvPr/>
        </p:nvSpPr>
        <p:spPr>
          <a:xfrm>
            <a:off x="0" y="6524625"/>
            <a:ext cx="9144000" cy="333375"/>
          </a:xfrm>
          <a:prstGeom prst="rect">
            <a:avLst/>
          </a:prstGeom>
          <a:solidFill>
            <a:srgbClr val="D8A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0" name="Rettangolo 9"/>
          <p:cNvSpPr/>
          <p:nvPr/>
        </p:nvSpPr>
        <p:spPr>
          <a:xfrm>
            <a:off x="3059113" y="0"/>
            <a:ext cx="6084887" cy="1125538"/>
          </a:xfrm>
          <a:prstGeom prst="rect">
            <a:avLst/>
          </a:prstGeom>
          <a:solidFill>
            <a:srgbClr val="0060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pic>
        <p:nvPicPr>
          <p:cNvPr id="11" name="Immagine 3"/>
          <p:cNvPicPr>
            <a:picLocks noChangeAspect="1"/>
          </p:cNvPicPr>
          <p:nvPr/>
        </p:nvPicPr>
        <p:blipFill>
          <a:blip r:embed="rId2"/>
          <a:srcRect/>
          <a:stretch>
            <a:fillRect/>
          </a:stretch>
        </p:blipFill>
        <p:spPr bwMode="auto">
          <a:xfrm>
            <a:off x="539750" y="292100"/>
            <a:ext cx="2016125" cy="833438"/>
          </a:xfrm>
          <a:prstGeom prst="rect">
            <a:avLst/>
          </a:prstGeom>
          <a:noFill/>
          <a:ln w="9525">
            <a:noFill/>
            <a:miter lim="800000"/>
            <a:headEnd/>
            <a:tailEnd/>
          </a:ln>
        </p:spPr>
      </p:pic>
      <p:sp>
        <p:nvSpPr>
          <p:cNvPr id="18" name="Segnaposto testo 2"/>
          <p:cNvSpPr>
            <a:spLocks noGrp="1"/>
          </p:cNvSpPr>
          <p:nvPr>
            <p:ph type="body" idx="12"/>
          </p:nvPr>
        </p:nvSpPr>
        <p:spPr>
          <a:xfrm>
            <a:off x="3632401" y="478800"/>
            <a:ext cx="5116064" cy="492075"/>
          </a:xfrm>
          <a:prstGeom prst="rect">
            <a:avLst/>
          </a:prstGeom>
        </p:spPr>
        <p:txBody>
          <a:bodyPr lIns="0" tIns="0" rIns="0" bIns="0" anchor="t" anchorCtr="0">
            <a:noAutofit/>
          </a:bodyPr>
          <a:lstStyle>
            <a:lvl1pPr marL="0" indent="0">
              <a:lnSpc>
                <a:spcPts val="1800"/>
              </a:lnSpc>
              <a:buNone/>
              <a:defRPr sz="1800" baseline="0">
                <a:solidFill>
                  <a:schemeClr val="bg1"/>
                </a:solidFill>
                <a:latin typeface="Georgia" pitchFamily="18"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a:p>
            <a:pPr lvl="1"/>
            <a:r>
              <a:rPr lang="it-IT"/>
              <a:t>Secondo livello</a:t>
            </a:r>
          </a:p>
        </p:txBody>
      </p:sp>
      <p:sp>
        <p:nvSpPr>
          <p:cNvPr id="19" name="Segnaposto testo 2"/>
          <p:cNvSpPr>
            <a:spLocks noGrp="1"/>
          </p:cNvSpPr>
          <p:nvPr>
            <p:ph type="body" idx="13"/>
          </p:nvPr>
        </p:nvSpPr>
        <p:spPr>
          <a:xfrm>
            <a:off x="3636815" y="1628775"/>
            <a:ext cx="4140460" cy="492075"/>
          </a:xfrm>
          <a:prstGeom prst="rect">
            <a:avLst/>
          </a:prstGeom>
        </p:spPr>
        <p:txBody>
          <a:bodyPr lIns="0" tIns="0" rIns="0" bIns="0" anchor="t" anchorCtr="0">
            <a:normAutofit/>
          </a:bodyPr>
          <a:lstStyle>
            <a:lvl1pPr marL="0" indent="0">
              <a:lnSpc>
                <a:spcPts val="1400"/>
              </a:lnSpc>
              <a:buNone/>
              <a:defRPr sz="1400" b="1" baseline="0">
                <a:solidFill>
                  <a:srgbClr val="00609D"/>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a:p>
            <a:pPr lvl="1"/>
            <a:r>
              <a:rPr lang="it-IT"/>
              <a:t>Secondo livello</a:t>
            </a:r>
          </a:p>
        </p:txBody>
      </p:sp>
      <p:sp>
        <p:nvSpPr>
          <p:cNvPr id="22" name="Segnaposto testo 2"/>
          <p:cNvSpPr>
            <a:spLocks noGrp="1"/>
          </p:cNvSpPr>
          <p:nvPr>
            <p:ph type="body" idx="11"/>
          </p:nvPr>
        </p:nvSpPr>
        <p:spPr>
          <a:xfrm>
            <a:off x="3635374" y="2240868"/>
            <a:ext cx="5185097" cy="1548172"/>
          </a:xfrm>
          <a:prstGeom prst="rect">
            <a:avLst/>
          </a:prstGeom>
        </p:spPr>
        <p:txBody>
          <a:bodyPr lIns="0" tIns="0" rIns="0" bIns="0" anchor="t" anchorCtr="0">
            <a:normAutofit/>
          </a:bodyPr>
          <a:lstStyle>
            <a:lvl1pPr marL="0" indent="0">
              <a:buNone/>
              <a:defRPr sz="1200" baseline="0">
                <a:solidFill>
                  <a:srgbClr val="727272"/>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a:p>
            <a:pPr lvl="1"/>
            <a:r>
              <a:rPr lang="it-IT"/>
              <a:t>Secondo livello</a:t>
            </a:r>
          </a:p>
        </p:txBody>
      </p:sp>
      <p:sp>
        <p:nvSpPr>
          <p:cNvPr id="23" name="Segnaposto testo 2"/>
          <p:cNvSpPr>
            <a:spLocks noGrp="1"/>
          </p:cNvSpPr>
          <p:nvPr>
            <p:ph type="body" idx="14"/>
          </p:nvPr>
        </p:nvSpPr>
        <p:spPr>
          <a:xfrm>
            <a:off x="3635374" y="4581128"/>
            <a:ext cx="5185097" cy="396044"/>
          </a:xfrm>
          <a:prstGeom prst="rect">
            <a:avLst/>
          </a:prstGeom>
        </p:spPr>
        <p:txBody>
          <a:bodyPr lIns="0" tIns="0" rIns="0" bIns="0" anchor="t" anchorCtr="0">
            <a:normAutofit/>
          </a:bodyPr>
          <a:lstStyle>
            <a:lvl1pPr marL="0" indent="0">
              <a:lnSpc>
                <a:spcPts val="1200"/>
              </a:lnSpc>
              <a:buNone/>
              <a:defRPr sz="1200" b="1" baseline="0">
                <a:solidFill>
                  <a:srgbClr val="00609D"/>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24" name="Segnaposto testo 2"/>
          <p:cNvSpPr>
            <a:spLocks noGrp="1"/>
          </p:cNvSpPr>
          <p:nvPr>
            <p:ph type="body" idx="15"/>
          </p:nvPr>
        </p:nvSpPr>
        <p:spPr>
          <a:xfrm>
            <a:off x="3633934" y="5013201"/>
            <a:ext cx="5185097" cy="1008087"/>
          </a:xfrm>
          <a:prstGeom prst="rect">
            <a:avLst/>
          </a:prstGeom>
        </p:spPr>
        <p:txBody>
          <a:bodyPr lIns="0" tIns="0" rIns="0" bIns="0" anchor="t" anchorCtr="0">
            <a:normAutofit/>
          </a:bodyPr>
          <a:lstStyle>
            <a:lvl1pPr marL="171450" indent="-171450">
              <a:buClr>
                <a:srgbClr val="D8A915"/>
              </a:buClr>
              <a:buFont typeface="Wingdings" pitchFamily="2" charset="2"/>
              <a:buChar char="§"/>
              <a:defRPr sz="1200" baseline="0">
                <a:solidFill>
                  <a:srgbClr val="727272"/>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p:txBody>
      </p:sp>
      <p:sp>
        <p:nvSpPr>
          <p:cNvPr id="28" name="Segnaposto immagine 27"/>
          <p:cNvSpPr>
            <a:spLocks noGrp="1"/>
          </p:cNvSpPr>
          <p:nvPr>
            <p:ph type="pic" sz="quarter" idx="16"/>
          </p:nvPr>
        </p:nvSpPr>
        <p:spPr>
          <a:xfrm>
            <a:off x="539750" y="1628775"/>
            <a:ext cx="2519363" cy="1908175"/>
          </a:xfrm>
          <a:prstGeom prst="rect">
            <a:avLst/>
          </a:prstGeom>
        </p:spPr>
        <p:txBody>
          <a:bodyPr/>
          <a:lstStyle/>
          <a:p>
            <a:pPr lvl="0"/>
            <a:r>
              <a:rPr lang="it-IT" noProof="0"/>
              <a:t>Fare clic sull'icona per inserire un'immagine</a:t>
            </a:r>
            <a:endParaRPr lang="it-IT" noProof="0" dirty="0"/>
          </a:p>
        </p:txBody>
      </p:sp>
      <p:sp>
        <p:nvSpPr>
          <p:cNvPr id="29" name="Segnaposto immagine 27"/>
          <p:cNvSpPr>
            <a:spLocks noGrp="1"/>
          </p:cNvSpPr>
          <p:nvPr>
            <p:ph type="pic" sz="quarter" idx="17"/>
          </p:nvPr>
        </p:nvSpPr>
        <p:spPr>
          <a:xfrm>
            <a:off x="539750" y="3933056"/>
            <a:ext cx="2519363" cy="1908175"/>
          </a:xfrm>
          <a:prstGeom prst="rect">
            <a:avLst/>
          </a:prstGeom>
        </p:spPr>
        <p:txBody>
          <a:bodyPr/>
          <a:lstStyle/>
          <a:p>
            <a:pPr lvl="0"/>
            <a:r>
              <a:rPr lang="it-IT" noProof="0"/>
              <a:t>Fare clic sull'icona per inserire un'immagine</a:t>
            </a:r>
            <a:endParaRPr lang="it-IT"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OLO TESTO">
    <p:spTree>
      <p:nvGrpSpPr>
        <p:cNvPr id="1" name=""/>
        <p:cNvGrpSpPr/>
        <p:nvPr/>
      </p:nvGrpSpPr>
      <p:grpSpPr>
        <a:xfrm>
          <a:off x="0" y="0"/>
          <a:ext cx="0" cy="0"/>
          <a:chOff x="0" y="0"/>
          <a:chExt cx="0" cy="0"/>
        </a:xfrm>
      </p:grpSpPr>
      <p:sp>
        <p:nvSpPr>
          <p:cNvPr id="7" name="Rettangolo 6"/>
          <p:cNvSpPr/>
          <p:nvPr/>
        </p:nvSpPr>
        <p:spPr>
          <a:xfrm>
            <a:off x="0" y="6524625"/>
            <a:ext cx="9144000" cy="333375"/>
          </a:xfrm>
          <a:prstGeom prst="rect">
            <a:avLst/>
          </a:prstGeom>
          <a:solidFill>
            <a:srgbClr val="D8A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8" name="Rettangolo 7"/>
          <p:cNvSpPr/>
          <p:nvPr/>
        </p:nvSpPr>
        <p:spPr>
          <a:xfrm>
            <a:off x="3059113" y="0"/>
            <a:ext cx="6084887" cy="1125538"/>
          </a:xfrm>
          <a:prstGeom prst="rect">
            <a:avLst/>
          </a:prstGeom>
          <a:solidFill>
            <a:srgbClr val="0060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pic>
        <p:nvPicPr>
          <p:cNvPr id="9" name="Immagine 3"/>
          <p:cNvPicPr>
            <a:picLocks noChangeAspect="1"/>
          </p:cNvPicPr>
          <p:nvPr/>
        </p:nvPicPr>
        <p:blipFill>
          <a:blip r:embed="rId2"/>
          <a:srcRect/>
          <a:stretch>
            <a:fillRect/>
          </a:stretch>
        </p:blipFill>
        <p:spPr bwMode="auto">
          <a:xfrm>
            <a:off x="539750" y="292100"/>
            <a:ext cx="2016125" cy="833438"/>
          </a:xfrm>
          <a:prstGeom prst="rect">
            <a:avLst/>
          </a:prstGeom>
          <a:noFill/>
          <a:ln w="9525">
            <a:noFill/>
            <a:miter lim="800000"/>
            <a:headEnd/>
            <a:tailEnd/>
          </a:ln>
        </p:spPr>
      </p:pic>
      <p:sp>
        <p:nvSpPr>
          <p:cNvPr id="11" name="Segnaposto testo 2"/>
          <p:cNvSpPr>
            <a:spLocks noGrp="1"/>
          </p:cNvSpPr>
          <p:nvPr>
            <p:ph type="body" idx="12"/>
          </p:nvPr>
        </p:nvSpPr>
        <p:spPr>
          <a:xfrm>
            <a:off x="3632401" y="478800"/>
            <a:ext cx="5116064" cy="492075"/>
          </a:xfrm>
          <a:prstGeom prst="rect">
            <a:avLst/>
          </a:prstGeom>
        </p:spPr>
        <p:txBody>
          <a:bodyPr lIns="0" tIns="0" rIns="0" bIns="0" anchor="t" anchorCtr="0">
            <a:noAutofit/>
          </a:bodyPr>
          <a:lstStyle>
            <a:lvl1pPr marL="0" indent="0">
              <a:lnSpc>
                <a:spcPts val="1800"/>
              </a:lnSpc>
              <a:buNone/>
              <a:defRPr sz="1800" baseline="0">
                <a:solidFill>
                  <a:schemeClr val="bg1"/>
                </a:solidFill>
                <a:latin typeface="Georgia" pitchFamily="18"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a:p>
            <a:pPr lvl="1"/>
            <a:r>
              <a:rPr lang="it-IT"/>
              <a:t>Secondo livello</a:t>
            </a:r>
          </a:p>
        </p:txBody>
      </p:sp>
      <p:sp>
        <p:nvSpPr>
          <p:cNvPr id="12" name="Segnaposto testo 2"/>
          <p:cNvSpPr>
            <a:spLocks noGrp="1"/>
          </p:cNvSpPr>
          <p:nvPr>
            <p:ph type="body" idx="13"/>
          </p:nvPr>
        </p:nvSpPr>
        <p:spPr>
          <a:xfrm>
            <a:off x="541190" y="1628775"/>
            <a:ext cx="8207273" cy="492075"/>
          </a:xfrm>
          <a:prstGeom prst="rect">
            <a:avLst/>
          </a:prstGeom>
        </p:spPr>
        <p:txBody>
          <a:bodyPr lIns="0" tIns="0" rIns="0" bIns="0" anchor="t" anchorCtr="0">
            <a:normAutofit/>
          </a:bodyPr>
          <a:lstStyle>
            <a:lvl1pPr marL="0" indent="0">
              <a:lnSpc>
                <a:spcPts val="1400"/>
              </a:lnSpc>
              <a:buNone/>
              <a:defRPr sz="1400" b="1" baseline="0">
                <a:solidFill>
                  <a:srgbClr val="00609D"/>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a:p>
            <a:pPr lvl="1"/>
            <a:r>
              <a:rPr lang="it-IT"/>
              <a:t>Secondo livello</a:t>
            </a:r>
          </a:p>
        </p:txBody>
      </p:sp>
      <p:sp>
        <p:nvSpPr>
          <p:cNvPr id="13" name="Segnaposto testo 2"/>
          <p:cNvSpPr>
            <a:spLocks noGrp="1"/>
          </p:cNvSpPr>
          <p:nvPr>
            <p:ph type="body" idx="11"/>
          </p:nvPr>
        </p:nvSpPr>
        <p:spPr>
          <a:xfrm>
            <a:off x="539750" y="2240868"/>
            <a:ext cx="8208963" cy="1548172"/>
          </a:xfrm>
          <a:prstGeom prst="rect">
            <a:avLst/>
          </a:prstGeom>
        </p:spPr>
        <p:txBody>
          <a:bodyPr lIns="0" tIns="0" rIns="0" bIns="0" anchor="t" anchorCtr="0">
            <a:normAutofit/>
          </a:bodyPr>
          <a:lstStyle>
            <a:lvl1pPr marL="0" indent="0">
              <a:buNone/>
              <a:defRPr sz="1200" baseline="0">
                <a:solidFill>
                  <a:srgbClr val="727272"/>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a:p>
            <a:pPr lvl="1"/>
            <a:r>
              <a:rPr lang="it-IT"/>
              <a:t>Secondo livello</a:t>
            </a:r>
          </a:p>
        </p:txBody>
      </p:sp>
      <p:sp>
        <p:nvSpPr>
          <p:cNvPr id="14" name="Segnaposto testo 2"/>
          <p:cNvSpPr>
            <a:spLocks noGrp="1"/>
          </p:cNvSpPr>
          <p:nvPr>
            <p:ph type="body" idx="14"/>
          </p:nvPr>
        </p:nvSpPr>
        <p:spPr>
          <a:xfrm>
            <a:off x="539750" y="4581128"/>
            <a:ext cx="8208963" cy="396044"/>
          </a:xfrm>
          <a:prstGeom prst="rect">
            <a:avLst/>
          </a:prstGeom>
        </p:spPr>
        <p:txBody>
          <a:bodyPr lIns="0" tIns="0" rIns="0" bIns="0" anchor="t" anchorCtr="0">
            <a:normAutofit/>
          </a:bodyPr>
          <a:lstStyle>
            <a:lvl1pPr marL="0" indent="0">
              <a:lnSpc>
                <a:spcPts val="1200"/>
              </a:lnSpc>
              <a:buNone/>
              <a:defRPr sz="1200" b="1" baseline="0">
                <a:solidFill>
                  <a:srgbClr val="00609D"/>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15" name="Segnaposto testo 2"/>
          <p:cNvSpPr>
            <a:spLocks noGrp="1"/>
          </p:cNvSpPr>
          <p:nvPr>
            <p:ph type="body" idx="15"/>
          </p:nvPr>
        </p:nvSpPr>
        <p:spPr>
          <a:xfrm>
            <a:off x="538310" y="5013201"/>
            <a:ext cx="8210403" cy="1008087"/>
          </a:xfrm>
          <a:prstGeom prst="rect">
            <a:avLst/>
          </a:prstGeom>
        </p:spPr>
        <p:txBody>
          <a:bodyPr lIns="0" tIns="0" rIns="0" bIns="0" anchor="t" anchorCtr="0">
            <a:normAutofit/>
          </a:bodyPr>
          <a:lstStyle>
            <a:lvl1pPr marL="171450" indent="-171450">
              <a:buClr>
                <a:srgbClr val="D8A915"/>
              </a:buClr>
              <a:buFont typeface="Wingdings" pitchFamily="2" charset="2"/>
              <a:buChar char="§"/>
              <a:defRPr sz="1200" baseline="0">
                <a:solidFill>
                  <a:srgbClr val="727272"/>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OLO IMMAGINE">
    <p:spTree>
      <p:nvGrpSpPr>
        <p:cNvPr id="1" name=""/>
        <p:cNvGrpSpPr/>
        <p:nvPr/>
      </p:nvGrpSpPr>
      <p:grpSpPr>
        <a:xfrm>
          <a:off x="0" y="0"/>
          <a:ext cx="0" cy="0"/>
          <a:chOff x="0" y="0"/>
          <a:chExt cx="0" cy="0"/>
        </a:xfrm>
      </p:grpSpPr>
      <p:sp>
        <p:nvSpPr>
          <p:cNvPr id="4" name="Rettangolo 3"/>
          <p:cNvSpPr/>
          <p:nvPr/>
        </p:nvSpPr>
        <p:spPr>
          <a:xfrm>
            <a:off x="0" y="6524625"/>
            <a:ext cx="9144000" cy="333375"/>
          </a:xfrm>
          <a:prstGeom prst="rect">
            <a:avLst/>
          </a:prstGeom>
          <a:solidFill>
            <a:srgbClr val="D8A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 name="Rettangolo 4"/>
          <p:cNvSpPr/>
          <p:nvPr/>
        </p:nvSpPr>
        <p:spPr>
          <a:xfrm>
            <a:off x="3059113" y="0"/>
            <a:ext cx="6084887" cy="1125538"/>
          </a:xfrm>
          <a:prstGeom prst="rect">
            <a:avLst/>
          </a:prstGeom>
          <a:solidFill>
            <a:srgbClr val="0060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pic>
        <p:nvPicPr>
          <p:cNvPr id="6" name="Immagine 3"/>
          <p:cNvPicPr>
            <a:picLocks noChangeAspect="1"/>
          </p:cNvPicPr>
          <p:nvPr/>
        </p:nvPicPr>
        <p:blipFill>
          <a:blip r:embed="rId2"/>
          <a:srcRect/>
          <a:stretch>
            <a:fillRect/>
          </a:stretch>
        </p:blipFill>
        <p:spPr bwMode="auto">
          <a:xfrm>
            <a:off x="539750" y="292100"/>
            <a:ext cx="2016125" cy="833438"/>
          </a:xfrm>
          <a:prstGeom prst="rect">
            <a:avLst/>
          </a:prstGeom>
          <a:noFill/>
          <a:ln w="9525">
            <a:noFill/>
            <a:miter lim="800000"/>
            <a:headEnd/>
            <a:tailEnd/>
          </a:ln>
        </p:spPr>
      </p:pic>
      <p:sp>
        <p:nvSpPr>
          <p:cNvPr id="13" name="Segnaposto testo 2"/>
          <p:cNvSpPr>
            <a:spLocks noGrp="1"/>
          </p:cNvSpPr>
          <p:nvPr>
            <p:ph type="body" idx="12"/>
          </p:nvPr>
        </p:nvSpPr>
        <p:spPr>
          <a:xfrm>
            <a:off x="3632401" y="478800"/>
            <a:ext cx="5116064" cy="492075"/>
          </a:xfrm>
          <a:prstGeom prst="rect">
            <a:avLst/>
          </a:prstGeom>
        </p:spPr>
        <p:txBody>
          <a:bodyPr lIns="0" tIns="0" rIns="0" bIns="0" anchor="t" anchorCtr="0">
            <a:noAutofit/>
          </a:bodyPr>
          <a:lstStyle>
            <a:lvl1pPr marL="0" indent="0">
              <a:lnSpc>
                <a:spcPts val="1800"/>
              </a:lnSpc>
              <a:buNone/>
              <a:defRPr sz="1800" baseline="0">
                <a:solidFill>
                  <a:schemeClr val="bg1"/>
                </a:solidFill>
                <a:latin typeface="Georgia" pitchFamily="18"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a:p>
            <a:pPr lvl="1"/>
            <a:r>
              <a:rPr lang="it-IT"/>
              <a:t>Secondo livello</a:t>
            </a:r>
          </a:p>
        </p:txBody>
      </p:sp>
      <p:sp>
        <p:nvSpPr>
          <p:cNvPr id="18" name="Segnaposto immagine 27"/>
          <p:cNvSpPr>
            <a:spLocks noGrp="1"/>
          </p:cNvSpPr>
          <p:nvPr>
            <p:ph type="pic" sz="quarter" idx="16"/>
          </p:nvPr>
        </p:nvSpPr>
        <p:spPr>
          <a:xfrm>
            <a:off x="539750" y="1628775"/>
            <a:ext cx="8208963" cy="4213225"/>
          </a:xfrm>
          <a:prstGeom prst="rect">
            <a:avLst/>
          </a:prstGeom>
        </p:spPr>
        <p:txBody>
          <a:bodyPr/>
          <a:lstStyle/>
          <a:p>
            <a:pPr lvl="0"/>
            <a:r>
              <a:rPr lang="it-IT" noProof="0"/>
              <a:t>Fare clic sull'icona per inserire un'immagine</a:t>
            </a:r>
            <a:endParaRPr lang="it-IT"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STO E GRAFICO">
    <p:spTree>
      <p:nvGrpSpPr>
        <p:cNvPr id="1" name=""/>
        <p:cNvGrpSpPr/>
        <p:nvPr/>
      </p:nvGrpSpPr>
      <p:grpSpPr>
        <a:xfrm>
          <a:off x="0" y="0"/>
          <a:ext cx="0" cy="0"/>
          <a:chOff x="0" y="0"/>
          <a:chExt cx="0" cy="0"/>
        </a:xfrm>
      </p:grpSpPr>
      <p:sp>
        <p:nvSpPr>
          <p:cNvPr id="6" name="Rettangolo 5"/>
          <p:cNvSpPr/>
          <p:nvPr/>
        </p:nvSpPr>
        <p:spPr>
          <a:xfrm>
            <a:off x="0" y="6524625"/>
            <a:ext cx="9144000" cy="333375"/>
          </a:xfrm>
          <a:prstGeom prst="rect">
            <a:avLst/>
          </a:prstGeom>
          <a:solidFill>
            <a:srgbClr val="D8A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7" name="Rettangolo 6"/>
          <p:cNvSpPr/>
          <p:nvPr/>
        </p:nvSpPr>
        <p:spPr>
          <a:xfrm>
            <a:off x="3059113" y="0"/>
            <a:ext cx="6084887" cy="1125538"/>
          </a:xfrm>
          <a:prstGeom prst="rect">
            <a:avLst/>
          </a:prstGeom>
          <a:solidFill>
            <a:srgbClr val="0060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pic>
        <p:nvPicPr>
          <p:cNvPr id="8" name="Immagine 3"/>
          <p:cNvPicPr>
            <a:picLocks noChangeAspect="1"/>
          </p:cNvPicPr>
          <p:nvPr/>
        </p:nvPicPr>
        <p:blipFill>
          <a:blip r:embed="rId2"/>
          <a:srcRect/>
          <a:stretch>
            <a:fillRect/>
          </a:stretch>
        </p:blipFill>
        <p:spPr bwMode="auto">
          <a:xfrm>
            <a:off x="539750" y="292100"/>
            <a:ext cx="2016125" cy="833438"/>
          </a:xfrm>
          <a:prstGeom prst="rect">
            <a:avLst/>
          </a:prstGeom>
          <a:noFill/>
          <a:ln w="9525">
            <a:noFill/>
            <a:miter lim="800000"/>
            <a:headEnd/>
            <a:tailEnd/>
          </a:ln>
        </p:spPr>
      </p:pic>
      <p:sp>
        <p:nvSpPr>
          <p:cNvPr id="9" name="Segnaposto testo 2"/>
          <p:cNvSpPr>
            <a:spLocks noGrp="1"/>
          </p:cNvSpPr>
          <p:nvPr>
            <p:ph type="body" idx="12"/>
          </p:nvPr>
        </p:nvSpPr>
        <p:spPr>
          <a:xfrm>
            <a:off x="3632401" y="478800"/>
            <a:ext cx="5116064" cy="492075"/>
          </a:xfrm>
          <a:prstGeom prst="rect">
            <a:avLst/>
          </a:prstGeom>
        </p:spPr>
        <p:txBody>
          <a:bodyPr lIns="0" tIns="0" rIns="0" bIns="0" anchor="t" anchorCtr="0">
            <a:noAutofit/>
          </a:bodyPr>
          <a:lstStyle>
            <a:lvl1pPr marL="0" indent="0">
              <a:lnSpc>
                <a:spcPts val="1800"/>
              </a:lnSpc>
              <a:buNone/>
              <a:defRPr sz="1800" baseline="0">
                <a:solidFill>
                  <a:schemeClr val="bg1"/>
                </a:solidFill>
                <a:latin typeface="Georgia" pitchFamily="18"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a:p>
            <a:pPr lvl="1"/>
            <a:r>
              <a:rPr lang="it-IT"/>
              <a:t>Secondo livello</a:t>
            </a:r>
          </a:p>
        </p:txBody>
      </p:sp>
      <p:sp>
        <p:nvSpPr>
          <p:cNvPr id="10" name="Segnaposto testo 2"/>
          <p:cNvSpPr>
            <a:spLocks noGrp="1"/>
          </p:cNvSpPr>
          <p:nvPr>
            <p:ph type="body" idx="13"/>
          </p:nvPr>
        </p:nvSpPr>
        <p:spPr>
          <a:xfrm>
            <a:off x="539750" y="1628775"/>
            <a:ext cx="8208714" cy="492075"/>
          </a:xfrm>
          <a:prstGeom prst="rect">
            <a:avLst/>
          </a:prstGeom>
        </p:spPr>
        <p:txBody>
          <a:bodyPr lIns="0" tIns="0" rIns="0" bIns="0" anchor="t" anchorCtr="0">
            <a:normAutofit/>
          </a:bodyPr>
          <a:lstStyle>
            <a:lvl1pPr marL="0" indent="0">
              <a:lnSpc>
                <a:spcPts val="1400"/>
              </a:lnSpc>
              <a:buNone/>
              <a:defRPr sz="1400" b="1" baseline="0">
                <a:solidFill>
                  <a:srgbClr val="00609D"/>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a:p>
            <a:pPr lvl="1"/>
            <a:r>
              <a:rPr lang="it-IT"/>
              <a:t>Secondo livello</a:t>
            </a:r>
          </a:p>
        </p:txBody>
      </p:sp>
      <p:sp>
        <p:nvSpPr>
          <p:cNvPr id="11" name="Segnaposto testo 2"/>
          <p:cNvSpPr>
            <a:spLocks noGrp="1"/>
          </p:cNvSpPr>
          <p:nvPr>
            <p:ph type="body" idx="11"/>
          </p:nvPr>
        </p:nvSpPr>
        <p:spPr>
          <a:xfrm>
            <a:off x="538309" y="2240868"/>
            <a:ext cx="8210155" cy="1152128"/>
          </a:xfrm>
          <a:prstGeom prst="rect">
            <a:avLst/>
          </a:prstGeom>
        </p:spPr>
        <p:txBody>
          <a:bodyPr lIns="0" tIns="0" rIns="0" bIns="0" anchor="t" anchorCtr="0">
            <a:normAutofit/>
          </a:bodyPr>
          <a:lstStyle>
            <a:lvl1pPr marL="0" indent="0">
              <a:buNone/>
              <a:defRPr sz="1200" baseline="0">
                <a:solidFill>
                  <a:srgbClr val="727272"/>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a:p>
            <a:pPr lvl="1"/>
            <a:r>
              <a:rPr lang="it-IT"/>
              <a:t>Secondo livello</a:t>
            </a:r>
          </a:p>
        </p:txBody>
      </p:sp>
      <p:sp>
        <p:nvSpPr>
          <p:cNvPr id="17" name="Segnaposto grafico 16"/>
          <p:cNvSpPr>
            <a:spLocks noGrp="1"/>
          </p:cNvSpPr>
          <p:nvPr>
            <p:ph type="chart" sz="quarter" idx="14"/>
          </p:nvPr>
        </p:nvSpPr>
        <p:spPr>
          <a:xfrm>
            <a:off x="539750" y="3500438"/>
            <a:ext cx="8208963" cy="2341562"/>
          </a:xfrm>
          <a:prstGeom prst="rect">
            <a:avLst/>
          </a:prstGeom>
        </p:spPr>
        <p:txBody>
          <a:bodyPr/>
          <a:lstStyle/>
          <a:p>
            <a:pPr lvl="0"/>
            <a:r>
              <a:rPr lang="it-IT" noProof="0"/>
              <a:t>Fare clic sull'icona per inserire un grafico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OLO GRAFICO">
    <p:spTree>
      <p:nvGrpSpPr>
        <p:cNvPr id="1" name=""/>
        <p:cNvGrpSpPr/>
        <p:nvPr/>
      </p:nvGrpSpPr>
      <p:grpSpPr>
        <a:xfrm>
          <a:off x="0" y="0"/>
          <a:ext cx="0" cy="0"/>
          <a:chOff x="0" y="0"/>
          <a:chExt cx="0" cy="0"/>
        </a:xfrm>
      </p:grpSpPr>
      <p:sp>
        <p:nvSpPr>
          <p:cNvPr id="4" name="Rettangolo 3"/>
          <p:cNvSpPr/>
          <p:nvPr/>
        </p:nvSpPr>
        <p:spPr>
          <a:xfrm>
            <a:off x="0" y="6524625"/>
            <a:ext cx="9144000" cy="333375"/>
          </a:xfrm>
          <a:prstGeom prst="rect">
            <a:avLst/>
          </a:prstGeom>
          <a:solidFill>
            <a:srgbClr val="D8A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 name="Rettangolo 4"/>
          <p:cNvSpPr/>
          <p:nvPr/>
        </p:nvSpPr>
        <p:spPr>
          <a:xfrm>
            <a:off x="3059113" y="0"/>
            <a:ext cx="6084887" cy="1125538"/>
          </a:xfrm>
          <a:prstGeom prst="rect">
            <a:avLst/>
          </a:prstGeom>
          <a:solidFill>
            <a:srgbClr val="0060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pic>
        <p:nvPicPr>
          <p:cNvPr id="6" name="Immagine 3"/>
          <p:cNvPicPr>
            <a:picLocks noChangeAspect="1"/>
          </p:cNvPicPr>
          <p:nvPr/>
        </p:nvPicPr>
        <p:blipFill>
          <a:blip r:embed="rId2"/>
          <a:srcRect/>
          <a:stretch>
            <a:fillRect/>
          </a:stretch>
        </p:blipFill>
        <p:spPr bwMode="auto">
          <a:xfrm>
            <a:off x="539750" y="292100"/>
            <a:ext cx="2016125" cy="833438"/>
          </a:xfrm>
          <a:prstGeom prst="rect">
            <a:avLst/>
          </a:prstGeom>
          <a:noFill/>
          <a:ln w="9525">
            <a:noFill/>
            <a:miter lim="800000"/>
            <a:headEnd/>
            <a:tailEnd/>
          </a:ln>
        </p:spPr>
      </p:pic>
      <p:sp>
        <p:nvSpPr>
          <p:cNvPr id="8" name="Segnaposto testo 2"/>
          <p:cNvSpPr>
            <a:spLocks noGrp="1"/>
          </p:cNvSpPr>
          <p:nvPr>
            <p:ph type="body" idx="12"/>
          </p:nvPr>
        </p:nvSpPr>
        <p:spPr>
          <a:xfrm>
            <a:off x="3632401" y="478800"/>
            <a:ext cx="5116064" cy="492075"/>
          </a:xfrm>
          <a:prstGeom prst="rect">
            <a:avLst/>
          </a:prstGeom>
        </p:spPr>
        <p:txBody>
          <a:bodyPr lIns="0" tIns="0" rIns="0" bIns="0" anchor="t" anchorCtr="0">
            <a:noAutofit/>
          </a:bodyPr>
          <a:lstStyle>
            <a:lvl1pPr marL="0" indent="0">
              <a:lnSpc>
                <a:spcPts val="1800"/>
              </a:lnSpc>
              <a:buNone/>
              <a:defRPr sz="1800" baseline="0">
                <a:solidFill>
                  <a:schemeClr val="bg1"/>
                </a:solidFill>
                <a:latin typeface="Georgia" pitchFamily="18"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a:p>
            <a:pPr lvl="1"/>
            <a:r>
              <a:rPr lang="it-IT"/>
              <a:t>Secondo livello</a:t>
            </a:r>
          </a:p>
        </p:txBody>
      </p:sp>
      <p:sp>
        <p:nvSpPr>
          <p:cNvPr id="11" name="Segnaposto grafico 16"/>
          <p:cNvSpPr>
            <a:spLocks noGrp="1"/>
          </p:cNvSpPr>
          <p:nvPr>
            <p:ph type="chart" sz="quarter" idx="14"/>
          </p:nvPr>
        </p:nvSpPr>
        <p:spPr>
          <a:xfrm>
            <a:off x="539750" y="1736812"/>
            <a:ext cx="8208963" cy="4105188"/>
          </a:xfrm>
          <a:prstGeom prst="rect">
            <a:avLst/>
          </a:prstGeom>
        </p:spPr>
        <p:txBody>
          <a:bodyPr/>
          <a:lstStyle/>
          <a:p>
            <a:pPr lvl="0"/>
            <a:r>
              <a:rPr lang="it-IT" noProof="0"/>
              <a:t>Fare clic sull'icona per inserire un grafico</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108" charset="0"/>
                <a:ea typeface="ＭＳ Ｐゴシック" pitchFamily="-108" charset="-128"/>
              </a:defRPr>
            </a:lvl1pPr>
          </a:lstStyle>
          <a:p>
            <a:pPr>
              <a:defRPr/>
            </a:pPr>
            <a:fld id="{192521AF-E8D5-40B6-B408-4492A640A8D5}" type="datetime1">
              <a:rPr lang="it-IT"/>
              <a:pPr>
                <a:defRPr/>
              </a:pPr>
              <a:t>05/06/2018</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ＭＳ Ｐゴシック" pitchFamily="34" charset="-128"/>
              </a:defRPr>
            </a:lvl1pPr>
          </a:lstStyle>
          <a:p>
            <a:pPr>
              <a:defRPr/>
            </a:pPr>
            <a:fld id="{A625B5B6-91D4-4D92-AD67-8EF6310F934B}" type="slidenum">
              <a:rPr lang="it-IT" altLang="it-IT"/>
              <a:pPr>
                <a:defRPr/>
              </a:pPr>
              <a:t>‹N›</a:t>
            </a:fld>
            <a:endParaRPr lang="it-IT" alt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Studenti Su.Per. </a:t>
            </a:r>
            <a:br>
              <a:rPr lang="it-IT" dirty="0"/>
            </a:br>
            <a:r>
              <a:rPr lang="it-IT" dirty="0"/>
              <a:t>Un’idea di ricerca, tante storie</a:t>
            </a:r>
          </a:p>
        </p:txBody>
      </p:sp>
      <p:sp>
        <p:nvSpPr>
          <p:cNvPr id="3" name="Segnaposto testo 2"/>
          <p:cNvSpPr>
            <a:spLocks noGrp="1"/>
          </p:cNvSpPr>
          <p:nvPr>
            <p:ph type="body" idx="11"/>
          </p:nvPr>
        </p:nvSpPr>
        <p:spPr>
          <a:xfrm>
            <a:off x="539750" y="4857178"/>
            <a:ext cx="8295439" cy="844375"/>
          </a:xfrm>
        </p:spPr>
        <p:txBody>
          <a:bodyPr>
            <a:normAutofit/>
          </a:bodyPr>
          <a:lstStyle/>
          <a:p>
            <a:r>
              <a:rPr lang="it-IT" dirty="0"/>
              <a:t>Mariagrazia Santagati, UCSC - CIRMiB</a:t>
            </a:r>
          </a:p>
          <a:p>
            <a:r>
              <a:rPr lang="it-IT" dirty="0"/>
              <a:t>Perugia, 5 giugno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FF26513-0DA9-4B72-B3ED-FC4AC1ECD35D}"/>
              </a:ext>
            </a:extLst>
          </p:cNvPr>
          <p:cNvSpPr>
            <a:spLocks noGrp="1"/>
          </p:cNvSpPr>
          <p:nvPr>
            <p:ph type="body" idx="12"/>
          </p:nvPr>
        </p:nvSpPr>
        <p:spPr/>
        <p:txBody>
          <a:bodyPr/>
          <a:lstStyle/>
          <a:p>
            <a:r>
              <a:rPr lang="it-IT" dirty="0"/>
              <a:t>TRACCIA - passato</a:t>
            </a:r>
          </a:p>
        </p:txBody>
      </p:sp>
      <p:graphicFrame>
        <p:nvGraphicFramePr>
          <p:cNvPr id="4" name="Segnaposto contenuto 3">
            <a:extLst>
              <a:ext uri="{FF2B5EF4-FFF2-40B4-BE49-F238E27FC236}">
                <a16:creationId xmlns:a16="http://schemas.microsoft.com/office/drawing/2014/main" id="{E53FF4CC-3D7E-422B-A461-A3C3660526CF}"/>
              </a:ext>
            </a:extLst>
          </p:cNvPr>
          <p:cNvGraphicFramePr>
            <a:graphicFrameLocks noGrp="1"/>
          </p:cNvGraphicFramePr>
          <p:nvPr>
            <p:ph type="pic" sz="quarter" idx="16"/>
            <p:extLst>
              <p:ext uri="{D42A27DB-BD31-4B8C-83A1-F6EECF244321}">
                <p14:modId xmlns:p14="http://schemas.microsoft.com/office/powerpoint/2010/main" val="2566547794"/>
              </p:ext>
            </p:extLst>
          </p:nvPr>
        </p:nvGraphicFramePr>
        <p:xfrm>
          <a:off x="541867" y="1628775"/>
          <a:ext cx="8075359" cy="4648112"/>
        </p:xfrm>
        <a:graphic>
          <a:graphicData uri="http://schemas.openxmlformats.org/drawingml/2006/table">
            <a:tbl>
              <a:tblPr firstRow="1" firstCol="1" bandRow="1">
                <a:tableStyleId>{5C22544A-7EE6-4342-B048-85BDC9FD1C3A}</a:tableStyleId>
              </a:tblPr>
              <a:tblGrid>
                <a:gridCol w="581801">
                  <a:extLst>
                    <a:ext uri="{9D8B030D-6E8A-4147-A177-3AD203B41FA5}">
                      <a16:colId xmlns:a16="http://schemas.microsoft.com/office/drawing/2014/main" val="20000"/>
                    </a:ext>
                  </a:extLst>
                </a:gridCol>
                <a:gridCol w="7493558">
                  <a:extLst>
                    <a:ext uri="{9D8B030D-6E8A-4147-A177-3AD203B41FA5}">
                      <a16:colId xmlns:a16="http://schemas.microsoft.com/office/drawing/2014/main" val="20001"/>
                    </a:ext>
                  </a:extLst>
                </a:gridCol>
              </a:tblGrid>
              <a:tr h="686537">
                <a:tc>
                  <a:txBody>
                    <a:bodyPr/>
                    <a:lstStyle/>
                    <a:p>
                      <a:pPr algn="just">
                        <a:lnSpc>
                          <a:spcPct val="115000"/>
                        </a:lnSpc>
                        <a:spcAft>
                          <a:spcPts val="0"/>
                        </a:spcAft>
                      </a:pPr>
                      <a:r>
                        <a:rPr lang="it-IT" sz="1200" dirty="0">
                          <a:solidFill>
                            <a:schemeClr val="tx1"/>
                          </a:solidFill>
                          <a:effectLst/>
                          <a:latin typeface="Georgia" panose="02040502050405020303" pitchFamily="18" charset="0"/>
                        </a:rPr>
                        <a:t>PRESENTAZIONE</a:t>
                      </a:r>
                      <a:endParaRPr lang="it-IT" sz="1200" dirty="0">
                        <a:solidFill>
                          <a:schemeClr val="tx1"/>
                        </a:solidFill>
                        <a:effectLst/>
                        <a:latin typeface="Georgia" panose="02040502050405020303" pitchFamily="18" charset="0"/>
                        <a:ea typeface="Calibri"/>
                        <a:cs typeface="Times New Roman"/>
                      </a:endParaRPr>
                    </a:p>
                  </a:txBody>
                  <a:tcPr marL="28628" marR="28628" marT="0" marB="0"/>
                </a:tc>
                <a:tc>
                  <a:txBody>
                    <a:bodyPr/>
                    <a:lstStyle/>
                    <a:p>
                      <a:pPr algn="just">
                        <a:lnSpc>
                          <a:spcPct val="115000"/>
                        </a:lnSpc>
                        <a:spcAft>
                          <a:spcPts val="0"/>
                        </a:spcAft>
                      </a:pPr>
                      <a:r>
                        <a:rPr lang="it-IT" sz="1800" dirty="0">
                          <a:solidFill>
                            <a:schemeClr val="tx1"/>
                          </a:solidFill>
                          <a:effectLst/>
                          <a:latin typeface="Georgia" panose="02040502050405020303" pitchFamily="18" charset="0"/>
                        </a:rPr>
                        <a:t>1. Mi presento brevemente. Chi sono, dove e quando sono nato. Quali le mie caratteristiche e qualità principali. La mia famiglia. </a:t>
                      </a:r>
                      <a:endParaRPr lang="it-IT" sz="18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0"/>
                  </a:ext>
                </a:extLst>
              </a:tr>
              <a:tr h="1379839">
                <a:tc rowSpan="6">
                  <a:txBody>
                    <a:bodyPr/>
                    <a:lstStyle/>
                    <a:p>
                      <a:pPr algn="just">
                        <a:lnSpc>
                          <a:spcPct val="115000"/>
                        </a:lnSpc>
                        <a:spcAft>
                          <a:spcPts val="0"/>
                        </a:spcAft>
                      </a:pPr>
                      <a:r>
                        <a:rPr lang="it-IT" sz="1200" dirty="0">
                          <a:solidFill>
                            <a:schemeClr val="tx1"/>
                          </a:solidFill>
                          <a:effectLst/>
                          <a:latin typeface="Georgia" panose="02040502050405020303" pitchFamily="18" charset="0"/>
                        </a:rPr>
                        <a:t>PASSATO</a:t>
                      </a:r>
                    </a:p>
                    <a:p>
                      <a:pPr algn="ctr">
                        <a:lnSpc>
                          <a:spcPct val="115000"/>
                        </a:lnSpc>
                        <a:spcAft>
                          <a:spcPts val="0"/>
                        </a:spcAft>
                      </a:pPr>
                      <a:r>
                        <a:rPr lang="it-IT" sz="1200" dirty="0">
                          <a:solidFill>
                            <a:schemeClr val="tx1"/>
                          </a:solidFill>
                          <a:effectLst/>
                          <a:latin typeface="Georgia" panose="02040502050405020303" pitchFamily="18" charset="0"/>
                        </a:rPr>
                        <a:t> </a:t>
                      </a:r>
                      <a:endParaRPr lang="it-IT" sz="1200" dirty="0">
                        <a:solidFill>
                          <a:schemeClr val="tx1"/>
                        </a:solidFill>
                        <a:effectLst/>
                        <a:latin typeface="Georgia" panose="02040502050405020303" pitchFamily="18" charset="0"/>
                        <a:ea typeface="Calibri"/>
                        <a:cs typeface="Times New Roman"/>
                      </a:endParaRPr>
                    </a:p>
                  </a:txBody>
                  <a:tcPr marL="28628" marR="28628" marT="0" marB="0"/>
                </a:tc>
                <a:tc>
                  <a:txBody>
                    <a:bodyPr/>
                    <a:lstStyle/>
                    <a:p>
                      <a:pPr algn="just">
                        <a:lnSpc>
                          <a:spcPct val="115000"/>
                        </a:lnSpc>
                        <a:spcAft>
                          <a:spcPts val="0"/>
                        </a:spcAft>
                      </a:pPr>
                      <a:r>
                        <a:rPr lang="it-IT" sz="1800" dirty="0">
                          <a:solidFill>
                            <a:schemeClr val="tx1"/>
                          </a:solidFill>
                          <a:effectLst/>
                          <a:latin typeface="Georgia" panose="02040502050405020303" pitchFamily="18" charset="0"/>
                        </a:rPr>
                        <a:t>2. Ripenso brevemente alle scene più importanti del mio percorso scolastico, come se le rivedessi in un film. Momenti belli e brutti. Della scuola dell’infanzia ricordo ancora …  il</a:t>
                      </a:r>
                      <a:r>
                        <a:rPr lang="it-IT" sz="1800" baseline="0" dirty="0">
                          <a:solidFill>
                            <a:schemeClr val="tx1"/>
                          </a:solidFill>
                          <a:effectLst/>
                          <a:latin typeface="Georgia" panose="02040502050405020303" pitchFamily="18" charset="0"/>
                        </a:rPr>
                        <a:t> primo ricordo alle elementari / Il passaggio alle medie</a:t>
                      </a:r>
                      <a:endParaRPr lang="it-IT" sz="18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1"/>
                  </a:ext>
                </a:extLst>
              </a:tr>
              <a:tr h="679631">
                <a:tc vMerge="1">
                  <a:txBody>
                    <a:bodyPr/>
                    <a:lstStyle/>
                    <a:p>
                      <a:endParaRPr lang="it-IT"/>
                    </a:p>
                  </a:txBody>
                  <a:tcPr/>
                </a:tc>
                <a:tc>
                  <a:txBody>
                    <a:bodyPr/>
                    <a:lstStyle/>
                    <a:p>
                      <a:pPr algn="just">
                        <a:lnSpc>
                          <a:spcPct val="115000"/>
                        </a:lnSpc>
                        <a:spcAft>
                          <a:spcPts val="0"/>
                        </a:spcAft>
                      </a:pPr>
                      <a:r>
                        <a:rPr lang="it-IT" sz="1800" dirty="0">
                          <a:solidFill>
                            <a:schemeClr val="tx1"/>
                          </a:solidFill>
                          <a:effectLst/>
                          <a:latin typeface="Georgia" panose="02040502050405020303" pitchFamily="18" charset="0"/>
                        </a:rPr>
                        <a:t>3. Le persone, gli insegnanti e i compagni che non voglio dimenticare</a:t>
                      </a:r>
                      <a:endParaRPr lang="it-IT" sz="18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2"/>
                  </a:ext>
                </a:extLst>
              </a:tr>
              <a:tr h="329526">
                <a:tc vMerge="1">
                  <a:txBody>
                    <a:bodyPr/>
                    <a:lstStyle/>
                    <a:p>
                      <a:endParaRPr lang="it-IT"/>
                    </a:p>
                  </a:txBody>
                  <a:tcPr/>
                </a:tc>
                <a:tc>
                  <a:txBody>
                    <a:bodyPr/>
                    <a:lstStyle/>
                    <a:p>
                      <a:pPr algn="just">
                        <a:lnSpc>
                          <a:spcPct val="115000"/>
                        </a:lnSpc>
                        <a:spcAft>
                          <a:spcPts val="0"/>
                        </a:spcAft>
                      </a:pPr>
                      <a:r>
                        <a:rPr lang="it-IT" sz="1800" dirty="0">
                          <a:solidFill>
                            <a:schemeClr val="tx1"/>
                          </a:solidFill>
                          <a:effectLst/>
                          <a:latin typeface="Georgia" panose="02040502050405020303" pitchFamily="18" charset="0"/>
                        </a:rPr>
                        <a:t>4. Luoghi che voglio ricordare</a:t>
                      </a:r>
                      <a:endParaRPr lang="it-IT" sz="18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3"/>
                  </a:ext>
                </a:extLst>
              </a:tr>
              <a:tr h="329526">
                <a:tc vMerge="1">
                  <a:txBody>
                    <a:bodyPr/>
                    <a:lstStyle/>
                    <a:p>
                      <a:endParaRPr lang="it-IT"/>
                    </a:p>
                  </a:txBody>
                  <a:tcPr/>
                </a:tc>
                <a:tc>
                  <a:txBody>
                    <a:bodyPr/>
                    <a:lstStyle/>
                    <a:p>
                      <a:pPr algn="just">
                        <a:lnSpc>
                          <a:spcPct val="115000"/>
                        </a:lnSpc>
                        <a:spcAft>
                          <a:spcPts val="0"/>
                        </a:spcAft>
                      </a:pPr>
                      <a:r>
                        <a:rPr lang="it-IT" sz="1800" dirty="0">
                          <a:solidFill>
                            <a:schemeClr val="tx1"/>
                          </a:solidFill>
                          <a:effectLst/>
                          <a:latin typeface="Georgia" panose="02040502050405020303" pitchFamily="18" charset="0"/>
                        </a:rPr>
                        <a:t>5. Momenti scolastici memorabili. Mi ricordo quella volta che … </a:t>
                      </a:r>
                      <a:endParaRPr lang="it-IT" sz="18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4"/>
                  </a:ext>
                </a:extLst>
              </a:tr>
              <a:tr h="329526">
                <a:tc vMerge="1">
                  <a:txBody>
                    <a:bodyPr/>
                    <a:lstStyle/>
                    <a:p>
                      <a:endParaRPr lang="it-IT"/>
                    </a:p>
                  </a:txBody>
                  <a:tcPr/>
                </a:tc>
                <a:tc>
                  <a:txBody>
                    <a:bodyPr/>
                    <a:lstStyle/>
                    <a:p>
                      <a:pPr algn="just">
                        <a:lnSpc>
                          <a:spcPct val="115000"/>
                        </a:lnSpc>
                        <a:spcAft>
                          <a:spcPts val="0"/>
                        </a:spcAft>
                      </a:pPr>
                      <a:r>
                        <a:rPr lang="it-IT" sz="1800" dirty="0">
                          <a:solidFill>
                            <a:schemeClr val="tx1"/>
                          </a:solidFill>
                          <a:effectLst/>
                          <a:latin typeface="Georgia" panose="02040502050405020303" pitchFamily="18" charset="0"/>
                        </a:rPr>
                        <a:t>6. La scelta delle superiori, perché proprio questa scuola</a:t>
                      </a:r>
                      <a:endParaRPr lang="it-IT" sz="18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5"/>
                  </a:ext>
                </a:extLst>
              </a:tr>
              <a:tr h="679631">
                <a:tc vMerge="1">
                  <a:txBody>
                    <a:bodyPr/>
                    <a:lstStyle/>
                    <a:p>
                      <a:endParaRPr lang="it-IT"/>
                    </a:p>
                  </a:txBody>
                  <a:tcPr/>
                </a:tc>
                <a:tc>
                  <a:txBody>
                    <a:bodyPr/>
                    <a:lstStyle/>
                    <a:p>
                      <a:pPr algn="just">
                        <a:lnSpc>
                          <a:spcPct val="115000"/>
                        </a:lnSpc>
                        <a:spcAft>
                          <a:spcPts val="0"/>
                        </a:spcAft>
                      </a:pPr>
                      <a:r>
                        <a:rPr lang="it-IT" sz="1800" dirty="0">
                          <a:solidFill>
                            <a:schemeClr val="tx1"/>
                          </a:solidFill>
                          <a:effectLst/>
                          <a:latin typeface="Georgia" panose="02040502050405020303" pitchFamily="18" charset="0"/>
                        </a:rPr>
                        <a:t>7. Il fatto di essere emigrato o che i miei genitori o fratelli/sorelle sono emigrati ha cambiato qualcosa nel mio percorso scolastico? </a:t>
                      </a:r>
                      <a:endParaRPr lang="it-IT" sz="18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3348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FF26513-0DA9-4B72-B3ED-FC4AC1ECD35D}"/>
              </a:ext>
            </a:extLst>
          </p:cNvPr>
          <p:cNvSpPr>
            <a:spLocks noGrp="1"/>
          </p:cNvSpPr>
          <p:nvPr>
            <p:ph type="body" idx="12"/>
          </p:nvPr>
        </p:nvSpPr>
        <p:spPr/>
        <p:txBody>
          <a:bodyPr/>
          <a:lstStyle/>
          <a:p>
            <a:r>
              <a:rPr lang="it-IT" dirty="0"/>
              <a:t>TRACCIA - presente</a:t>
            </a:r>
          </a:p>
        </p:txBody>
      </p:sp>
      <p:graphicFrame>
        <p:nvGraphicFramePr>
          <p:cNvPr id="5" name="Segnaposto contenuto 3">
            <a:extLst>
              <a:ext uri="{FF2B5EF4-FFF2-40B4-BE49-F238E27FC236}">
                <a16:creationId xmlns:a16="http://schemas.microsoft.com/office/drawing/2014/main" id="{9202CBA8-E8A6-4DC1-9FE8-0ACEAC6B137D}"/>
              </a:ext>
            </a:extLst>
          </p:cNvPr>
          <p:cNvGraphicFramePr>
            <a:graphicFrameLocks noGrp="1"/>
          </p:cNvGraphicFramePr>
          <p:nvPr>
            <p:ph type="pic" sz="quarter" idx="16"/>
            <p:extLst>
              <p:ext uri="{D42A27DB-BD31-4B8C-83A1-F6EECF244321}">
                <p14:modId xmlns:p14="http://schemas.microsoft.com/office/powerpoint/2010/main" val="2161504589"/>
              </p:ext>
            </p:extLst>
          </p:nvPr>
        </p:nvGraphicFramePr>
        <p:xfrm>
          <a:off x="304801" y="1292087"/>
          <a:ext cx="8619066" cy="5087112"/>
        </p:xfrm>
        <a:graphic>
          <a:graphicData uri="http://schemas.openxmlformats.org/drawingml/2006/table">
            <a:tbl>
              <a:tblPr firstRow="1" firstCol="1" bandRow="1">
                <a:tableStyleId>{5C22544A-7EE6-4342-B048-85BDC9FD1C3A}</a:tableStyleId>
              </a:tblPr>
              <a:tblGrid>
                <a:gridCol w="623069">
                  <a:extLst>
                    <a:ext uri="{9D8B030D-6E8A-4147-A177-3AD203B41FA5}">
                      <a16:colId xmlns:a16="http://schemas.microsoft.com/office/drawing/2014/main" val="20000"/>
                    </a:ext>
                  </a:extLst>
                </a:gridCol>
                <a:gridCol w="7995997">
                  <a:extLst>
                    <a:ext uri="{9D8B030D-6E8A-4147-A177-3AD203B41FA5}">
                      <a16:colId xmlns:a16="http://schemas.microsoft.com/office/drawing/2014/main" val="20001"/>
                    </a:ext>
                  </a:extLst>
                </a:gridCol>
              </a:tblGrid>
              <a:tr h="237719">
                <a:tc rowSpan="17">
                  <a:txBody>
                    <a:bodyPr/>
                    <a:lstStyle/>
                    <a:p>
                      <a:pPr algn="just">
                        <a:lnSpc>
                          <a:spcPct val="115000"/>
                        </a:lnSpc>
                        <a:spcAft>
                          <a:spcPts val="0"/>
                        </a:spcAft>
                      </a:pPr>
                      <a:r>
                        <a:rPr lang="it-IT" sz="1100" b="1" dirty="0">
                          <a:solidFill>
                            <a:schemeClr val="tx1"/>
                          </a:solidFill>
                          <a:effectLst/>
                          <a:latin typeface="Georgia" panose="02040502050405020303" pitchFamily="18" charset="0"/>
                        </a:rPr>
                        <a:t>PRESENTE</a:t>
                      </a:r>
                      <a:endParaRPr lang="it-IT" sz="1100" b="1" dirty="0">
                        <a:solidFill>
                          <a:schemeClr val="tx1"/>
                        </a:solidFill>
                        <a:effectLst/>
                        <a:latin typeface="Georgia" panose="02040502050405020303" pitchFamily="18" charset="0"/>
                        <a:ea typeface="Calibri"/>
                        <a:cs typeface="Times New Roman"/>
                      </a:endParaRPr>
                    </a:p>
                  </a:txBody>
                  <a:tcPr marL="28628" marR="28628" marT="0" marB="0"/>
                </a:tc>
                <a:tc>
                  <a:txBody>
                    <a:bodyPr/>
                    <a:lstStyle/>
                    <a:p>
                      <a:pPr algn="just">
                        <a:lnSpc>
                          <a:spcPct val="115000"/>
                        </a:lnSpc>
                        <a:spcAft>
                          <a:spcPts val="0"/>
                        </a:spcAft>
                      </a:pPr>
                      <a:r>
                        <a:rPr lang="it-IT" sz="1100" b="0" dirty="0">
                          <a:solidFill>
                            <a:schemeClr val="tx1"/>
                          </a:solidFill>
                          <a:effectLst/>
                          <a:latin typeface="Georgia" panose="02040502050405020303" pitchFamily="18" charset="0"/>
                        </a:rPr>
                        <a:t>8. Aspetti belli e brutti della mia scuola</a:t>
                      </a:r>
                      <a:endParaRPr lang="it-IT" sz="1100" b="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0"/>
                  </a:ext>
                </a:extLst>
              </a:tr>
              <a:tr h="237719">
                <a:tc vMerge="1">
                  <a:txBody>
                    <a:bodyPr/>
                    <a:lstStyle/>
                    <a:p>
                      <a:endParaRPr lang="it-IT"/>
                    </a:p>
                  </a:txBody>
                  <a:tcPr/>
                </a:tc>
                <a:tc>
                  <a:txBody>
                    <a:bodyPr/>
                    <a:lstStyle/>
                    <a:p>
                      <a:pPr algn="just">
                        <a:lnSpc>
                          <a:spcPct val="115000"/>
                        </a:lnSpc>
                        <a:spcAft>
                          <a:spcPts val="0"/>
                        </a:spcAft>
                      </a:pPr>
                      <a:r>
                        <a:rPr lang="it-IT" sz="1100" b="0" dirty="0">
                          <a:solidFill>
                            <a:schemeClr val="tx1"/>
                          </a:solidFill>
                          <a:effectLst/>
                          <a:latin typeface="Georgia" panose="02040502050405020303" pitchFamily="18" charset="0"/>
                        </a:rPr>
                        <a:t>9. Foto di classe. Bello e brutto della mia classe</a:t>
                      </a:r>
                      <a:endParaRPr lang="it-IT" sz="1100" b="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1"/>
                  </a:ext>
                </a:extLst>
              </a:tr>
              <a:tr h="237719">
                <a:tc vMerge="1">
                  <a:txBody>
                    <a:bodyPr/>
                    <a:lstStyle/>
                    <a:p>
                      <a:endParaRPr lang="it-IT"/>
                    </a:p>
                  </a:txBody>
                  <a:tcPr/>
                </a:tc>
                <a:tc>
                  <a:txBody>
                    <a:bodyPr/>
                    <a:lstStyle/>
                    <a:p>
                      <a:pPr algn="just">
                        <a:lnSpc>
                          <a:spcPct val="115000"/>
                        </a:lnSpc>
                        <a:spcAft>
                          <a:spcPts val="0"/>
                        </a:spcAft>
                      </a:pPr>
                      <a:r>
                        <a:rPr lang="it-IT" sz="1100" dirty="0">
                          <a:effectLst/>
                          <a:latin typeface="Georgia" panose="02040502050405020303" pitchFamily="18" charset="0"/>
                        </a:rPr>
                        <a:t>10. Lo studio, ciò che più mi piace</a:t>
                      </a:r>
                      <a:endParaRPr lang="it-IT" sz="1100" dirty="0">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2"/>
                  </a:ext>
                </a:extLst>
              </a:tr>
              <a:tr h="237719">
                <a:tc vMerge="1">
                  <a:txBody>
                    <a:bodyPr/>
                    <a:lstStyle/>
                    <a:p>
                      <a:endParaRPr lang="it-IT"/>
                    </a:p>
                  </a:txBody>
                  <a:tcPr/>
                </a:tc>
                <a:tc>
                  <a:txBody>
                    <a:bodyPr/>
                    <a:lstStyle/>
                    <a:p>
                      <a:pPr algn="just">
                        <a:lnSpc>
                          <a:spcPct val="115000"/>
                        </a:lnSpc>
                        <a:spcAft>
                          <a:spcPts val="0"/>
                        </a:spcAft>
                      </a:pPr>
                      <a:r>
                        <a:rPr lang="it-IT" sz="1100" dirty="0">
                          <a:effectLst/>
                          <a:latin typeface="Georgia" panose="02040502050405020303" pitchFamily="18" charset="0"/>
                        </a:rPr>
                        <a:t>11. Le relazioni con i professori</a:t>
                      </a:r>
                      <a:endParaRPr lang="it-IT" sz="1100" dirty="0">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3"/>
                  </a:ext>
                </a:extLst>
              </a:tr>
              <a:tr h="237719">
                <a:tc vMerge="1">
                  <a:txBody>
                    <a:bodyPr/>
                    <a:lstStyle/>
                    <a:p>
                      <a:endParaRPr lang="it-IT"/>
                    </a:p>
                  </a:txBody>
                  <a:tcPr/>
                </a:tc>
                <a:tc>
                  <a:txBody>
                    <a:bodyPr/>
                    <a:lstStyle/>
                    <a:p>
                      <a:pPr algn="just">
                        <a:lnSpc>
                          <a:spcPct val="115000"/>
                        </a:lnSpc>
                        <a:spcAft>
                          <a:spcPts val="0"/>
                        </a:spcAft>
                      </a:pPr>
                      <a:r>
                        <a:rPr lang="it-IT" sz="1100">
                          <a:effectLst/>
                          <a:latin typeface="Georgia" panose="02040502050405020303" pitchFamily="18" charset="0"/>
                        </a:rPr>
                        <a:t>12. Le amicizie importanti</a:t>
                      </a:r>
                      <a:endParaRPr lang="it-IT" sz="1100">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4"/>
                  </a:ext>
                </a:extLst>
              </a:tr>
              <a:tr h="313144">
                <a:tc vMerge="1">
                  <a:txBody>
                    <a:bodyPr/>
                    <a:lstStyle/>
                    <a:p>
                      <a:endParaRPr lang="it-IT"/>
                    </a:p>
                  </a:txBody>
                  <a:tcPr/>
                </a:tc>
                <a:tc>
                  <a:txBody>
                    <a:bodyPr/>
                    <a:lstStyle/>
                    <a:p>
                      <a:pPr algn="just">
                        <a:lnSpc>
                          <a:spcPct val="115000"/>
                        </a:lnSpc>
                        <a:spcAft>
                          <a:spcPts val="0"/>
                        </a:spcAft>
                      </a:pPr>
                      <a:r>
                        <a:rPr lang="it-IT" sz="1100" dirty="0">
                          <a:effectLst/>
                          <a:latin typeface="Georgia" panose="02040502050405020303" pitchFamily="18" charset="0"/>
                        </a:rPr>
                        <a:t>13. Ricordo un momento molto felice nella scuola che sto frequentando. Esperienze e parole positive, elogi che ho ricevuto</a:t>
                      </a:r>
                      <a:endParaRPr lang="it-IT" sz="1100" dirty="0">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5"/>
                  </a:ext>
                </a:extLst>
              </a:tr>
              <a:tr h="490243">
                <a:tc vMerge="1">
                  <a:txBody>
                    <a:bodyPr/>
                    <a:lstStyle/>
                    <a:p>
                      <a:endParaRPr lang="it-IT"/>
                    </a:p>
                  </a:txBody>
                  <a:tcPr/>
                </a:tc>
                <a:tc>
                  <a:txBody>
                    <a:bodyPr/>
                    <a:lstStyle/>
                    <a:p>
                      <a:pPr algn="just">
                        <a:lnSpc>
                          <a:spcPct val="115000"/>
                        </a:lnSpc>
                        <a:spcAft>
                          <a:spcPts val="0"/>
                        </a:spcAft>
                      </a:pPr>
                      <a:r>
                        <a:rPr lang="it-IT" sz="1100" dirty="0">
                          <a:effectLst/>
                          <a:latin typeface="Georgia" panose="02040502050405020303" pitchFamily="18" charset="0"/>
                        </a:rPr>
                        <a:t>14. Ricordo un momento molto difficile e di crisi nella scuola che sto frequentando. Esperienze negative e parole offensive che mi vengono in mente</a:t>
                      </a:r>
                      <a:endParaRPr lang="it-IT" sz="1100" dirty="0">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6"/>
                  </a:ext>
                </a:extLst>
              </a:tr>
              <a:tr h="237719">
                <a:tc vMerge="1">
                  <a:txBody>
                    <a:bodyPr/>
                    <a:lstStyle/>
                    <a:p>
                      <a:endParaRPr lang="it-IT"/>
                    </a:p>
                  </a:txBody>
                  <a:tcPr/>
                </a:tc>
                <a:tc>
                  <a:txBody>
                    <a:bodyPr/>
                    <a:lstStyle/>
                    <a:p>
                      <a:pPr algn="just">
                        <a:lnSpc>
                          <a:spcPct val="115000"/>
                        </a:lnSpc>
                        <a:spcAft>
                          <a:spcPts val="0"/>
                        </a:spcAft>
                      </a:pPr>
                      <a:r>
                        <a:rPr lang="it-IT" sz="1100" dirty="0">
                          <a:effectLst/>
                          <a:latin typeface="Georgia" panose="02040502050405020303" pitchFamily="18" charset="0"/>
                        </a:rPr>
                        <a:t>15. Un successo che ho ottenuto</a:t>
                      </a:r>
                      <a:endParaRPr lang="it-IT" sz="1100" dirty="0">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7"/>
                  </a:ext>
                </a:extLst>
              </a:tr>
              <a:tr h="237719">
                <a:tc vMerge="1">
                  <a:txBody>
                    <a:bodyPr/>
                    <a:lstStyle/>
                    <a:p>
                      <a:endParaRPr lang="it-IT"/>
                    </a:p>
                  </a:txBody>
                  <a:tcPr/>
                </a:tc>
                <a:tc>
                  <a:txBody>
                    <a:bodyPr/>
                    <a:lstStyle/>
                    <a:p>
                      <a:pPr algn="just">
                        <a:lnSpc>
                          <a:spcPct val="115000"/>
                        </a:lnSpc>
                        <a:spcAft>
                          <a:spcPts val="0"/>
                        </a:spcAft>
                      </a:pPr>
                      <a:r>
                        <a:rPr lang="it-IT" sz="1100" dirty="0">
                          <a:effectLst/>
                          <a:latin typeface="Georgia" panose="02040502050405020303" pitchFamily="18" charset="0"/>
                        </a:rPr>
                        <a:t>16. Un fallimento che ho vissuto</a:t>
                      </a:r>
                      <a:endParaRPr lang="it-IT" sz="1100" dirty="0">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8"/>
                  </a:ext>
                </a:extLst>
              </a:tr>
              <a:tr h="237719">
                <a:tc vMerge="1">
                  <a:txBody>
                    <a:bodyPr/>
                    <a:lstStyle/>
                    <a:p>
                      <a:endParaRPr lang="it-IT"/>
                    </a:p>
                  </a:txBody>
                  <a:tcPr/>
                </a:tc>
                <a:tc>
                  <a:txBody>
                    <a:bodyPr/>
                    <a:lstStyle/>
                    <a:p>
                      <a:pPr algn="just">
                        <a:lnSpc>
                          <a:spcPct val="115000"/>
                        </a:lnSpc>
                        <a:spcAft>
                          <a:spcPts val="0"/>
                        </a:spcAft>
                      </a:pPr>
                      <a:r>
                        <a:rPr lang="it-IT" sz="1100" dirty="0">
                          <a:effectLst/>
                          <a:latin typeface="Georgia" panose="02040502050405020303" pitchFamily="18" charset="0"/>
                        </a:rPr>
                        <a:t>17. Racconto di quando mi sono sentito fragile e svantaggiato … </a:t>
                      </a:r>
                      <a:endParaRPr lang="it-IT" sz="1100" dirty="0">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9"/>
                  </a:ext>
                </a:extLst>
              </a:tr>
              <a:tr h="490243">
                <a:tc vMerge="1">
                  <a:txBody>
                    <a:bodyPr/>
                    <a:lstStyle/>
                    <a:p>
                      <a:endParaRPr lang="it-IT"/>
                    </a:p>
                  </a:txBody>
                  <a:tcPr/>
                </a:tc>
                <a:tc>
                  <a:txBody>
                    <a:bodyPr/>
                    <a:lstStyle/>
                    <a:p>
                      <a:pPr algn="just">
                        <a:lnSpc>
                          <a:spcPct val="115000"/>
                        </a:lnSpc>
                        <a:spcAft>
                          <a:spcPts val="0"/>
                        </a:spcAft>
                      </a:pPr>
                      <a:r>
                        <a:rPr lang="it-IT" sz="1100" dirty="0">
                          <a:effectLst/>
                          <a:latin typeface="Georgia" panose="02040502050405020303" pitchFamily="18" charset="0"/>
                        </a:rPr>
                        <a:t>18. Quando ho subito un’ingiustizia. Sono stato discriminato per motivi di “sesso, razza, lingua, religione, opinioni politiche, condizioni personali e sociali” (art. 3 della Costituzione Italiana)? Faccio un esempio. </a:t>
                      </a:r>
                      <a:endParaRPr lang="it-IT" sz="1100" dirty="0">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10"/>
                  </a:ext>
                </a:extLst>
              </a:tr>
              <a:tr h="237719">
                <a:tc vMerge="1">
                  <a:txBody>
                    <a:bodyPr/>
                    <a:lstStyle/>
                    <a:p>
                      <a:endParaRPr lang="it-IT"/>
                    </a:p>
                  </a:txBody>
                  <a:tcPr/>
                </a:tc>
                <a:tc>
                  <a:txBody>
                    <a:bodyPr/>
                    <a:lstStyle/>
                    <a:p>
                      <a:pPr algn="just">
                        <a:lnSpc>
                          <a:spcPct val="115000"/>
                        </a:lnSpc>
                        <a:spcAft>
                          <a:spcPts val="0"/>
                        </a:spcAft>
                      </a:pPr>
                      <a:r>
                        <a:rPr lang="it-IT" sz="1100" dirty="0">
                          <a:effectLst/>
                          <a:latin typeface="Georgia" panose="02040502050405020303" pitchFamily="18" charset="0"/>
                        </a:rPr>
                        <a:t>19. Quando ho reagito a un’ingiustizia. Come ho superato un ostacolo o un fallimento … </a:t>
                      </a:r>
                      <a:endParaRPr lang="it-IT" sz="1100" dirty="0">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11"/>
                  </a:ext>
                </a:extLst>
              </a:tr>
              <a:tr h="237719">
                <a:tc vMerge="1">
                  <a:txBody>
                    <a:bodyPr/>
                    <a:lstStyle/>
                    <a:p>
                      <a:endParaRPr lang="it-IT"/>
                    </a:p>
                  </a:txBody>
                  <a:tcPr/>
                </a:tc>
                <a:tc>
                  <a:txBody>
                    <a:bodyPr/>
                    <a:lstStyle/>
                    <a:p>
                      <a:pPr algn="just">
                        <a:lnSpc>
                          <a:spcPct val="115000"/>
                        </a:lnSpc>
                        <a:spcAft>
                          <a:spcPts val="0"/>
                        </a:spcAft>
                      </a:pPr>
                      <a:r>
                        <a:rPr lang="it-IT" sz="1100" dirty="0">
                          <a:effectLst/>
                          <a:latin typeface="Georgia" panose="02040502050405020303" pitchFamily="18" charset="0"/>
                        </a:rPr>
                        <a:t>20. Ho sentito dei avere un’opportunità a scuola quando … </a:t>
                      </a:r>
                      <a:endParaRPr lang="it-IT" sz="1100" dirty="0">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12"/>
                  </a:ext>
                </a:extLst>
              </a:tr>
              <a:tr h="237719">
                <a:tc vMerge="1">
                  <a:txBody>
                    <a:bodyPr/>
                    <a:lstStyle/>
                    <a:p>
                      <a:endParaRPr lang="it-IT"/>
                    </a:p>
                  </a:txBody>
                  <a:tcPr/>
                </a:tc>
                <a:tc>
                  <a:txBody>
                    <a:bodyPr/>
                    <a:lstStyle/>
                    <a:p>
                      <a:pPr algn="just">
                        <a:lnSpc>
                          <a:spcPct val="115000"/>
                        </a:lnSpc>
                        <a:spcAft>
                          <a:spcPts val="0"/>
                        </a:spcAft>
                      </a:pPr>
                      <a:r>
                        <a:rPr lang="it-IT" sz="1100" dirty="0">
                          <a:effectLst/>
                          <a:latin typeface="Georgia" panose="02040502050405020303" pitchFamily="18" charset="0"/>
                        </a:rPr>
                        <a:t>21. Quale effetto ha l’immigrazione (mia o della mia famiglia) sulla mia attuale esperienza scolastica?</a:t>
                      </a:r>
                      <a:endParaRPr lang="it-IT" sz="1100" dirty="0">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13"/>
                  </a:ext>
                </a:extLst>
              </a:tr>
              <a:tr h="490243">
                <a:tc vMerge="1">
                  <a:txBody>
                    <a:bodyPr/>
                    <a:lstStyle/>
                    <a:p>
                      <a:endParaRPr lang="it-IT"/>
                    </a:p>
                  </a:txBody>
                  <a:tcPr/>
                </a:tc>
                <a:tc>
                  <a:txBody>
                    <a:bodyPr/>
                    <a:lstStyle/>
                    <a:p>
                      <a:pPr algn="just">
                        <a:lnSpc>
                          <a:spcPct val="115000"/>
                        </a:lnSpc>
                        <a:spcAft>
                          <a:spcPts val="0"/>
                        </a:spcAft>
                      </a:pPr>
                      <a:r>
                        <a:rPr lang="it-IT" sz="1100" dirty="0">
                          <a:effectLst/>
                          <a:latin typeface="Georgia" panose="02040502050405020303" pitchFamily="18" charset="0"/>
                        </a:rPr>
                        <a:t>22. I miei insegnanti mi hanno chiesto di scrivere la mia storia, perché sono un “bravo studente”. Ma che significa essere fra i migliori? Mi sento uno “studente eccellente”?</a:t>
                      </a:r>
                      <a:endParaRPr lang="it-IT" sz="1100" dirty="0">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14"/>
                  </a:ext>
                </a:extLst>
              </a:tr>
              <a:tr h="450611">
                <a:tc vMerge="1">
                  <a:txBody>
                    <a:bodyPr/>
                    <a:lstStyle/>
                    <a:p>
                      <a:endParaRPr lang="it-IT"/>
                    </a:p>
                  </a:txBody>
                  <a:tcPr/>
                </a:tc>
                <a:tc>
                  <a:txBody>
                    <a:bodyPr/>
                    <a:lstStyle/>
                    <a:p>
                      <a:pPr algn="just">
                        <a:lnSpc>
                          <a:spcPct val="115000"/>
                        </a:lnSpc>
                        <a:spcAft>
                          <a:spcPts val="0"/>
                        </a:spcAft>
                      </a:pPr>
                      <a:r>
                        <a:rPr lang="it-IT" sz="1100" dirty="0">
                          <a:effectLst/>
                          <a:latin typeface="Georgia" panose="02040502050405020303" pitchFamily="18" charset="0"/>
                        </a:rPr>
                        <a:t>23. Cosa mi ha aiutato e mi aiuta ad essere uno “studente di successo”? Capacità e doti personali. Valori e modelli. Progetti e ambizioni. La mia famiglia. La scuola. I miei amici. Esperienze fuori dalla scuola. Persone importanti per la mia carriera. </a:t>
                      </a:r>
                      <a:endParaRPr lang="it-IT" sz="1100" dirty="0">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15"/>
                  </a:ext>
                </a:extLst>
              </a:tr>
              <a:tr h="237719">
                <a:tc vMerge="1">
                  <a:txBody>
                    <a:bodyPr/>
                    <a:lstStyle/>
                    <a:p>
                      <a:endParaRPr lang="it-IT"/>
                    </a:p>
                  </a:txBody>
                  <a:tcPr/>
                </a:tc>
                <a:tc>
                  <a:txBody>
                    <a:bodyPr/>
                    <a:lstStyle/>
                    <a:p>
                      <a:pPr algn="just">
                        <a:lnSpc>
                          <a:spcPct val="115000"/>
                        </a:lnSpc>
                        <a:spcAft>
                          <a:spcPts val="0"/>
                        </a:spcAft>
                      </a:pPr>
                      <a:r>
                        <a:rPr lang="it-IT" sz="1100" dirty="0">
                          <a:effectLst/>
                          <a:latin typeface="Georgia" panose="02040502050405020303" pitchFamily="18" charset="0"/>
                        </a:rPr>
                        <a:t>24. Credo e ho fiducia nella scuola (e negli insegnanti) quando … </a:t>
                      </a:r>
                      <a:endParaRPr lang="it-IT" sz="1100" dirty="0">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75122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FF26513-0DA9-4B72-B3ED-FC4AC1ECD35D}"/>
              </a:ext>
            </a:extLst>
          </p:cNvPr>
          <p:cNvSpPr>
            <a:spLocks noGrp="1"/>
          </p:cNvSpPr>
          <p:nvPr>
            <p:ph type="body" idx="12"/>
          </p:nvPr>
        </p:nvSpPr>
        <p:spPr/>
        <p:txBody>
          <a:bodyPr/>
          <a:lstStyle/>
          <a:p>
            <a:r>
              <a:rPr lang="it-IT" dirty="0"/>
              <a:t>TRACCIA - futuro</a:t>
            </a:r>
          </a:p>
        </p:txBody>
      </p:sp>
      <p:graphicFrame>
        <p:nvGraphicFramePr>
          <p:cNvPr id="6" name="Segnaposto contenuto 3">
            <a:extLst>
              <a:ext uri="{FF2B5EF4-FFF2-40B4-BE49-F238E27FC236}">
                <a16:creationId xmlns:a16="http://schemas.microsoft.com/office/drawing/2014/main" id="{1C62659A-389F-480F-8C9A-AAB9DC8666FC}"/>
              </a:ext>
            </a:extLst>
          </p:cNvPr>
          <p:cNvGraphicFramePr>
            <a:graphicFrameLocks noGrp="1"/>
          </p:cNvGraphicFramePr>
          <p:nvPr>
            <p:ph type="pic" sz="quarter" idx="16"/>
            <p:extLst>
              <p:ext uri="{D42A27DB-BD31-4B8C-83A1-F6EECF244321}">
                <p14:modId xmlns:p14="http://schemas.microsoft.com/office/powerpoint/2010/main" val="138500663"/>
              </p:ext>
            </p:extLst>
          </p:nvPr>
        </p:nvGraphicFramePr>
        <p:xfrm>
          <a:off x="457200" y="1348567"/>
          <a:ext cx="8291265" cy="5278120"/>
        </p:xfrm>
        <a:graphic>
          <a:graphicData uri="http://schemas.openxmlformats.org/drawingml/2006/table">
            <a:tbl>
              <a:tblPr firstRow="1" firstCol="1" bandRow="1">
                <a:tableStyleId>{5C22544A-7EE6-4342-B048-85BDC9FD1C3A}</a:tableStyleId>
              </a:tblPr>
              <a:tblGrid>
                <a:gridCol w="599373">
                  <a:extLst>
                    <a:ext uri="{9D8B030D-6E8A-4147-A177-3AD203B41FA5}">
                      <a16:colId xmlns:a16="http://schemas.microsoft.com/office/drawing/2014/main" val="20000"/>
                    </a:ext>
                  </a:extLst>
                </a:gridCol>
                <a:gridCol w="7691892">
                  <a:extLst>
                    <a:ext uri="{9D8B030D-6E8A-4147-A177-3AD203B41FA5}">
                      <a16:colId xmlns:a16="http://schemas.microsoft.com/office/drawing/2014/main" val="20001"/>
                    </a:ext>
                  </a:extLst>
                </a:gridCol>
              </a:tblGrid>
              <a:tr h="0">
                <a:tc rowSpan="10">
                  <a:txBody>
                    <a:bodyPr/>
                    <a:lstStyle/>
                    <a:p>
                      <a:pPr algn="just">
                        <a:lnSpc>
                          <a:spcPct val="115000"/>
                        </a:lnSpc>
                        <a:spcAft>
                          <a:spcPts val="0"/>
                        </a:spcAft>
                      </a:pPr>
                      <a:r>
                        <a:rPr lang="it-IT" sz="1200" dirty="0">
                          <a:solidFill>
                            <a:schemeClr val="tx1"/>
                          </a:solidFill>
                          <a:effectLst/>
                          <a:latin typeface="Georgia" panose="02040502050405020303" pitchFamily="18" charset="0"/>
                        </a:rPr>
                        <a:t>FUTURO</a:t>
                      </a:r>
                      <a:endParaRPr lang="it-IT" sz="1200" dirty="0">
                        <a:solidFill>
                          <a:schemeClr val="tx1"/>
                        </a:solidFill>
                        <a:effectLst/>
                        <a:latin typeface="Georgia" panose="02040502050405020303" pitchFamily="18" charset="0"/>
                        <a:ea typeface="Calibri"/>
                        <a:cs typeface="Times New Roman"/>
                      </a:endParaRPr>
                    </a:p>
                  </a:txBody>
                  <a:tcPr marL="28628" marR="28628" marT="0" marB="0"/>
                </a:tc>
                <a:tc>
                  <a:txBody>
                    <a:bodyPr/>
                    <a:lstStyle/>
                    <a:p>
                      <a:pPr algn="just">
                        <a:lnSpc>
                          <a:spcPct val="115000"/>
                        </a:lnSpc>
                        <a:spcAft>
                          <a:spcPts val="0"/>
                        </a:spcAft>
                      </a:pPr>
                      <a:r>
                        <a:rPr lang="it-IT" sz="1200" b="0" dirty="0">
                          <a:solidFill>
                            <a:schemeClr val="tx1"/>
                          </a:solidFill>
                          <a:effectLst/>
                          <a:latin typeface="Georgia" panose="02040502050405020303" pitchFamily="18" charset="0"/>
                        </a:rPr>
                        <a:t>25. Che cosa mi aspetto dalla scuola che sto frequentando?</a:t>
                      </a:r>
                      <a:endParaRPr lang="it-IT" sz="1200" b="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0"/>
                  </a:ext>
                </a:extLst>
              </a:tr>
              <a:tr h="363026">
                <a:tc vMerge="1">
                  <a:txBody>
                    <a:bodyPr/>
                    <a:lstStyle/>
                    <a:p>
                      <a:endParaRPr lang="it-IT"/>
                    </a:p>
                  </a:txBody>
                  <a:tcPr/>
                </a:tc>
                <a:tc>
                  <a:txBody>
                    <a:bodyPr/>
                    <a:lstStyle/>
                    <a:p>
                      <a:pPr algn="just">
                        <a:lnSpc>
                          <a:spcPct val="115000"/>
                        </a:lnSpc>
                        <a:spcAft>
                          <a:spcPts val="0"/>
                        </a:spcAft>
                      </a:pPr>
                      <a:r>
                        <a:rPr lang="it-IT" sz="1200" dirty="0">
                          <a:solidFill>
                            <a:schemeClr val="tx1"/>
                          </a:solidFill>
                          <a:effectLst/>
                          <a:latin typeface="Georgia" panose="02040502050405020303" pitchFamily="18" charset="0"/>
                        </a:rPr>
                        <a:t>26. Faccio un bilancio. Che cosa ho scoperto nel mio percorso scolastico? Risultati raggiunti e ancora da raggiungere</a:t>
                      </a:r>
                      <a:endParaRPr lang="it-IT" sz="12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1"/>
                  </a:ext>
                </a:extLst>
              </a:tr>
              <a:tr h="173740">
                <a:tc vMerge="1">
                  <a:txBody>
                    <a:bodyPr/>
                    <a:lstStyle/>
                    <a:p>
                      <a:endParaRPr lang="it-IT"/>
                    </a:p>
                  </a:txBody>
                  <a:tcPr/>
                </a:tc>
                <a:tc>
                  <a:txBody>
                    <a:bodyPr/>
                    <a:lstStyle/>
                    <a:p>
                      <a:pPr algn="just">
                        <a:lnSpc>
                          <a:spcPct val="115000"/>
                        </a:lnSpc>
                        <a:spcAft>
                          <a:spcPts val="0"/>
                        </a:spcAft>
                      </a:pPr>
                      <a:r>
                        <a:rPr lang="it-IT" sz="1200" dirty="0">
                          <a:solidFill>
                            <a:schemeClr val="tx1"/>
                          </a:solidFill>
                          <a:effectLst/>
                          <a:latin typeface="Georgia" panose="02040502050405020303" pitchFamily="18" charset="0"/>
                        </a:rPr>
                        <a:t>27. Cosa voglio fare dopo aver finito questa scuola? </a:t>
                      </a:r>
                      <a:endParaRPr lang="it-IT" sz="12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2"/>
                  </a:ext>
                </a:extLst>
              </a:tr>
              <a:tr h="173740">
                <a:tc vMerge="1">
                  <a:txBody>
                    <a:bodyPr/>
                    <a:lstStyle/>
                    <a:p>
                      <a:endParaRPr lang="it-IT"/>
                    </a:p>
                  </a:txBody>
                  <a:tcPr/>
                </a:tc>
                <a:tc>
                  <a:txBody>
                    <a:bodyPr/>
                    <a:lstStyle/>
                    <a:p>
                      <a:pPr algn="just">
                        <a:lnSpc>
                          <a:spcPct val="115000"/>
                        </a:lnSpc>
                        <a:spcAft>
                          <a:spcPts val="0"/>
                        </a:spcAft>
                      </a:pPr>
                      <a:r>
                        <a:rPr lang="it-IT" sz="1200" dirty="0">
                          <a:solidFill>
                            <a:schemeClr val="tx1"/>
                          </a:solidFill>
                          <a:effectLst/>
                          <a:latin typeface="Georgia" panose="02040502050405020303" pitchFamily="18" charset="0"/>
                        </a:rPr>
                        <a:t>28. Cosa vorrei fare da grande</a:t>
                      </a:r>
                      <a:endParaRPr lang="it-IT" sz="12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3"/>
                  </a:ext>
                </a:extLst>
              </a:tr>
              <a:tr h="173740">
                <a:tc vMerge="1">
                  <a:txBody>
                    <a:bodyPr/>
                    <a:lstStyle/>
                    <a:p>
                      <a:endParaRPr lang="it-IT"/>
                    </a:p>
                  </a:txBody>
                  <a:tcPr/>
                </a:tc>
                <a:tc>
                  <a:txBody>
                    <a:bodyPr/>
                    <a:lstStyle/>
                    <a:p>
                      <a:pPr algn="just">
                        <a:lnSpc>
                          <a:spcPct val="115000"/>
                        </a:lnSpc>
                        <a:spcAft>
                          <a:spcPts val="0"/>
                        </a:spcAft>
                      </a:pPr>
                      <a:r>
                        <a:rPr lang="it-IT" sz="1200" dirty="0">
                          <a:solidFill>
                            <a:schemeClr val="tx1"/>
                          </a:solidFill>
                          <a:effectLst/>
                          <a:latin typeface="Georgia" panose="02040502050405020303" pitchFamily="18" charset="0"/>
                        </a:rPr>
                        <a:t>29. Ho esperienze e idee sul lavoro?</a:t>
                      </a:r>
                      <a:endParaRPr lang="it-IT" sz="12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4"/>
                  </a:ext>
                </a:extLst>
              </a:tr>
              <a:tr h="173740">
                <a:tc vMerge="1">
                  <a:txBody>
                    <a:bodyPr/>
                    <a:lstStyle/>
                    <a:p>
                      <a:endParaRPr lang="it-IT"/>
                    </a:p>
                  </a:txBody>
                  <a:tcPr/>
                </a:tc>
                <a:tc>
                  <a:txBody>
                    <a:bodyPr/>
                    <a:lstStyle/>
                    <a:p>
                      <a:pPr algn="just">
                        <a:lnSpc>
                          <a:spcPct val="115000"/>
                        </a:lnSpc>
                        <a:spcAft>
                          <a:spcPts val="0"/>
                        </a:spcAft>
                      </a:pPr>
                      <a:r>
                        <a:rPr lang="it-IT" sz="1200" dirty="0">
                          <a:solidFill>
                            <a:schemeClr val="tx1"/>
                          </a:solidFill>
                          <a:effectLst/>
                          <a:latin typeface="Georgia" panose="02040502050405020303" pitchFamily="18" charset="0"/>
                        </a:rPr>
                        <a:t>30. Nel mio futuro vedo: possibili miglioramenti e traguardi</a:t>
                      </a:r>
                      <a:endParaRPr lang="it-IT" sz="12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5"/>
                  </a:ext>
                </a:extLst>
              </a:tr>
              <a:tr h="173740">
                <a:tc vMerge="1">
                  <a:txBody>
                    <a:bodyPr/>
                    <a:lstStyle/>
                    <a:p>
                      <a:endParaRPr lang="it-IT"/>
                    </a:p>
                  </a:txBody>
                  <a:tcPr/>
                </a:tc>
                <a:tc>
                  <a:txBody>
                    <a:bodyPr/>
                    <a:lstStyle/>
                    <a:p>
                      <a:pPr algn="just">
                        <a:lnSpc>
                          <a:spcPct val="115000"/>
                        </a:lnSpc>
                        <a:spcAft>
                          <a:spcPts val="0"/>
                        </a:spcAft>
                      </a:pPr>
                      <a:r>
                        <a:rPr lang="it-IT" sz="1200" dirty="0">
                          <a:solidFill>
                            <a:schemeClr val="tx1"/>
                          </a:solidFill>
                          <a:effectLst/>
                          <a:latin typeface="Georgia" panose="02040502050405020303" pitchFamily="18" charset="0"/>
                        </a:rPr>
                        <a:t>31. Nel mio futuro vedo: possibili rischi</a:t>
                      </a:r>
                      <a:endParaRPr lang="it-IT" sz="12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6"/>
                  </a:ext>
                </a:extLst>
              </a:tr>
              <a:tr h="173740">
                <a:tc vMerge="1">
                  <a:txBody>
                    <a:bodyPr/>
                    <a:lstStyle/>
                    <a:p>
                      <a:endParaRPr lang="it-IT"/>
                    </a:p>
                  </a:txBody>
                  <a:tcPr/>
                </a:tc>
                <a:tc>
                  <a:txBody>
                    <a:bodyPr/>
                    <a:lstStyle/>
                    <a:p>
                      <a:pPr algn="just">
                        <a:lnSpc>
                          <a:spcPct val="115000"/>
                        </a:lnSpc>
                        <a:spcAft>
                          <a:spcPts val="0"/>
                        </a:spcAft>
                      </a:pPr>
                      <a:r>
                        <a:rPr lang="it-IT" sz="1200" dirty="0">
                          <a:solidFill>
                            <a:schemeClr val="tx1"/>
                          </a:solidFill>
                          <a:effectLst/>
                          <a:latin typeface="Georgia" panose="02040502050405020303" pitchFamily="18" charset="0"/>
                        </a:rPr>
                        <a:t>32. Dove immagino il mio futuro?</a:t>
                      </a:r>
                      <a:endParaRPr lang="it-IT" sz="12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7"/>
                  </a:ext>
                </a:extLst>
              </a:tr>
              <a:tr h="173740">
                <a:tc vMerge="1">
                  <a:txBody>
                    <a:bodyPr/>
                    <a:lstStyle/>
                    <a:p>
                      <a:endParaRPr lang="it-IT"/>
                    </a:p>
                  </a:txBody>
                  <a:tcPr/>
                </a:tc>
                <a:tc>
                  <a:txBody>
                    <a:bodyPr/>
                    <a:lstStyle/>
                    <a:p>
                      <a:pPr algn="just">
                        <a:lnSpc>
                          <a:spcPct val="115000"/>
                        </a:lnSpc>
                        <a:spcAft>
                          <a:spcPts val="0"/>
                        </a:spcAft>
                      </a:pPr>
                      <a:r>
                        <a:rPr lang="it-IT" sz="1200" dirty="0">
                          <a:solidFill>
                            <a:schemeClr val="tx1"/>
                          </a:solidFill>
                          <a:effectLst/>
                          <a:latin typeface="Georgia" panose="02040502050405020303" pitchFamily="18" charset="0"/>
                        </a:rPr>
                        <a:t>33. Considerazioni sulle opportunità che Brescia e provincia potrebbero offrirmi</a:t>
                      </a:r>
                      <a:endParaRPr lang="it-IT" sz="12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8"/>
                  </a:ext>
                </a:extLst>
              </a:tr>
              <a:tr h="173740">
                <a:tc vMerge="1">
                  <a:txBody>
                    <a:bodyPr/>
                    <a:lstStyle/>
                    <a:p>
                      <a:endParaRPr lang="it-IT"/>
                    </a:p>
                  </a:txBody>
                  <a:tcPr/>
                </a:tc>
                <a:tc>
                  <a:txBody>
                    <a:bodyPr/>
                    <a:lstStyle/>
                    <a:p>
                      <a:pPr algn="just">
                        <a:lnSpc>
                          <a:spcPct val="115000"/>
                        </a:lnSpc>
                        <a:spcAft>
                          <a:spcPts val="0"/>
                        </a:spcAft>
                      </a:pPr>
                      <a:r>
                        <a:rPr lang="it-IT" sz="1200" dirty="0">
                          <a:solidFill>
                            <a:schemeClr val="tx1"/>
                          </a:solidFill>
                          <a:effectLst/>
                          <a:latin typeface="Georgia" panose="02040502050405020303" pitchFamily="18" charset="0"/>
                        </a:rPr>
                        <a:t>34. Che consiglio posso dare agli studenti più giovani di me</a:t>
                      </a:r>
                      <a:endParaRPr lang="it-IT" sz="12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09"/>
                  </a:ext>
                </a:extLst>
              </a:tr>
              <a:tr h="173740">
                <a:tc rowSpan="10">
                  <a:txBody>
                    <a:bodyPr/>
                    <a:lstStyle/>
                    <a:p>
                      <a:pPr algn="just">
                        <a:lnSpc>
                          <a:spcPct val="115000"/>
                        </a:lnSpc>
                        <a:spcAft>
                          <a:spcPts val="0"/>
                        </a:spcAft>
                      </a:pPr>
                      <a:r>
                        <a:rPr lang="it-IT" sz="1200" dirty="0">
                          <a:solidFill>
                            <a:schemeClr val="tx1"/>
                          </a:solidFill>
                          <a:effectLst/>
                          <a:latin typeface="Georgia" panose="02040502050405020303" pitchFamily="18" charset="0"/>
                        </a:rPr>
                        <a:t>INFORMAZIONI PERSONALI</a:t>
                      </a:r>
                      <a:endParaRPr lang="it-IT" sz="1200" dirty="0">
                        <a:solidFill>
                          <a:schemeClr val="tx1"/>
                        </a:solidFill>
                        <a:effectLst/>
                        <a:latin typeface="Georgia" panose="02040502050405020303" pitchFamily="18" charset="0"/>
                        <a:ea typeface="Calibri"/>
                        <a:cs typeface="Times New Roman"/>
                      </a:endParaRPr>
                    </a:p>
                    <a:p>
                      <a:pPr algn="just">
                        <a:lnSpc>
                          <a:spcPct val="115000"/>
                        </a:lnSpc>
                        <a:spcAft>
                          <a:spcPts val="0"/>
                        </a:spcAft>
                      </a:pPr>
                      <a:r>
                        <a:rPr lang="it-IT" sz="1200" dirty="0">
                          <a:solidFill>
                            <a:schemeClr val="tx1"/>
                          </a:solidFill>
                          <a:effectLst/>
                          <a:latin typeface="Georgia" panose="02040502050405020303" pitchFamily="18" charset="0"/>
                        </a:rPr>
                        <a:t> </a:t>
                      </a:r>
                      <a:endParaRPr lang="it-IT" sz="1200" dirty="0">
                        <a:solidFill>
                          <a:schemeClr val="tx1"/>
                        </a:solidFill>
                        <a:effectLst/>
                        <a:latin typeface="Georgia" panose="02040502050405020303" pitchFamily="18" charset="0"/>
                        <a:ea typeface="Calibri"/>
                        <a:cs typeface="Times New Roman"/>
                      </a:endParaRPr>
                    </a:p>
                    <a:p>
                      <a:pPr algn="just">
                        <a:lnSpc>
                          <a:spcPct val="115000"/>
                        </a:lnSpc>
                        <a:spcAft>
                          <a:spcPts val="0"/>
                        </a:spcAft>
                      </a:pPr>
                      <a:r>
                        <a:rPr lang="it-IT" sz="1200" dirty="0">
                          <a:solidFill>
                            <a:schemeClr val="tx1"/>
                          </a:solidFill>
                          <a:effectLst/>
                          <a:latin typeface="Georgia" panose="02040502050405020303" pitchFamily="18" charset="0"/>
                        </a:rPr>
                        <a:t> </a:t>
                      </a:r>
                      <a:endParaRPr lang="it-IT" sz="1200" dirty="0">
                        <a:solidFill>
                          <a:schemeClr val="tx1"/>
                        </a:solidFill>
                        <a:effectLst/>
                        <a:latin typeface="Georgia" panose="02040502050405020303" pitchFamily="18" charset="0"/>
                        <a:ea typeface="Calibri"/>
                        <a:cs typeface="Times New Roman"/>
                      </a:endParaRPr>
                    </a:p>
                    <a:p>
                      <a:pPr algn="just">
                        <a:lnSpc>
                          <a:spcPct val="115000"/>
                        </a:lnSpc>
                        <a:spcAft>
                          <a:spcPts val="0"/>
                        </a:spcAft>
                      </a:pPr>
                      <a:r>
                        <a:rPr lang="it-IT" sz="1200" dirty="0">
                          <a:solidFill>
                            <a:schemeClr val="tx1"/>
                          </a:solidFill>
                          <a:effectLst/>
                          <a:latin typeface="Georgia" panose="02040502050405020303" pitchFamily="18" charset="0"/>
                        </a:rPr>
                        <a:t> </a:t>
                      </a:r>
                      <a:endParaRPr lang="it-IT" sz="1200" dirty="0">
                        <a:solidFill>
                          <a:schemeClr val="tx1"/>
                        </a:solidFill>
                        <a:effectLst/>
                        <a:latin typeface="Georgia" panose="02040502050405020303" pitchFamily="18" charset="0"/>
                        <a:ea typeface="Calibri"/>
                        <a:cs typeface="Times New Roman"/>
                      </a:endParaRPr>
                    </a:p>
                    <a:p>
                      <a:pPr algn="just">
                        <a:lnSpc>
                          <a:spcPct val="115000"/>
                        </a:lnSpc>
                        <a:spcAft>
                          <a:spcPts val="0"/>
                        </a:spcAft>
                      </a:pPr>
                      <a:r>
                        <a:rPr lang="it-IT" sz="1200" dirty="0">
                          <a:solidFill>
                            <a:schemeClr val="tx1"/>
                          </a:solidFill>
                          <a:effectLst/>
                          <a:latin typeface="Georgia" panose="02040502050405020303" pitchFamily="18" charset="0"/>
                        </a:rPr>
                        <a:t> </a:t>
                      </a:r>
                      <a:endParaRPr lang="it-IT" sz="1200" dirty="0">
                        <a:solidFill>
                          <a:schemeClr val="tx1"/>
                        </a:solidFill>
                        <a:effectLst/>
                        <a:latin typeface="Georgia" panose="02040502050405020303" pitchFamily="18" charset="0"/>
                        <a:ea typeface="Calibri"/>
                        <a:cs typeface="Times New Roman"/>
                      </a:endParaRPr>
                    </a:p>
                    <a:p>
                      <a:pPr algn="just">
                        <a:lnSpc>
                          <a:spcPct val="115000"/>
                        </a:lnSpc>
                        <a:spcAft>
                          <a:spcPts val="0"/>
                        </a:spcAft>
                      </a:pPr>
                      <a:r>
                        <a:rPr lang="it-IT" sz="1200" dirty="0">
                          <a:solidFill>
                            <a:schemeClr val="tx1"/>
                          </a:solidFill>
                          <a:effectLst/>
                          <a:latin typeface="Georgia" panose="02040502050405020303" pitchFamily="18" charset="0"/>
                        </a:rPr>
                        <a:t> </a:t>
                      </a:r>
                      <a:endParaRPr lang="it-IT" sz="1200" dirty="0">
                        <a:solidFill>
                          <a:schemeClr val="tx1"/>
                        </a:solidFill>
                        <a:effectLst/>
                        <a:latin typeface="Georgia" panose="02040502050405020303" pitchFamily="18" charset="0"/>
                        <a:ea typeface="Calibri"/>
                        <a:cs typeface="Times New Roman"/>
                      </a:endParaRPr>
                    </a:p>
                    <a:p>
                      <a:pPr algn="just">
                        <a:lnSpc>
                          <a:spcPct val="115000"/>
                        </a:lnSpc>
                        <a:spcAft>
                          <a:spcPts val="0"/>
                        </a:spcAft>
                      </a:pPr>
                      <a:r>
                        <a:rPr lang="it-IT" sz="1200" dirty="0">
                          <a:solidFill>
                            <a:schemeClr val="tx1"/>
                          </a:solidFill>
                          <a:effectLst/>
                          <a:latin typeface="Georgia" panose="02040502050405020303" pitchFamily="18" charset="0"/>
                        </a:rPr>
                        <a:t> </a:t>
                      </a:r>
                      <a:endParaRPr lang="it-IT" sz="1200" dirty="0">
                        <a:solidFill>
                          <a:schemeClr val="tx1"/>
                        </a:solidFill>
                        <a:effectLst/>
                        <a:latin typeface="Georgia" panose="02040502050405020303" pitchFamily="18" charset="0"/>
                        <a:ea typeface="Calibri"/>
                        <a:cs typeface="Times New Roman"/>
                      </a:endParaRPr>
                    </a:p>
                    <a:p>
                      <a:pPr algn="just">
                        <a:lnSpc>
                          <a:spcPct val="115000"/>
                        </a:lnSpc>
                        <a:spcAft>
                          <a:spcPts val="0"/>
                        </a:spcAft>
                      </a:pPr>
                      <a:r>
                        <a:rPr lang="it-IT" sz="1200" dirty="0">
                          <a:solidFill>
                            <a:schemeClr val="tx1"/>
                          </a:solidFill>
                          <a:effectLst/>
                          <a:latin typeface="Georgia" panose="02040502050405020303" pitchFamily="18" charset="0"/>
                        </a:rPr>
                        <a:t> </a:t>
                      </a:r>
                      <a:endParaRPr lang="it-IT" sz="1200" dirty="0">
                        <a:solidFill>
                          <a:schemeClr val="tx1"/>
                        </a:solidFill>
                        <a:effectLst/>
                        <a:latin typeface="Georgia" panose="02040502050405020303" pitchFamily="18" charset="0"/>
                        <a:ea typeface="Calibri"/>
                        <a:cs typeface="Times New Roman"/>
                      </a:endParaRPr>
                    </a:p>
                    <a:p>
                      <a:pPr algn="just">
                        <a:lnSpc>
                          <a:spcPct val="115000"/>
                        </a:lnSpc>
                        <a:spcAft>
                          <a:spcPts val="0"/>
                        </a:spcAft>
                      </a:pPr>
                      <a:r>
                        <a:rPr lang="it-IT" sz="1200" dirty="0">
                          <a:solidFill>
                            <a:schemeClr val="tx1"/>
                          </a:solidFill>
                          <a:effectLst/>
                          <a:latin typeface="Georgia" panose="02040502050405020303" pitchFamily="18" charset="0"/>
                        </a:rPr>
                        <a:t> </a:t>
                      </a:r>
                      <a:endParaRPr lang="it-IT" sz="1200" dirty="0">
                        <a:solidFill>
                          <a:schemeClr val="tx1"/>
                        </a:solidFill>
                        <a:effectLst/>
                        <a:latin typeface="Georgia" panose="02040502050405020303" pitchFamily="18" charset="0"/>
                        <a:ea typeface="Calibri"/>
                        <a:cs typeface="Times New Roman"/>
                      </a:endParaRPr>
                    </a:p>
                    <a:p>
                      <a:pPr algn="just">
                        <a:lnSpc>
                          <a:spcPct val="115000"/>
                        </a:lnSpc>
                        <a:spcAft>
                          <a:spcPts val="0"/>
                        </a:spcAft>
                      </a:pPr>
                      <a:r>
                        <a:rPr lang="it-IT" sz="1200" dirty="0">
                          <a:solidFill>
                            <a:schemeClr val="tx1"/>
                          </a:solidFill>
                          <a:effectLst/>
                          <a:latin typeface="Georgia" panose="02040502050405020303" pitchFamily="18" charset="0"/>
                        </a:rPr>
                        <a:t> </a:t>
                      </a:r>
                      <a:endParaRPr lang="it-IT" sz="1200" dirty="0">
                        <a:solidFill>
                          <a:schemeClr val="tx1"/>
                        </a:solidFill>
                        <a:effectLst/>
                        <a:latin typeface="Georgia" panose="02040502050405020303" pitchFamily="18" charset="0"/>
                        <a:ea typeface="Calibri"/>
                        <a:cs typeface="Times New Roman"/>
                      </a:endParaRPr>
                    </a:p>
                  </a:txBody>
                  <a:tcPr marL="28628" marR="28628" marT="0" marB="0"/>
                </a:tc>
                <a:tc>
                  <a:txBody>
                    <a:bodyPr/>
                    <a:lstStyle/>
                    <a:p>
                      <a:pPr algn="just">
                        <a:lnSpc>
                          <a:spcPct val="115000"/>
                        </a:lnSpc>
                        <a:spcAft>
                          <a:spcPts val="0"/>
                        </a:spcAft>
                      </a:pPr>
                      <a:r>
                        <a:rPr lang="it-IT" sz="1200" dirty="0">
                          <a:solidFill>
                            <a:schemeClr val="tx1"/>
                          </a:solidFill>
                          <a:effectLst/>
                          <a:latin typeface="Georgia" panose="02040502050405020303" pitchFamily="18" charset="0"/>
                        </a:rPr>
                        <a:t>Nome di fantasia</a:t>
                      </a:r>
                      <a:endParaRPr lang="it-IT" sz="12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10"/>
                  </a:ext>
                </a:extLst>
              </a:tr>
              <a:tr h="173740">
                <a:tc vMerge="1">
                  <a:txBody>
                    <a:bodyPr/>
                    <a:lstStyle/>
                    <a:p>
                      <a:pPr algn="just">
                        <a:lnSpc>
                          <a:spcPct val="115000"/>
                        </a:lnSpc>
                        <a:spcAft>
                          <a:spcPts val="0"/>
                        </a:spcAft>
                      </a:pPr>
                      <a:endParaRPr lang="it-IT" sz="1200" dirty="0">
                        <a:effectLst/>
                        <a:latin typeface="Calibri"/>
                        <a:ea typeface="Calibri"/>
                        <a:cs typeface="Times New Roman"/>
                      </a:endParaRPr>
                    </a:p>
                  </a:txBody>
                  <a:tcPr marL="28628" marR="28628" marT="0" marB="0"/>
                </a:tc>
                <a:tc>
                  <a:txBody>
                    <a:bodyPr/>
                    <a:lstStyle/>
                    <a:p>
                      <a:pPr algn="just">
                        <a:lnSpc>
                          <a:spcPct val="115000"/>
                        </a:lnSpc>
                        <a:spcAft>
                          <a:spcPts val="0"/>
                        </a:spcAft>
                      </a:pPr>
                      <a:r>
                        <a:rPr lang="it-IT" sz="1200" dirty="0">
                          <a:solidFill>
                            <a:schemeClr val="tx1"/>
                          </a:solidFill>
                          <a:effectLst/>
                          <a:latin typeface="Georgia" panose="02040502050405020303" pitchFamily="18" charset="0"/>
                        </a:rPr>
                        <a:t>Luogo di nascita</a:t>
                      </a:r>
                      <a:endParaRPr lang="it-IT" sz="12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11"/>
                  </a:ext>
                </a:extLst>
              </a:tr>
              <a:tr h="173740">
                <a:tc vMerge="1">
                  <a:txBody>
                    <a:bodyPr/>
                    <a:lstStyle/>
                    <a:p>
                      <a:pPr algn="just">
                        <a:lnSpc>
                          <a:spcPct val="115000"/>
                        </a:lnSpc>
                        <a:spcAft>
                          <a:spcPts val="0"/>
                        </a:spcAft>
                      </a:pPr>
                      <a:endParaRPr lang="it-IT" sz="1200" dirty="0">
                        <a:effectLst/>
                        <a:latin typeface="Calibri"/>
                        <a:ea typeface="Calibri"/>
                        <a:cs typeface="Times New Roman"/>
                      </a:endParaRPr>
                    </a:p>
                  </a:txBody>
                  <a:tcPr marL="28628" marR="28628" marT="0" marB="0"/>
                </a:tc>
                <a:tc>
                  <a:txBody>
                    <a:bodyPr/>
                    <a:lstStyle/>
                    <a:p>
                      <a:pPr algn="just">
                        <a:lnSpc>
                          <a:spcPct val="115000"/>
                        </a:lnSpc>
                        <a:spcAft>
                          <a:spcPts val="0"/>
                        </a:spcAft>
                      </a:pPr>
                      <a:r>
                        <a:rPr lang="it-IT" sz="1200" dirty="0">
                          <a:solidFill>
                            <a:schemeClr val="tx1"/>
                          </a:solidFill>
                          <a:effectLst/>
                          <a:latin typeface="Georgia" panose="02040502050405020303" pitchFamily="18" charset="0"/>
                        </a:rPr>
                        <a:t>Luogo di nascita dei genitori</a:t>
                      </a:r>
                      <a:endParaRPr lang="it-IT" sz="12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12"/>
                  </a:ext>
                </a:extLst>
              </a:tr>
              <a:tr h="173740">
                <a:tc vMerge="1">
                  <a:txBody>
                    <a:bodyPr/>
                    <a:lstStyle/>
                    <a:p>
                      <a:pPr algn="just">
                        <a:lnSpc>
                          <a:spcPct val="115000"/>
                        </a:lnSpc>
                        <a:spcAft>
                          <a:spcPts val="0"/>
                        </a:spcAft>
                      </a:pPr>
                      <a:endParaRPr lang="it-IT" sz="1200" dirty="0">
                        <a:effectLst/>
                        <a:latin typeface="Calibri"/>
                        <a:ea typeface="Calibri"/>
                        <a:cs typeface="Times New Roman"/>
                      </a:endParaRPr>
                    </a:p>
                  </a:txBody>
                  <a:tcPr marL="28628" marR="28628" marT="0" marB="0"/>
                </a:tc>
                <a:tc>
                  <a:txBody>
                    <a:bodyPr/>
                    <a:lstStyle/>
                    <a:p>
                      <a:pPr algn="just">
                        <a:lnSpc>
                          <a:spcPct val="115000"/>
                        </a:lnSpc>
                        <a:spcAft>
                          <a:spcPts val="0"/>
                        </a:spcAft>
                      </a:pPr>
                      <a:r>
                        <a:rPr lang="it-IT" sz="1200" dirty="0">
                          <a:solidFill>
                            <a:schemeClr val="tx1"/>
                          </a:solidFill>
                          <a:effectLst/>
                          <a:latin typeface="Georgia" panose="02040502050405020303" pitchFamily="18" charset="0"/>
                        </a:rPr>
                        <a:t>Anno di nascita</a:t>
                      </a:r>
                      <a:endParaRPr lang="it-IT" sz="12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13"/>
                  </a:ext>
                </a:extLst>
              </a:tr>
              <a:tr h="173740">
                <a:tc vMerge="1">
                  <a:txBody>
                    <a:bodyPr/>
                    <a:lstStyle/>
                    <a:p>
                      <a:pPr algn="just">
                        <a:lnSpc>
                          <a:spcPct val="115000"/>
                        </a:lnSpc>
                        <a:spcAft>
                          <a:spcPts val="0"/>
                        </a:spcAft>
                      </a:pPr>
                      <a:endParaRPr lang="it-IT" sz="1200" dirty="0">
                        <a:effectLst/>
                        <a:latin typeface="Calibri"/>
                        <a:ea typeface="Calibri"/>
                        <a:cs typeface="Times New Roman"/>
                      </a:endParaRPr>
                    </a:p>
                  </a:txBody>
                  <a:tcPr marL="28628" marR="28628" marT="0" marB="0"/>
                </a:tc>
                <a:tc>
                  <a:txBody>
                    <a:bodyPr/>
                    <a:lstStyle/>
                    <a:p>
                      <a:pPr algn="just">
                        <a:lnSpc>
                          <a:spcPct val="115000"/>
                        </a:lnSpc>
                        <a:spcAft>
                          <a:spcPts val="0"/>
                        </a:spcAft>
                      </a:pPr>
                      <a:r>
                        <a:rPr lang="it-IT" sz="1200" dirty="0">
                          <a:solidFill>
                            <a:schemeClr val="tx1"/>
                          </a:solidFill>
                          <a:effectLst/>
                          <a:latin typeface="Georgia" panose="02040502050405020303" pitchFamily="18" charset="0"/>
                        </a:rPr>
                        <a:t>Con chi vivi</a:t>
                      </a:r>
                      <a:endParaRPr lang="it-IT" sz="12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14"/>
                  </a:ext>
                </a:extLst>
              </a:tr>
              <a:tr h="173740">
                <a:tc vMerge="1">
                  <a:txBody>
                    <a:bodyPr/>
                    <a:lstStyle/>
                    <a:p>
                      <a:pPr algn="just">
                        <a:lnSpc>
                          <a:spcPct val="115000"/>
                        </a:lnSpc>
                        <a:spcAft>
                          <a:spcPts val="0"/>
                        </a:spcAft>
                      </a:pPr>
                      <a:endParaRPr lang="it-IT" sz="1200" dirty="0">
                        <a:effectLst/>
                        <a:latin typeface="Calibri"/>
                        <a:ea typeface="Calibri"/>
                        <a:cs typeface="Times New Roman"/>
                      </a:endParaRPr>
                    </a:p>
                  </a:txBody>
                  <a:tcPr marL="28628" marR="28628" marT="0" marB="0"/>
                </a:tc>
                <a:tc>
                  <a:txBody>
                    <a:bodyPr/>
                    <a:lstStyle/>
                    <a:p>
                      <a:pPr algn="just">
                        <a:lnSpc>
                          <a:spcPct val="115000"/>
                        </a:lnSpc>
                        <a:spcAft>
                          <a:spcPts val="0"/>
                        </a:spcAft>
                      </a:pPr>
                      <a:r>
                        <a:rPr lang="it-IT" sz="1200" dirty="0">
                          <a:solidFill>
                            <a:schemeClr val="tx1"/>
                          </a:solidFill>
                          <a:effectLst/>
                          <a:latin typeface="Georgia" panose="02040502050405020303" pitchFamily="18" charset="0"/>
                        </a:rPr>
                        <a:t>Classe frequentata</a:t>
                      </a:r>
                      <a:endParaRPr lang="it-IT" sz="12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15"/>
                  </a:ext>
                </a:extLst>
              </a:tr>
              <a:tr h="173740">
                <a:tc vMerge="1">
                  <a:txBody>
                    <a:bodyPr/>
                    <a:lstStyle/>
                    <a:p>
                      <a:pPr algn="just">
                        <a:lnSpc>
                          <a:spcPct val="115000"/>
                        </a:lnSpc>
                        <a:spcAft>
                          <a:spcPts val="0"/>
                        </a:spcAft>
                      </a:pPr>
                      <a:endParaRPr lang="it-IT" sz="1200" dirty="0">
                        <a:effectLst/>
                        <a:latin typeface="Calibri"/>
                        <a:ea typeface="Calibri"/>
                        <a:cs typeface="Times New Roman"/>
                      </a:endParaRPr>
                    </a:p>
                  </a:txBody>
                  <a:tcPr marL="28628" marR="28628" marT="0" marB="0"/>
                </a:tc>
                <a:tc>
                  <a:txBody>
                    <a:bodyPr/>
                    <a:lstStyle/>
                    <a:p>
                      <a:pPr algn="just">
                        <a:lnSpc>
                          <a:spcPct val="115000"/>
                        </a:lnSpc>
                        <a:spcAft>
                          <a:spcPts val="0"/>
                        </a:spcAft>
                      </a:pPr>
                      <a:r>
                        <a:rPr lang="it-IT" sz="1200" dirty="0">
                          <a:solidFill>
                            <a:schemeClr val="tx1"/>
                          </a:solidFill>
                          <a:effectLst/>
                          <a:latin typeface="Georgia" panose="02040502050405020303" pitchFamily="18" charset="0"/>
                        </a:rPr>
                        <a:t>Scuola e indirizzo scolastico</a:t>
                      </a:r>
                      <a:endParaRPr lang="it-IT" sz="1200" dirty="0">
                        <a:solidFill>
                          <a:schemeClr val="tx1"/>
                        </a:solidFill>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16"/>
                  </a:ext>
                </a:extLst>
              </a:tr>
              <a:tr h="173740">
                <a:tc vMerge="1">
                  <a:txBody>
                    <a:bodyPr/>
                    <a:lstStyle/>
                    <a:p>
                      <a:pPr algn="just">
                        <a:lnSpc>
                          <a:spcPct val="115000"/>
                        </a:lnSpc>
                        <a:spcAft>
                          <a:spcPts val="0"/>
                        </a:spcAft>
                      </a:pPr>
                      <a:endParaRPr lang="it-IT" sz="1200" dirty="0">
                        <a:effectLst/>
                        <a:latin typeface="Calibri"/>
                        <a:ea typeface="Calibri"/>
                        <a:cs typeface="Times New Roman"/>
                      </a:endParaRPr>
                    </a:p>
                  </a:txBody>
                  <a:tcPr marL="28628" marR="28628" marT="0" marB="0"/>
                </a:tc>
                <a:tc>
                  <a:txBody>
                    <a:bodyPr/>
                    <a:lstStyle/>
                    <a:p>
                      <a:pPr algn="just">
                        <a:lnSpc>
                          <a:spcPct val="115000"/>
                        </a:lnSpc>
                        <a:spcAft>
                          <a:spcPts val="0"/>
                        </a:spcAft>
                      </a:pPr>
                      <a:r>
                        <a:rPr lang="it-IT" sz="1200" dirty="0">
                          <a:effectLst/>
                          <a:latin typeface="Georgia" panose="02040502050405020303" pitchFamily="18" charset="0"/>
                        </a:rPr>
                        <a:t>Lingue conosciute</a:t>
                      </a:r>
                      <a:endParaRPr lang="it-IT" sz="1200" dirty="0">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17"/>
                  </a:ext>
                </a:extLst>
              </a:tr>
              <a:tr h="173740">
                <a:tc vMerge="1">
                  <a:txBody>
                    <a:bodyPr/>
                    <a:lstStyle/>
                    <a:p>
                      <a:pPr algn="just">
                        <a:lnSpc>
                          <a:spcPct val="115000"/>
                        </a:lnSpc>
                        <a:spcAft>
                          <a:spcPts val="0"/>
                        </a:spcAft>
                      </a:pPr>
                      <a:endParaRPr lang="it-IT" sz="1200" dirty="0">
                        <a:effectLst/>
                        <a:latin typeface="Calibri"/>
                        <a:ea typeface="Calibri"/>
                        <a:cs typeface="Times New Roman"/>
                      </a:endParaRPr>
                    </a:p>
                  </a:txBody>
                  <a:tcPr marL="28628" marR="28628" marT="0" marB="0"/>
                </a:tc>
                <a:tc>
                  <a:txBody>
                    <a:bodyPr/>
                    <a:lstStyle/>
                    <a:p>
                      <a:pPr algn="just">
                        <a:lnSpc>
                          <a:spcPct val="115000"/>
                        </a:lnSpc>
                        <a:spcAft>
                          <a:spcPts val="0"/>
                        </a:spcAft>
                      </a:pPr>
                      <a:r>
                        <a:rPr lang="it-IT" sz="1200" dirty="0">
                          <a:effectLst/>
                          <a:latin typeface="Georgia" panose="02040502050405020303" pitchFamily="18" charset="0"/>
                        </a:rPr>
                        <a:t>Luoghi in cui ho vissuto</a:t>
                      </a:r>
                      <a:endParaRPr lang="it-IT" sz="1200" dirty="0">
                        <a:effectLst/>
                        <a:latin typeface="Georgia" panose="02040502050405020303" pitchFamily="18" charset="0"/>
                        <a:ea typeface="Calibri"/>
                        <a:cs typeface="Times New Roman"/>
                      </a:endParaRPr>
                    </a:p>
                  </a:txBody>
                  <a:tcPr marL="28628" marR="28628" marT="0" marB="0"/>
                </a:tc>
                <a:extLst>
                  <a:ext uri="{0D108BD9-81ED-4DB2-BD59-A6C34878D82A}">
                    <a16:rowId xmlns:a16="http://schemas.microsoft.com/office/drawing/2014/main" val="10018"/>
                  </a:ext>
                </a:extLst>
              </a:tr>
              <a:tr h="1260074">
                <a:tc vMerge="1">
                  <a:txBody>
                    <a:bodyPr/>
                    <a:lstStyle/>
                    <a:p>
                      <a:pPr algn="just">
                        <a:lnSpc>
                          <a:spcPct val="115000"/>
                        </a:lnSpc>
                        <a:spcAft>
                          <a:spcPts val="0"/>
                        </a:spcAft>
                      </a:pPr>
                      <a:endParaRPr lang="it-IT" sz="1200" dirty="0">
                        <a:effectLst/>
                        <a:latin typeface="Calibri"/>
                        <a:ea typeface="Calibri"/>
                        <a:cs typeface="Times New Roman"/>
                      </a:endParaRPr>
                    </a:p>
                  </a:txBody>
                  <a:tcPr marL="28628" marR="28628" marT="0" marB="0"/>
                </a:tc>
                <a:tc>
                  <a:txBody>
                    <a:bodyPr/>
                    <a:lstStyle/>
                    <a:p>
                      <a:pPr algn="just">
                        <a:lnSpc>
                          <a:spcPct val="115000"/>
                        </a:lnSpc>
                        <a:spcAft>
                          <a:spcPts val="0"/>
                        </a:spcAft>
                      </a:pPr>
                      <a:r>
                        <a:rPr lang="it-IT" sz="1200" dirty="0">
                          <a:effectLst/>
                          <a:latin typeface="Georgia" panose="02040502050405020303" pitchFamily="18" charset="0"/>
                        </a:rPr>
                        <a:t>Altri particolari che voglio segnalare</a:t>
                      </a:r>
                    </a:p>
                    <a:p>
                      <a:pPr algn="just">
                        <a:lnSpc>
                          <a:spcPct val="115000"/>
                        </a:lnSpc>
                        <a:spcAft>
                          <a:spcPts val="0"/>
                        </a:spcAft>
                      </a:pPr>
                      <a:endParaRPr lang="it-IT" sz="1200" dirty="0">
                        <a:effectLst/>
                        <a:latin typeface="Georgia" panose="02040502050405020303" pitchFamily="18" charset="0"/>
                        <a:ea typeface="Calibri"/>
                        <a:cs typeface="Times New Roman"/>
                      </a:endParaRPr>
                    </a:p>
                    <a:p>
                      <a:pPr algn="just">
                        <a:lnSpc>
                          <a:spcPct val="115000"/>
                        </a:lnSpc>
                        <a:spcAft>
                          <a:spcPts val="0"/>
                        </a:spcAft>
                      </a:pPr>
                      <a:r>
                        <a:rPr lang="it-IT" sz="1200" dirty="0">
                          <a:effectLst/>
                          <a:latin typeface="Georgia" panose="02040502050405020303" pitchFamily="18" charset="0"/>
                          <a:ea typeface="Calibri"/>
                          <a:cs typeface="Times New Roman"/>
                        </a:rPr>
                        <a:t>Altri dati: Età di arrivo in Italia, classe di inserimento all’arrivo in Italia, titolo di studio dei genitori, professione dei genitori</a:t>
                      </a:r>
                    </a:p>
                  </a:txBody>
                  <a:tcPr marL="28628" marR="28628" marT="0" marB="0"/>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311975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Users\pc-casa\Dropbox\SUPER\Focus group avvio insegnanti + contatti\Cartellone brainstorming.jpg"/>
          <p:cNvPicPr/>
          <p:nvPr/>
        </p:nvPicPr>
        <p:blipFill>
          <a:blip r:embed="rId2"/>
          <a:srcRect/>
          <a:stretch>
            <a:fillRect/>
          </a:stretch>
        </p:blipFill>
        <p:spPr bwMode="auto">
          <a:xfrm>
            <a:off x="1626919" y="183407"/>
            <a:ext cx="6056416" cy="5961413"/>
          </a:xfrm>
          <a:prstGeom prst="rect">
            <a:avLst/>
          </a:prstGeom>
          <a:noFill/>
          <a:ln w="9525">
            <a:noFill/>
            <a:miter lim="800000"/>
            <a:headEnd/>
            <a:tailEnd/>
          </a:ln>
        </p:spPr>
      </p:pic>
      <p:sp>
        <p:nvSpPr>
          <p:cNvPr id="2" name="CasellaDiTesto 1"/>
          <p:cNvSpPr txBox="1"/>
          <p:nvPr/>
        </p:nvSpPr>
        <p:spPr>
          <a:xfrm>
            <a:off x="415636" y="6345382"/>
            <a:ext cx="8451273" cy="369332"/>
          </a:xfrm>
          <a:prstGeom prst="rect">
            <a:avLst/>
          </a:prstGeom>
          <a:noFill/>
        </p:spPr>
        <p:txBody>
          <a:bodyPr wrap="square" rtlCol="0">
            <a:spAutoFit/>
          </a:bodyPr>
          <a:lstStyle/>
          <a:p>
            <a:pPr algn="ctr"/>
            <a:r>
              <a:rPr lang="it-IT" dirty="0">
                <a:latin typeface="Georgia" panose="02040502050405020303" pitchFamily="18" charset="0"/>
              </a:rPr>
              <a:t>La definizione degli insegnanti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testo 8"/>
          <p:cNvSpPr>
            <a:spLocks noGrp="1"/>
          </p:cNvSpPr>
          <p:nvPr>
            <p:ph type="body" idx="12"/>
          </p:nvPr>
        </p:nvSpPr>
        <p:spPr bwMode="auto">
          <a:xfrm>
            <a:off x="3632200" y="479425"/>
            <a:ext cx="5116513" cy="492125"/>
          </a:xfrm>
          <a:noFill/>
          <a:ln>
            <a:miter lim="800000"/>
            <a:headEnd/>
            <a:tailEnd/>
          </a:ln>
        </p:spPr>
        <p:txBody>
          <a:bodyPr vert="horz" wrap="square" numCol="1" compatLnSpc="1">
            <a:prstTxWarp prst="textNoShape">
              <a:avLst/>
            </a:prstTxWarp>
          </a:bodyPr>
          <a:lstStyle/>
          <a:p>
            <a:r>
              <a:rPr lang="it-IT" dirty="0"/>
              <a:t>AUTOBIOGRAFIE RACCOLTE</a:t>
            </a:r>
          </a:p>
        </p:txBody>
      </p:sp>
      <p:sp>
        <p:nvSpPr>
          <p:cNvPr id="8" name="Segnaposto testo 7"/>
          <p:cNvSpPr>
            <a:spLocks noGrp="1"/>
          </p:cNvSpPr>
          <p:nvPr>
            <p:ph type="body" idx="11"/>
          </p:nvPr>
        </p:nvSpPr>
        <p:spPr>
          <a:xfrm>
            <a:off x="539750" y="1524000"/>
            <a:ext cx="8208963" cy="5019304"/>
          </a:xfrm>
        </p:spPr>
        <p:txBody>
          <a:bodyPr>
            <a:normAutofit lnSpcReduction="10000"/>
          </a:bodyPr>
          <a:lstStyle/>
          <a:p>
            <a:r>
              <a:rPr lang="it-IT" sz="1400" dirty="0"/>
              <a:t> </a:t>
            </a:r>
            <a:endParaRPr lang="it-IT" sz="2300" dirty="0">
              <a:latin typeface="Georgia" pitchFamily="18" charset="0"/>
            </a:endParaRPr>
          </a:p>
          <a:p>
            <a:pPr>
              <a:buFontTx/>
              <a:buChar char="-"/>
            </a:pPr>
            <a:r>
              <a:rPr lang="it-IT" sz="2300" dirty="0">
                <a:solidFill>
                  <a:schemeClr val="tx1"/>
                </a:solidFill>
                <a:latin typeface="Georgia" pitchFamily="18" charset="0"/>
              </a:rPr>
              <a:t>65 autobiografie </a:t>
            </a:r>
          </a:p>
          <a:p>
            <a:pPr>
              <a:buFontTx/>
              <a:buChar char="-"/>
            </a:pPr>
            <a:r>
              <a:rPr lang="it-IT" sz="2300" dirty="0">
                <a:solidFill>
                  <a:schemeClr val="tx1"/>
                </a:solidFill>
                <a:latin typeface="Georgia" pitchFamily="18" charset="0"/>
              </a:rPr>
              <a:t>11 istituti secondari di secondo grado di Brescia e Provincia</a:t>
            </a:r>
          </a:p>
          <a:p>
            <a:pPr>
              <a:buFontTx/>
              <a:buChar char="-"/>
            </a:pPr>
            <a:r>
              <a:rPr lang="it-IT" sz="2300" dirty="0">
                <a:solidFill>
                  <a:schemeClr val="tx1"/>
                </a:solidFill>
                <a:latin typeface="Georgia" pitchFamily="18" charset="0"/>
              </a:rPr>
              <a:t>7 IIS, 1 ITC, 1 LS, 2 CFP</a:t>
            </a:r>
          </a:p>
          <a:p>
            <a:pPr>
              <a:buFontTx/>
              <a:buChar char="-"/>
            </a:pPr>
            <a:r>
              <a:rPr lang="it-IT" sz="2300" dirty="0">
                <a:solidFill>
                  <a:schemeClr val="tx1"/>
                </a:solidFill>
                <a:latin typeface="Georgia" pitchFamily="18" charset="0"/>
              </a:rPr>
              <a:t>21 maschi e 44 femmine</a:t>
            </a:r>
          </a:p>
          <a:p>
            <a:pPr>
              <a:buFontTx/>
              <a:buChar char="-"/>
            </a:pPr>
            <a:r>
              <a:rPr lang="it-IT" sz="2300" dirty="0">
                <a:solidFill>
                  <a:schemeClr val="tx1"/>
                </a:solidFill>
                <a:latin typeface="Georgia" pitchFamily="18" charset="0"/>
              </a:rPr>
              <a:t> anno di nascita: concentrati fra 1998-1999-2000</a:t>
            </a:r>
          </a:p>
          <a:p>
            <a:pPr>
              <a:buFontTx/>
              <a:buChar char="-"/>
            </a:pPr>
            <a:r>
              <a:rPr lang="it-IT" sz="2300" dirty="0">
                <a:solidFill>
                  <a:schemeClr val="tx1"/>
                </a:solidFill>
                <a:latin typeface="Georgia" pitchFamily="18" charset="0"/>
              </a:rPr>
              <a:t>distribuiti fra licei (15), istituti tecnici (18), istituti professionali (21), IeFP (11)</a:t>
            </a:r>
          </a:p>
          <a:p>
            <a:pPr>
              <a:buFontTx/>
              <a:buChar char="-"/>
            </a:pPr>
            <a:r>
              <a:rPr lang="it-IT" sz="2300" dirty="0">
                <a:solidFill>
                  <a:schemeClr val="tx1"/>
                </a:solidFill>
                <a:latin typeface="Georgia" pitchFamily="18" charset="0"/>
              </a:rPr>
              <a:t>23 cittadinanze: 22 studenti asiatici, 18 Nord Africa, 18 Europa dell’est, 6 Africa subsahariana, 1 America Latina</a:t>
            </a:r>
          </a:p>
          <a:p>
            <a:pPr>
              <a:buFontTx/>
              <a:buChar char="-"/>
            </a:pPr>
            <a:r>
              <a:rPr lang="it-IT" sz="2300" dirty="0">
                <a:solidFill>
                  <a:schemeClr val="tx1"/>
                </a:solidFill>
                <a:latin typeface="Georgia" pitchFamily="18" charset="0"/>
              </a:rPr>
              <a:t>Gruppi più numerosi: Marocco (16), India (10), Albania (8), Pakistan (6), Romania (4)</a:t>
            </a:r>
          </a:p>
          <a:p>
            <a:pPr>
              <a:buFontTx/>
              <a:buChar char="-"/>
            </a:pPr>
            <a:r>
              <a:rPr lang="it-IT" sz="2300" dirty="0">
                <a:solidFill>
                  <a:schemeClr val="tx1"/>
                </a:solidFill>
                <a:latin typeface="Georgia" pitchFamily="18" charset="0"/>
              </a:rPr>
              <a:t>26 nati in Italia, 39 nati all’estero</a:t>
            </a:r>
          </a:p>
          <a:p>
            <a:r>
              <a:rPr lang="it-IT" sz="2300" dirty="0">
                <a:solidFill>
                  <a:schemeClr val="tx1"/>
                </a:solidFill>
                <a:latin typeface="Georgia" pitchFamily="18" charset="0"/>
              </a:rPr>
              <a:t> </a:t>
            </a:r>
          </a:p>
          <a:p>
            <a:pPr>
              <a:buFont typeface="Arial" pitchFamily="34" charset="0"/>
              <a:buChar char="•"/>
              <a:defRPr/>
            </a:pPr>
            <a:endParaRPr lang="it-IT" sz="7200" dirty="0">
              <a:solidFill>
                <a:schemeClr val="tx1"/>
              </a:solidFill>
              <a:latin typeface="Georgia" pitchFamily="18" charset="0"/>
              <a:ea typeface="ＭＳ Ｐゴシック" charset="-128"/>
            </a:endParaRPr>
          </a:p>
        </p:txBody>
      </p:sp>
    </p:spTree>
    <p:extLst>
      <p:ext uri="{BB962C8B-B14F-4D97-AF65-F5344CB8AC3E}">
        <p14:creationId xmlns:p14="http://schemas.microsoft.com/office/powerpoint/2010/main" val="391041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testo 8"/>
          <p:cNvSpPr>
            <a:spLocks noGrp="1"/>
          </p:cNvSpPr>
          <p:nvPr>
            <p:ph type="body" idx="12"/>
          </p:nvPr>
        </p:nvSpPr>
        <p:spPr bwMode="auto">
          <a:xfrm>
            <a:off x="3632200" y="479425"/>
            <a:ext cx="5116513" cy="492125"/>
          </a:xfrm>
          <a:noFill/>
          <a:ln>
            <a:miter lim="800000"/>
            <a:headEnd/>
            <a:tailEnd/>
          </a:ln>
        </p:spPr>
        <p:txBody>
          <a:bodyPr vert="horz" wrap="square" numCol="1" compatLnSpc="1">
            <a:prstTxWarp prst="textNoShape">
              <a:avLst/>
            </a:prstTxWarp>
          </a:bodyPr>
          <a:lstStyle/>
          <a:p>
            <a:r>
              <a:rPr lang="it-IT" dirty="0"/>
              <a:t>SUCCESSO come RISULTATO/OBIETTIVO</a:t>
            </a:r>
          </a:p>
        </p:txBody>
      </p:sp>
      <p:sp>
        <p:nvSpPr>
          <p:cNvPr id="8" name="Segnaposto testo 7"/>
          <p:cNvSpPr>
            <a:spLocks noGrp="1"/>
          </p:cNvSpPr>
          <p:nvPr>
            <p:ph type="body" idx="11"/>
          </p:nvPr>
        </p:nvSpPr>
        <p:spPr>
          <a:xfrm>
            <a:off x="539750" y="1523999"/>
            <a:ext cx="8208963" cy="4961467"/>
          </a:xfrm>
        </p:spPr>
        <p:txBody>
          <a:bodyPr>
            <a:normAutofit/>
          </a:bodyPr>
          <a:lstStyle/>
          <a:p>
            <a:pPr marL="285750" indent="-285750">
              <a:buFont typeface="Arial" panose="020B0604020202020204" pitchFamily="34" charset="0"/>
              <a:buChar char="•"/>
            </a:pPr>
            <a:r>
              <a:rPr lang="it-IT" sz="1800" dirty="0">
                <a:solidFill>
                  <a:schemeClr val="tx1"/>
                </a:solidFill>
                <a:latin typeface="Georgia" panose="02040502050405020303" pitchFamily="18" charset="0"/>
              </a:rPr>
              <a:t>Successo cognitivo: risultati scolastici eccellenti, voti elevati, promozione a fine anno, attestati di merito, borse di studio, ecc.</a:t>
            </a:r>
          </a:p>
          <a:p>
            <a:pPr>
              <a:buFont typeface="Arial" pitchFamily="34" charset="0"/>
              <a:buChar char="•"/>
            </a:pPr>
            <a:endParaRPr lang="it-IT" sz="1800" dirty="0">
              <a:solidFill>
                <a:schemeClr val="tx1"/>
              </a:solidFill>
              <a:latin typeface="Georgia" panose="02040502050405020303" pitchFamily="18" charset="0"/>
            </a:endParaRPr>
          </a:p>
          <a:p>
            <a:pPr algn="just"/>
            <a:r>
              <a:rPr lang="it-IT" sz="1600" b="1" i="1" dirty="0">
                <a:solidFill>
                  <a:schemeClr val="tx2"/>
                </a:solidFill>
              </a:rPr>
              <a:t>Molly.</a:t>
            </a:r>
            <a:r>
              <a:rPr lang="it-IT" sz="1600" i="1" dirty="0">
                <a:solidFill>
                  <a:schemeClr val="tx2"/>
                </a:solidFill>
              </a:rPr>
              <a:t> Come mio più grande successo ricordo questo: all'inizio della scuola, tre anni fa, l'italiano era per me una lingua sconosciuta; ma alla fine dell'anno scolastico ero una delle migliori alunne della mia classe e il mio nome è stato scritto nelle “Pagelle d'oro” del giornale Bresciaoggi. Questa è stata la mia più grande vittoria, perché, ad essere sincera, all'inizio avevo paura di essere bocciata. </a:t>
            </a:r>
          </a:p>
          <a:p>
            <a:pPr algn="just"/>
            <a:r>
              <a:rPr lang="it-IT" sz="1600" i="1" dirty="0">
                <a:solidFill>
                  <a:schemeClr val="tx2"/>
                </a:solidFill>
              </a:rPr>
              <a:t> </a:t>
            </a:r>
          </a:p>
          <a:p>
            <a:pPr algn="just"/>
            <a:r>
              <a:rPr lang="it-IT" sz="1600" b="1" i="1" dirty="0" err="1">
                <a:solidFill>
                  <a:schemeClr val="tx2"/>
                </a:solidFill>
              </a:rPr>
              <a:t>Jawhara</a:t>
            </a:r>
            <a:r>
              <a:rPr lang="it-IT" sz="1600" b="1" i="1" dirty="0">
                <a:solidFill>
                  <a:schemeClr val="tx2"/>
                </a:solidFill>
              </a:rPr>
              <a:t>. </a:t>
            </a:r>
            <a:r>
              <a:rPr lang="it-IT" sz="1600" i="1" dirty="0">
                <a:solidFill>
                  <a:schemeClr val="tx2"/>
                </a:solidFill>
              </a:rPr>
              <a:t>A mio avviso, essere tra i migliori significa avere delle capacità, delle ambizioni e soprattutto dei buoni voti a scuola. E, modestamente, mi sento una studentessa di successo; i miei voti lo possono confermare.</a:t>
            </a:r>
          </a:p>
          <a:p>
            <a:pPr algn="just"/>
            <a:r>
              <a:rPr lang="it-IT" sz="1600" i="1" dirty="0">
                <a:solidFill>
                  <a:schemeClr val="tx2"/>
                </a:solidFill>
              </a:rPr>
              <a:t> </a:t>
            </a:r>
          </a:p>
          <a:p>
            <a:pPr algn="just"/>
            <a:r>
              <a:rPr lang="it-IT" sz="1600" b="1" i="1" dirty="0">
                <a:solidFill>
                  <a:schemeClr val="tx2"/>
                </a:solidFill>
              </a:rPr>
              <a:t>Anita. </a:t>
            </a:r>
            <a:r>
              <a:rPr lang="it-IT" sz="1600" i="1" dirty="0">
                <a:solidFill>
                  <a:schemeClr val="tx2"/>
                </a:solidFill>
              </a:rPr>
              <a:t>Un successo che ho ottenuto in questa scuola è il mio primo 10 in italiano. Di dieci ne ho presi abbastanza, ma mai in italiano e, sinceramente, non avrei mai pensato di poter prendere un tale voto. In quell’occasione, ricordo che tutta la mia classe aveva applaudito, anche perché è molto difficile prendere un ottimo voto con il professore di italiano. </a:t>
            </a:r>
          </a:p>
          <a:p>
            <a:endParaRPr lang="it-IT" sz="1400" i="1" dirty="0">
              <a:solidFill>
                <a:schemeClr val="tx1"/>
              </a:solidFill>
              <a:latin typeface="Georgia" panose="02040502050405020303" pitchFamily="18" charset="0"/>
            </a:endParaRPr>
          </a:p>
          <a:p>
            <a:pPr>
              <a:defRPr/>
            </a:pPr>
            <a:endParaRPr lang="it-IT" sz="1800" dirty="0">
              <a:solidFill>
                <a:schemeClr val="tx1"/>
              </a:solidFill>
              <a:latin typeface="Georgia" pitchFamily="18" charset="0"/>
              <a:ea typeface="ＭＳ Ｐゴシック" charset="-128"/>
            </a:endParaRPr>
          </a:p>
          <a:p>
            <a:pPr>
              <a:buFontTx/>
              <a:buChar char="-"/>
              <a:defRPr/>
            </a:pPr>
            <a:endParaRPr lang="it-IT" dirty="0">
              <a:solidFill>
                <a:schemeClr val="tx1"/>
              </a:solidFill>
              <a:ea typeface="ＭＳ Ｐゴシック" charset="-128"/>
            </a:endParaRPr>
          </a:p>
        </p:txBody>
      </p:sp>
    </p:spTree>
    <p:extLst>
      <p:ext uri="{BB962C8B-B14F-4D97-AF65-F5344CB8AC3E}">
        <p14:creationId xmlns:p14="http://schemas.microsoft.com/office/powerpoint/2010/main" val="2614373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testo 8"/>
          <p:cNvSpPr>
            <a:spLocks noGrp="1"/>
          </p:cNvSpPr>
          <p:nvPr>
            <p:ph type="body" idx="12"/>
          </p:nvPr>
        </p:nvSpPr>
        <p:spPr bwMode="auto">
          <a:xfrm>
            <a:off x="3632200" y="479425"/>
            <a:ext cx="5116513" cy="492125"/>
          </a:xfrm>
          <a:noFill/>
          <a:ln>
            <a:miter lim="800000"/>
            <a:headEnd/>
            <a:tailEnd/>
          </a:ln>
        </p:spPr>
        <p:txBody>
          <a:bodyPr vert="horz" wrap="square" numCol="1" compatLnSpc="1">
            <a:prstTxWarp prst="textNoShape">
              <a:avLst/>
            </a:prstTxWarp>
          </a:bodyPr>
          <a:lstStyle/>
          <a:p>
            <a:r>
              <a:rPr lang="it-IT" dirty="0"/>
              <a:t>SUCCESSO come PROCESSO</a:t>
            </a:r>
          </a:p>
        </p:txBody>
      </p:sp>
      <p:sp>
        <p:nvSpPr>
          <p:cNvPr id="8" name="Segnaposto testo 7"/>
          <p:cNvSpPr>
            <a:spLocks noGrp="1"/>
          </p:cNvSpPr>
          <p:nvPr>
            <p:ph type="body" idx="11"/>
          </p:nvPr>
        </p:nvSpPr>
        <p:spPr>
          <a:xfrm>
            <a:off x="539750" y="1320799"/>
            <a:ext cx="8208963" cy="4944533"/>
          </a:xfrm>
        </p:spPr>
        <p:txBody>
          <a:bodyPr>
            <a:normAutofit fontScale="92500" lnSpcReduction="10000"/>
          </a:bodyPr>
          <a:lstStyle/>
          <a:p>
            <a:pPr marL="285750" indent="-285750">
              <a:buFont typeface="Arial" panose="020B0604020202020204" pitchFamily="34" charset="0"/>
              <a:buChar char="•"/>
            </a:pPr>
            <a:r>
              <a:rPr lang="it-IT" sz="1800" dirty="0">
                <a:solidFill>
                  <a:schemeClr val="tx1"/>
                </a:solidFill>
                <a:latin typeface="Georgia" panose="02040502050405020303" pitchFamily="18" charset="0"/>
              </a:rPr>
              <a:t>Prospettiva di miglioramento continuo come sfida, avere sempre da imparare</a:t>
            </a:r>
          </a:p>
          <a:p>
            <a:pPr marL="285750" indent="-285750">
              <a:buFont typeface="Arial" panose="020B0604020202020204" pitchFamily="34" charset="0"/>
              <a:buChar char="•"/>
            </a:pPr>
            <a:r>
              <a:rPr lang="it-IT" sz="1800" dirty="0">
                <a:solidFill>
                  <a:schemeClr val="tx1"/>
                </a:solidFill>
                <a:latin typeface="Georgia" panose="02040502050405020303" pitchFamily="18" charset="0"/>
              </a:rPr>
              <a:t>Passaggio dalla crisi al successo</a:t>
            </a:r>
          </a:p>
          <a:p>
            <a:pPr marL="285750" indent="-285750">
              <a:buFont typeface="Arial" panose="020B0604020202020204" pitchFamily="34" charset="0"/>
              <a:buChar char="•"/>
            </a:pPr>
            <a:r>
              <a:rPr lang="it-IT" sz="1800" dirty="0">
                <a:solidFill>
                  <a:schemeClr val="tx1"/>
                </a:solidFill>
                <a:latin typeface="Georgia" panose="02040502050405020303" pitchFamily="18" charset="0"/>
              </a:rPr>
              <a:t>Superare ostacoli e fallimenti </a:t>
            </a:r>
          </a:p>
          <a:p>
            <a:pPr marL="285750" indent="-285750">
              <a:buFont typeface="Arial" panose="020B0604020202020204" pitchFamily="34" charset="0"/>
              <a:buChar char="•"/>
            </a:pPr>
            <a:r>
              <a:rPr lang="it-IT" sz="1800" dirty="0">
                <a:solidFill>
                  <a:schemeClr val="tx1"/>
                </a:solidFill>
                <a:latin typeface="Georgia" panose="02040502050405020303" pitchFamily="18" charset="0"/>
              </a:rPr>
              <a:t>Perseverare</a:t>
            </a:r>
          </a:p>
          <a:p>
            <a:pPr marL="285750" indent="-285750">
              <a:buFont typeface="Arial" panose="020B0604020202020204" pitchFamily="34" charset="0"/>
              <a:buChar char="•"/>
            </a:pPr>
            <a:r>
              <a:rPr lang="it-IT" sz="1800" dirty="0">
                <a:solidFill>
                  <a:schemeClr val="tx1"/>
                </a:solidFill>
                <a:latin typeface="Georgia" panose="02040502050405020303" pitchFamily="18" charset="0"/>
              </a:rPr>
              <a:t>Coltivare speranze e ambizioni per il futuro</a:t>
            </a:r>
          </a:p>
          <a:p>
            <a:endParaRPr lang="it-IT" sz="1800" b="1" dirty="0">
              <a:solidFill>
                <a:schemeClr val="tx1"/>
              </a:solidFill>
              <a:latin typeface="Georgia" panose="02040502050405020303" pitchFamily="18" charset="0"/>
            </a:endParaRPr>
          </a:p>
          <a:p>
            <a:pPr algn="just"/>
            <a:r>
              <a:rPr lang="it-IT" sz="1400" b="1" i="1" dirty="0">
                <a:solidFill>
                  <a:schemeClr val="tx2"/>
                </a:solidFill>
              </a:rPr>
              <a:t>Anastasia. </a:t>
            </a:r>
            <a:r>
              <a:rPr lang="it-IT" sz="1400" i="1" dirty="0">
                <a:solidFill>
                  <a:schemeClr val="tx2"/>
                </a:solidFill>
              </a:rPr>
              <a:t>L’obiettivo è superare le proprie capacità o almeno incrementarle. Ottenere il risultato ambito, poi, non deve essere una meta ma una transizione.</a:t>
            </a:r>
          </a:p>
          <a:p>
            <a:pPr algn="just"/>
            <a:r>
              <a:rPr lang="it-IT" sz="1400" i="1" dirty="0">
                <a:solidFill>
                  <a:schemeClr val="tx2"/>
                </a:solidFill>
              </a:rPr>
              <a:t> </a:t>
            </a:r>
          </a:p>
          <a:p>
            <a:pPr algn="just"/>
            <a:r>
              <a:rPr lang="it-IT" sz="1400" b="1" i="1" dirty="0">
                <a:solidFill>
                  <a:schemeClr val="tx2"/>
                </a:solidFill>
              </a:rPr>
              <a:t>Tiana. </a:t>
            </a:r>
            <a:r>
              <a:rPr lang="it-IT" sz="1400" i="1" dirty="0">
                <a:solidFill>
                  <a:schemeClr val="tx2"/>
                </a:solidFill>
              </a:rPr>
              <a:t>Non è facile raccontare la mia storia, perché, per me, significa rivivere tutti i momenti di crisi e di difficoltà che, invece, non vorrei rivivere mai più. Ma, con questa opportunità, spero di poter aiutare gli altri ragazzi che si trovano in una situazione di crisi, come quella in cui mi sono trovata io. Voglio mostrare tutte le emozioni che ho provato durante quel periodo e come sono arrivata a questo successo. Non avrei mai pensato che un giorno avrei scritto la mia esperienza e che l’avrei condivisa con gli altri. Sono stata molto fortunata a non abbandonare la speranza dopo un fallimento. Ho provato finché non ho superato l'ostacolo che non mi permetteva di raggiungere miei obiettivi. Bisogna sempre affrontare le insicurezze e non smettere mai di provare ancora. </a:t>
            </a:r>
          </a:p>
          <a:p>
            <a:pPr algn="just"/>
            <a:r>
              <a:rPr lang="it-IT" sz="1400" i="1" dirty="0">
                <a:solidFill>
                  <a:schemeClr val="tx2"/>
                </a:solidFill>
              </a:rPr>
              <a:t> </a:t>
            </a:r>
          </a:p>
          <a:p>
            <a:pPr algn="just"/>
            <a:r>
              <a:rPr lang="it-IT" sz="1400" b="1" i="1" dirty="0">
                <a:solidFill>
                  <a:schemeClr val="tx2"/>
                </a:solidFill>
              </a:rPr>
              <a:t>Mr. </a:t>
            </a:r>
            <a:r>
              <a:rPr lang="it-IT" sz="1400" b="1" i="1" dirty="0" err="1">
                <a:solidFill>
                  <a:schemeClr val="tx2"/>
                </a:solidFill>
              </a:rPr>
              <a:t>Nobody</a:t>
            </a:r>
            <a:r>
              <a:rPr lang="it-IT" sz="1400" b="1" i="1" dirty="0">
                <a:solidFill>
                  <a:schemeClr val="tx2"/>
                </a:solidFill>
              </a:rPr>
              <a:t>.</a:t>
            </a:r>
            <a:r>
              <a:rPr lang="it-IT" sz="1400" i="1" dirty="0">
                <a:solidFill>
                  <a:schemeClr val="tx2"/>
                </a:solidFill>
              </a:rPr>
              <a:t> Anche se non mi sento uno studente di successo, ritengo di avere delle ambizioni. “Cose da fare in questa vita” è il nome che ho dato alla mia lista di progetti; di questa lista, a volte, ne parlo anche con gli insegnanti … magari è per questo che gli insegnanti mi trovano un “bravo studente” … io, comunque, preferisco definirmi uno “studente pieno di speranze”.</a:t>
            </a:r>
          </a:p>
          <a:p>
            <a:endParaRPr lang="it-IT" sz="1800" dirty="0">
              <a:solidFill>
                <a:schemeClr val="tx1"/>
              </a:solidFill>
              <a:latin typeface="Georgia" panose="02040502050405020303" pitchFamily="18" charset="0"/>
            </a:endParaRPr>
          </a:p>
          <a:p>
            <a:pPr>
              <a:defRPr/>
            </a:pPr>
            <a:endParaRPr lang="it-IT" sz="1800" dirty="0">
              <a:solidFill>
                <a:schemeClr val="tx1"/>
              </a:solidFill>
              <a:latin typeface="Georgia" pitchFamily="18" charset="0"/>
              <a:ea typeface="ＭＳ Ｐゴシック" charset="-128"/>
            </a:endParaRPr>
          </a:p>
          <a:p>
            <a:pPr>
              <a:buFontTx/>
              <a:buChar char="-"/>
              <a:defRPr/>
            </a:pPr>
            <a:endParaRPr lang="it-IT" dirty="0">
              <a:solidFill>
                <a:schemeClr val="tx1"/>
              </a:solidFill>
              <a:ea typeface="ＭＳ Ｐゴシック" charset="-128"/>
            </a:endParaRPr>
          </a:p>
        </p:txBody>
      </p:sp>
    </p:spTree>
    <p:extLst>
      <p:ext uri="{BB962C8B-B14F-4D97-AF65-F5344CB8AC3E}">
        <p14:creationId xmlns:p14="http://schemas.microsoft.com/office/powerpoint/2010/main" val="4039934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testo 8"/>
          <p:cNvSpPr>
            <a:spLocks noGrp="1"/>
          </p:cNvSpPr>
          <p:nvPr>
            <p:ph type="body" idx="12"/>
          </p:nvPr>
        </p:nvSpPr>
        <p:spPr bwMode="auto">
          <a:xfrm>
            <a:off x="3632200" y="479425"/>
            <a:ext cx="5116513" cy="492125"/>
          </a:xfrm>
          <a:noFill/>
          <a:ln>
            <a:miter lim="800000"/>
            <a:headEnd/>
            <a:tailEnd/>
          </a:ln>
        </p:spPr>
        <p:txBody>
          <a:bodyPr vert="horz" wrap="square" numCol="1" compatLnSpc="1">
            <a:prstTxWarp prst="textNoShape">
              <a:avLst/>
            </a:prstTxWarp>
          </a:bodyPr>
          <a:lstStyle/>
          <a:p>
            <a:r>
              <a:rPr lang="it-IT" dirty="0"/>
              <a:t>La dimensione INDIVIDUALE del successo</a:t>
            </a:r>
          </a:p>
        </p:txBody>
      </p:sp>
      <p:sp>
        <p:nvSpPr>
          <p:cNvPr id="8" name="Segnaposto testo 7"/>
          <p:cNvSpPr>
            <a:spLocks noGrp="1"/>
          </p:cNvSpPr>
          <p:nvPr>
            <p:ph type="body" idx="11"/>
          </p:nvPr>
        </p:nvSpPr>
        <p:spPr>
          <a:xfrm>
            <a:off x="539750" y="1523999"/>
            <a:ext cx="8208963" cy="5602357"/>
          </a:xfrm>
        </p:spPr>
        <p:txBody>
          <a:bodyPr>
            <a:normAutofit/>
          </a:bodyPr>
          <a:lstStyle/>
          <a:p>
            <a:pPr marL="285750" indent="-285750">
              <a:buFont typeface="Arial" panose="020B0604020202020204" pitchFamily="34" charset="0"/>
              <a:buChar char="•"/>
            </a:pPr>
            <a:r>
              <a:rPr lang="it-IT" sz="1600" dirty="0">
                <a:solidFill>
                  <a:schemeClr val="tx1"/>
                </a:solidFill>
                <a:latin typeface="Georgia" panose="02040502050405020303" pitchFamily="18" charset="0"/>
              </a:rPr>
              <a:t>Impegno individuale </a:t>
            </a:r>
          </a:p>
          <a:p>
            <a:pPr marL="285750" indent="-285750">
              <a:buFont typeface="Arial" panose="020B0604020202020204" pitchFamily="34" charset="0"/>
              <a:buChar char="•"/>
            </a:pPr>
            <a:r>
              <a:rPr lang="it-IT" sz="1600" dirty="0">
                <a:solidFill>
                  <a:schemeClr val="tx1"/>
                </a:solidFill>
                <a:latin typeface="Georgia" panose="02040502050405020303" pitchFamily="18" charset="0"/>
              </a:rPr>
              <a:t>Abilità individuali</a:t>
            </a:r>
          </a:p>
          <a:p>
            <a:pPr marL="285750" indent="-285750">
              <a:buFont typeface="Arial" panose="020B0604020202020204" pitchFamily="34" charset="0"/>
              <a:buChar char="•"/>
            </a:pPr>
            <a:r>
              <a:rPr lang="it-IT" sz="1600" dirty="0">
                <a:solidFill>
                  <a:schemeClr val="tx1"/>
                </a:solidFill>
                <a:latin typeface="Georgia" panose="02040502050405020303" pitchFamily="18" charset="0"/>
              </a:rPr>
              <a:t>Merito</a:t>
            </a:r>
          </a:p>
          <a:p>
            <a:pPr marL="285750" indent="-285750">
              <a:buFont typeface="Arial" panose="020B0604020202020204" pitchFamily="34" charset="0"/>
              <a:buChar char="•"/>
            </a:pPr>
            <a:r>
              <a:rPr lang="it-IT" sz="1600" dirty="0">
                <a:solidFill>
                  <a:schemeClr val="tx1"/>
                </a:solidFill>
                <a:latin typeface="Georgia" panose="02040502050405020303" pitchFamily="18" charset="0"/>
              </a:rPr>
              <a:t>Performance </a:t>
            </a:r>
          </a:p>
          <a:p>
            <a:pPr marL="285750" indent="-285750">
              <a:buFont typeface="Arial" panose="020B0604020202020204" pitchFamily="34" charset="0"/>
              <a:buChar char="•"/>
            </a:pPr>
            <a:r>
              <a:rPr lang="it-IT" sz="1600" dirty="0">
                <a:solidFill>
                  <a:schemeClr val="tx1"/>
                </a:solidFill>
                <a:latin typeface="Georgia" panose="02040502050405020303" pitchFamily="18" charset="0"/>
              </a:rPr>
              <a:t>Differenza come punto di forza e vantaggio</a:t>
            </a:r>
          </a:p>
          <a:p>
            <a:endParaRPr lang="it-IT" sz="1600" dirty="0">
              <a:solidFill>
                <a:schemeClr val="tx1"/>
              </a:solidFill>
              <a:latin typeface="Georgia" panose="02040502050405020303" pitchFamily="18" charset="0"/>
            </a:endParaRPr>
          </a:p>
          <a:p>
            <a:pPr algn="just"/>
            <a:r>
              <a:rPr lang="it-IT" sz="1400" b="1" i="1" dirty="0">
                <a:solidFill>
                  <a:schemeClr val="tx2"/>
                </a:solidFill>
              </a:rPr>
              <a:t>Destiny. </a:t>
            </a:r>
            <a:r>
              <a:rPr lang="it-IT" sz="1400" i="1" dirty="0">
                <a:solidFill>
                  <a:schemeClr val="tx2"/>
                </a:solidFill>
              </a:rPr>
              <a:t>Essere il migliore per me non è solo un potenziale, ma è soprattutto l’essere una persona che crede in se stessa e che lotta per i propri sogni, che quando fallisce si rialza subito e lotta ancora di più … La diversità dell’immigrazione è poi un dono eccezionale che ho.</a:t>
            </a:r>
          </a:p>
          <a:p>
            <a:pPr algn="just"/>
            <a:r>
              <a:rPr lang="it-IT" sz="1400" b="1" i="1" dirty="0">
                <a:solidFill>
                  <a:schemeClr val="tx2"/>
                </a:solidFill>
              </a:rPr>
              <a:t> </a:t>
            </a:r>
            <a:endParaRPr lang="it-IT" sz="1400" i="1" dirty="0">
              <a:solidFill>
                <a:schemeClr val="tx2"/>
              </a:solidFill>
            </a:endParaRPr>
          </a:p>
          <a:p>
            <a:pPr algn="just"/>
            <a:r>
              <a:rPr lang="it-IT" sz="1400" b="1" i="1" dirty="0">
                <a:solidFill>
                  <a:schemeClr val="tx2"/>
                </a:solidFill>
              </a:rPr>
              <a:t>Desi Girl. </a:t>
            </a:r>
            <a:r>
              <a:rPr lang="it-IT" sz="1400" i="1" dirty="0">
                <a:solidFill>
                  <a:schemeClr val="tx2"/>
                </a:solidFill>
              </a:rPr>
              <a:t>Mi considero una studentessa che con tanto impegno e studio sta ottenendo risultati ottimi e credo che ogni studente possa farlo, basta solo provarci e non dire mai: “io non sono capace, non sono brava” o “io non riesco”.</a:t>
            </a:r>
          </a:p>
          <a:p>
            <a:pPr algn="just"/>
            <a:r>
              <a:rPr lang="it-IT" sz="1400" i="1" dirty="0">
                <a:solidFill>
                  <a:schemeClr val="tx2"/>
                </a:solidFill>
              </a:rPr>
              <a:t> </a:t>
            </a:r>
          </a:p>
          <a:p>
            <a:pPr algn="just"/>
            <a:r>
              <a:rPr lang="it-IT" sz="1400" b="1" i="1" dirty="0">
                <a:solidFill>
                  <a:schemeClr val="tx2"/>
                </a:solidFill>
              </a:rPr>
              <a:t>Hannah.</a:t>
            </a:r>
            <a:r>
              <a:rPr lang="it-IT" sz="1400" i="1" dirty="0">
                <a:solidFill>
                  <a:schemeClr val="tx2"/>
                </a:solidFill>
              </a:rPr>
              <a:t> Quando lavori tanto per raggiungere qualcosa, perché non pensare di meritare un’opportunità del genere? </a:t>
            </a:r>
          </a:p>
          <a:p>
            <a:pPr algn="just"/>
            <a:r>
              <a:rPr lang="it-IT" sz="1400" i="1" dirty="0">
                <a:solidFill>
                  <a:schemeClr val="tx2"/>
                </a:solidFill>
              </a:rPr>
              <a:t> </a:t>
            </a:r>
          </a:p>
          <a:p>
            <a:pPr algn="just"/>
            <a:r>
              <a:rPr lang="it-IT" sz="1400" b="1" i="1" dirty="0" err="1">
                <a:solidFill>
                  <a:schemeClr val="tx2"/>
                </a:solidFill>
              </a:rPr>
              <a:t>Fatum</a:t>
            </a:r>
            <a:r>
              <a:rPr lang="it-IT" sz="1400" b="1" i="1" dirty="0">
                <a:solidFill>
                  <a:schemeClr val="tx2"/>
                </a:solidFill>
              </a:rPr>
              <a:t>. </a:t>
            </a:r>
            <a:r>
              <a:rPr lang="it-IT" sz="1400" i="1" dirty="0">
                <a:solidFill>
                  <a:schemeClr val="tx2"/>
                </a:solidFill>
              </a:rPr>
              <a:t>Essere uno dei migliori significa essere diverso dagli altri. Io cerco sempre di essere la “pecora nera”. Cerco di essere l’eccezione, perché oggi viviamo in una società monotona e bisogna cercare di uscire da questa cortina che un po’ avvolge tutti. </a:t>
            </a:r>
          </a:p>
          <a:p>
            <a:r>
              <a:rPr lang="it-IT" dirty="0"/>
              <a:t> </a:t>
            </a:r>
          </a:p>
          <a:p>
            <a:endParaRPr lang="it-IT" sz="14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1314750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testo 8"/>
          <p:cNvSpPr>
            <a:spLocks noGrp="1"/>
          </p:cNvSpPr>
          <p:nvPr>
            <p:ph type="body" idx="12"/>
          </p:nvPr>
        </p:nvSpPr>
        <p:spPr bwMode="auto">
          <a:xfrm>
            <a:off x="3632200" y="479425"/>
            <a:ext cx="5116513" cy="492125"/>
          </a:xfrm>
          <a:noFill/>
          <a:ln>
            <a:miter lim="800000"/>
            <a:headEnd/>
            <a:tailEnd/>
          </a:ln>
        </p:spPr>
        <p:txBody>
          <a:bodyPr vert="horz" wrap="square" numCol="1" compatLnSpc="1">
            <a:prstTxWarp prst="textNoShape">
              <a:avLst/>
            </a:prstTxWarp>
          </a:bodyPr>
          <a:lstStyle/>
          <a:p>
            <a:r>
              <a:rPr lang="it-IT" dirty="0"/>
              <a:t>La dimensione SOCIO-RELAZIONALE del successo</a:t>
            </a:r>
          </a:p>
        </p:txBody>
      </p:sp>
      <p:sp>
        <p:nvSpPr>
          <p:cNvPr id="8" name="Segnaposto testo 7"/>
          <p:cNvSpPr>
            <a:spLocks noGrp="1"/>
          </p:cNvSpPr>
          <p:nvPr>
            <p:ph type="body" idx="11"/>
          </p:nvPr>
        </p:nvSpPr>
        <p:spPr>
          <a:xfrm>
            <a:off x="539750" y="1253067"/>
            <a:ext cx="8208963" cy="5873289"/>
          </a:xfrm>
        </p:spPr>
        <p:txBody>
          <a:bodyPr>
            <a:normAutofit/>
          </a:bodyPr>
          <a:lstStyle/>
          <a:p>
            <a:pPr marL="285750" indent="-285750">
              <a:buFont typeface="Arial" panose="020B0604020202020204" pitchFamily="34" charset="0"/>
              <a:buChar char="•"/>
            </a:pPr>
            <a:r>
              <a:rPr lang="it-IT" sz="1600" dirty="0">
                <a:solidFill>
                  <a:schemeClr val="tx1"/>
                </a:solidFill>
                <a:latin typeface="Georgia" panose="02040502050405020303" pitchFamily="18" charset="0"/>
              </a:rPr>
              <a:t>Essere altruisti e star bene con gli altri</a:t>
            </a:r>
          </a:p>
          <a:p>
            <a:pPr marL="285750" indent="-285750">
              <a:buFont typeface="Arial" panose="020B0604020202020204" pitchFamily="34" charset="0"/>
              <a:buChar char="•"/>
            </a:pPr>
            <a:r>
              <a:rPr lang="it-IT" sz="1600" dirty="0">
                <a:solidFill>
                  <a:schemeClr val="tx1"/>
                </a:solidFill>
                <a:latin typeface="Georgia" panose="02040502050405020303" pitchFamily="18" charset="0"/>
              </a:rPr>
              <a:t>Essere riconosciuti dagli altri</a:t>
            </a:r>
          </a:p>
          <a:p>
            <a:pPr marL="285750" indent="-285750">
              <a:buFont typeface="Arial" panose="020B0604020202020204" pitchFamily="34" charset="0"/>
              <a:buChar char="•"/>
            </a:pPr>
            <a:r>
              <a:rPr lang="it-IT" sz="1600" dirty="0">
                <a:solidFill>
                  <a:schemeClr val="tx1"/>
                </a:solidFill>
                <a:latin typeface="Georgia" panose="02040502050405020303" pitchFamily="18" charset="0"/>
              </a:rPr>
              <a:t>Rispondere alle aspettative degli altri</a:t>
            </a:r>
          </a:p>
          <a:p>
            <a:pPr marL="285750" indent="-285750">
              <a:buFont typeface="Arial" panose="020B0604020202020204" pitchFamily="34" charset="0"/>
              <a:buChar char="•"/>
            </a:pPr>
            <a:r>
              <a:rPr lang="it-IT" sz="1600" dirty="0">
                <a:solidFill>
                  <a:schemeClr val="tx1"/>
                </a:solidFill>
                <a:latin typeface="Georgia" panose="02040502050405020303" pitchFamily="18" charset="0"/>
              </a:rPr>
              <a:t>Aver bisogno di aiuto e aiutare</a:t>
            </a:r>
          </a:p>
          <a:p>
            <a:pPr marL="285750" indent="-285750">
              <a:buFont typeface="Arial" panose="020B0604020202020204" pitchFamily="34" charset="0"/>
              <a:buChar char="•"/>
            </a:pPr>
            <a:r>
              <a:rPr lang="it-IT" sz="1600" dirty="0">
                <a:solidFill>
                  <a:schemeClr val="tx1"/>
                </a:solidFill>
                <a:latin typeface="Georgia" panose="02040502050405020303" pitchFamily="18" charset="0"/>
              </a:rPr>
              <a:t>Insegnare agli altri</a:t>
            </a:r>
          </a:p>
          <a:p>
            <a:pPr marL="285750" indent="-285750">
              <a:buFont typeface="Arial" panose="020B0604020202020204" pitchFamily="34" charset="0"/>
              <a:buChar char="•"/>
            </a:pPr>
            <a:r>
              <a:rPr lang="it-IT" sz="1600" dirty="0">
                <a:solidFill>
                  <a:schemeClr val="tx1"/>
                </a:solidFill>
                <a:latin typeface="Georgia" panose="02040502050405020303" pitchFamily="18" charset="0"/>
              </a:rPr>
              <a:t>Partecipare e mettersi a servizio degli altri</a:t>
            </a:r>
          </a:p>
          <a:p>
            <a:pPr marL="285750" indent="-285750">
              <a:buFont typeface="Arial" panose="020B0604020202020204" pitchFamily="34" charset="0"/>
              <a:buChar char="•"/>
            </a:pPr>
            <a:endParaRPr lang="it-IT" sz="1600" dirty="0">
              <a:solidFill>
                <a:schemeClr val="tx1"/>
              </a:solidFill>
              <a:latin typeface="Georgia" panose="02040502050405020303" pitchFamily="18" charset="0"/>
            </a:endParaRPr>
          </a:p>
          <a:p>
            <a:pPr algn="just"/>
            <a:r>
              <a:rPr lang="it-IT" sz="1300" b="1" i="1" dirty="0">
                <a:solidFill>
                  <a:schemeClr val="tx2"/>
                </a:solidFill>
              </a:rPr>
              <a:t>Jenny. </a:t>
            </a:r>
            <a:r>
              <a:rPr lang="it-IT" sz="1300" i="1" dirty="0">
                <a:solidFill>
                  <a:schemeClr val="tx2"/>
                </a:solidFill>
              </a:rPr>
              <a:t>Avere successo significa: essere altruisti, essere in grado di fronteggiare un problema e riuscire a trovare una soluzione, anche quando sembra che non ci sia. Essere una studentessa eccellente significa, quindi, essere in grado di star bene con me stessa e con gli altri.</a:t>
            </a:r>
          </a:p>
          <a:p>
            <a:pPr algn="just"/>
            <a:r>
              <a:rPr lang="it-IT" sz="1300" i="1" dirty="0">
                <a:solidFill>
                  <a:schemeClr val="tx2"/>
                </a:solidFill>
              </a:rPr>
              <a:t> </a:t>
            </a:r>
          </a:p>
          <a:p>
            <a:pPr algn="just"/>
            <a:r>
              <a:rPr lang="it-IT" sz="1300" b="1" i="1" dirty="0">
                <a:solidFill>
                  <a:schemeClr val="tx2"/>
                </a:solidFill>
              </a:rPr>
              <a:t>Alishba.</a:t>
            </a:r>
            <a:r>
              <a:rPr lang="it-IT" sz="1300" i="1" dirty="0">
                <a:solidFill>
                  <a:schemeClr val="tx2"/>
                </a:solidFill>
              </a:rPr>
              <a:t> Avere successo è essere in grado di soddisfare le aspettative delle persone: bisogna sempre fare di più per non far star male chi ha creduto in noi e per confermare che hanno fatto la scelta giusta. </a:t>
            </a:r>
          </a:p>
          <a:p>
            <a:pPr algn="just"/>
            <a:r>
              <a:rPr lang="it-IT" sz="1300" i="1" dirty="0">
                <a:solidFill>
                  <a:schemeClr val="tx2"/>
                </a:solidFill>
              </a:rPr>
              <a:t> </a:t>
            </a:r>
          </a:p>
          <a:p>
            <a:pPr algn="just"/>
            <a:r>
              <a:rPr lang="it-IT" sz="1300" b="1" i="1" dirty="0">
                <a:solidFill>
                  <a:schemeClr val="tx2"/>
                </a:solidFill>
              </a:rPr>
              <a:t>Tiana.</a:t>
            </a:r>
            <a:r>
              <a:rPr lang="it-IT" sz="1300" i="1" dirty="0">
                <a:solidFill>
                  <a:schemeClr val="tx2"/>
                </a:solidFill>
              </a:rPr>
              <a:t> Credevo che gli studenti eccellenti fossero quelli che non hanno bisogno di aiuto, mentre io, come tutti, qualche volta ho bisogno di aiuto. </a:t>
            </a:r>
          </a:p>
          <a:p>
            <a:pPr algn="just"/>
            <a:r>
              <a:rPr lang="it-IT" sz="1300" i="1" dirty="0">
                <a:solidFill>
                  <a:schemeClr val="tx2"/>
                </a:solidFill>
              </a:rPr>
              <a:t> </a:t>
            </a:r>
          </a:p>
          <a:p>
            <a:pPr algn="just"/>
            <a:r>
              <a:rPr lang="it-IT" sz="1300" b="1" i="1" dirty="0">
                <a:solidFill>
                  <a:schemeClr val="tx2"/>
                </a:solidFill>
              </a:rPr>
              <a:t>Georgia.</a:t>
            </a:r>
            <a:r>
              <a:rPr lang="it-IT" sz="1300" i="1" dirty="0">
                <a:solidFill>
                  <a:schemeClr val="tx2"/>
                </a:solidFill>
              </a:rPr>
              <a:t> Io cerco sempre di dare il massimo e quando posso mi metto in gioco: faccio il rappresentante di classe, partecipo alle olimpiadi dell’istituto o aiuto i ragazzi più piccoli in difficoltà.</a:t>
            </a:r>
          </a:p>
          <a:p>
            <a:pPr algn="just"/>
            <a:r>
              <a:rPr lang="it-IT" sz="1300" i="1" dirty="0">
                <a:solidFill>
                  <a:schemeClr val="tx2"/>
                </a:solidFill>
              </a:rPr>
              <a:t> </a:t>
            </a:r>
          </a:p>
          <a:p>
            <a:pPr algn="just"/>
            <a:r>
              <a:rPr lang="it-IT" sz="1300" b="1" i="1" dirty="0" err="1">
                <a:solidFill>
                  <a:schemeClr val="tx2"/>
                </a:solidFill>
              </a:rPr>
              <a:t>Krin</a:t>
            </a:r>
            <a:r>
              <a:rPr lang="it-IT" sz="1300" b="1" i="1" dirty="0">
                <a:solidFill>
                  <a:schemeClr val="tx2"/>
                </a:solidFill>
              </a:rPr>
              <a:t>.</a:t>
            </a:r>
            <a:r>
              <a:rPr lang="it-IT" sz="1300" i="1" dirty="0">
                <a:solidFill>
                  <a:schemeClr val="tx2"/>
                </a:solidFill>
              </a:rPr>
              <a:t> Per essere davvero bravo bisogna saper spiegare le cose a chi non le ha capite, in modo che lui possa capire.</a:t>
            </a:r>
          </a:p>
          <a:p>
            <a:pPr marL="285750" indent="-285750">
              <a:buFont typeface="Arial" panose="020B0604020202020204" pitchFamily="34" charset="0"/>
              <a:buChar char="•"/>
            </a:pPr>
            <a:endParaRPr lang="it-IT" sz="14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1361510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testo 8"/>
          <p:cNvSpPr>
            <a:spLocks noGrp="1"/>
          </p:cNvSpPr>
          <p:nvPr>
            <p:ph type="body" idx="12"/>
          </p:nvPr>
        </p:nvSpPr>
        <p:spPr bwMode="auto">
          <a:xfrm>
            <a:off x="3454619" y="479424"/>
            <a:ext cx="5116513" cy="492125"/>
          </a:xfrm>
          <a:noFill/>
          <a:ln>
            <a:miter lim="800000"/>
            <a:headEnd/>
            <a:tailEnd/>
          </a:ln>
        </p:spPr>
        <p:txBody>
          <a:bodyPr vert="horz" wrap="square" numCol="1" compatLnSpc="1">
            <a:prstTxWarp prst="textNoShape">
              <a:avLst/>
            </a:prstTxWarp>
          </a:bodyPr>
          <a:lstStyle/>
          <a:p>
            <a:r>
              <a:rPr lang="it-IT" dirty="0"/>
              <a:t>L’esperienza della SCRITTURA</a:t>
            </a:r>
          </a:p>
        </p:txBody>
      </p:sp>
      <p:sp>
        <p:nvSpPr>
          <p:cNvPr id="16388" name="Segnaposto testo 7"/>
          <p:cNvSpPr>
            <a:spLocks noGrp="1"/>
          </p:cNvSpPr>
          <p:nvPr>
            <p:ph type="body" idx="11"/>
          </p:nvPr>
        </p:nvSpPr>
        <p:spPr bwMode="auto">
          <a:xfrm>
            <a:off x="539750" y="1321905"/>
            <a:ext cx="8208963" cy="5943600"/>
          </a:xfrm>
          <a:ln>
            <a:miter lim="800000"/>
            <a:headEnd/>
            <a:tailEnd/>
          </a:ln>
        </p:spPr>
        <p:txBody>
          <a:bodyPr vert="horz" wrap="square" numCol="1" compatLnSpc="1">
            <a:prstTxWarp prst="textNoShape">
              <a:avLst/>
            </a:prstTxWarp>
            <a:normAutofit/>
          </a:bodyPr>
          <a:lstStyle/>
          <a:p>
            <a:pPr marL="342900" indent="-342900">
              <a:buFontTx/>
              <a:buChar char="-"/>
            </a:pPr>
            <a:r>
              <a:rPr lang="it-IT" sz="1400" b="1" dirty="0">
                <a:solidFill>
                  <a:schemeClr val="tx2"/>
                </a:solidFill>
              </a:rPr>
              <a:t>Malik. </a:t>
            </a:r>
            <a:r>
              <a:rPr lang="it-IT" sz="1400" dirty="0">
                <a:solidFill>
                  <a:schemeClr val="tx2"/>
                </a:solidFill>
              </a:rPr>
              <a:t>Scrivere quest’autobiografia è un motivo di grande orgoglio per me, ancora di più se penso che questa testimonianza viene presentata in un evento pubblico</a:t>
            </a:r>
          </a:p>
          <a:p>
            <a:pPr marL="342900" indent="-342900">
              <a:buFontTx/>
              <a:buChar char="-"/>
            </a:pPr>
            <a:r>
              <a:rPr lang="it-IT" sz="1400" b="1" dirty="0">
                <a:solidFill>
                  <a:schemeClr val="tx2"/>
                </a:solidFill>
                <a:ea typeface="ＭＳ Ｐゴシック" pitchFamily="34" charset="-128"/>
              </a:rPr>
              <a:t>Nur. </a:t>
            </a:r>
            <a:r>
              <a:rPr lang="it-IT" sz="1400" dirty="0">
                <a:solidFill>
                  <a:schemeClr val="tx2"/>
                </a:solidFill>
                <a:ea typeface="ＭＳ Ｐゴシック" pitchFamily="34" charset="-128"/>
              </a:rPr>
              <a:t>Uno dei tanti momenti felici è indubbiamente questo: il fatto di essere stata scelta per scrivere della mia vita scolastica; mi ha reso molto orgogliosa</a:t>
            </a:r>
          </a:p>
          <a:p>
            <a:pPr marL="342900" indent="-342900">
              <a:buFontTx/>
              <a:buChar char="-"/>
            </a:pPr>
            <a:r>
              <a:rPr lang="it-IT" sz="1400" b="1" dirty="0">
                <a:solidFill>
                  <a:schemeClr val="tx2"/>
                </a:solidFill>
                <a:ea typeface="ＭＳ Ｐゴシック" pitchFamily="34" charset="-128"/>
              </a:rPr>
              <a:t>Destiny. </a:t>
            </a:r>
            <a:r>
              <a:rPr lang="it-IT" sz="1400" dirty="0">
                <a:solidFill>
                  <a:schemeClr val="tx2"/>
                </a:solidFill>
                <a:ea typeface="ＭＳ Ｐゴシック" pitchFamily="34" charset="-128"/>
              </a:rPr>
              <a:t>Fui veramente onorata di essere tra i migliori e di scrivere per questo progetto</a:t>
            </a:r>
          </a:p>
          <a:p>
            <a:pPr marL="342900" indent="-342900">
              <a:buFontTx/>
              <a:buChar char="-"/>
            </a:pPr>
            <a:r>
              <a:rPr lang="it-IT" sz="1400" b="1" dirty="0">
                <a:solidFill>
                  <a:schemeClr val="tx2"/>
                </a:solidFill>
                <a:ea typeface="ＭＳ Ｐゴシック" pitchFamily="34" charset="-128"/>
              </a:rPr>
              <a:t>Anastasia. </a:t>
            </a:r>
            <a:r>
              <a:rPr lang="it-IT" sz="1400" dirty="0">
                <a:solidFill>
                  <a:schemeClr val="tx2"/>
                </a:solidFill>
                <a:ea typeface="ＭＳ Ｐゴシック" pitchFamily="34" charset="-128"/>
              </a:rPr>
              <a:t>Il solo scrivere questo testo mi sembra un vantaggio per studenti stranieri e non che si trovano in difficoltà</a:t>
            </a:r>
          </a:p>
          <a:p>
            <a:pPr marL="342900" indent="-342900">
              <a:buFontTx/>
              <a:buChar char="-"/>
            </a:pPr>
            <a:r>
              <a:rPr lang="it-IT" sz="1400" b="1" dirty="0">
                <a:solidFill>
                  <a:schemeClr val="tx2"/>
                </a:solidFill>
                <a:ea typeface="ＭＳ Ｐゴシック" pitchFamily="34" charset="-128"/>
              </a:rPr>
              <a:t>BBB. </a:t>
            </a:r>
            <a:r>
              <a:rPr lang="it-IT" sz="1400" dirty="0">
                <a:solidFill>
                  <a:schemeClr val="tx2"/>
                </a:solidFill>
                <a:ea typeface="ＭＳ Ｐゴシック" pitchFamily="34" charset="-128"/>
              </a:rPr>
              <a:t>Il fatto, poi, che i miei insegnanti mi abbiano chiesto di scrivere la mia storia perché sono un «bravo studente» è stata una bellissima esperienza perché tutti noi facciamo qualcosa per essere i migliori e quando lo diventiamo vuol dire aver superato una sfida</a:t>
            </a:r>
          </a:p>
          <a:p>
            <a:pPr marL="342900" indent="-342900">
              <a:buFontTx/>
              <a:buChar char="-"/>
            </a:pPr>
            <a:r>
              <a:rPr lang="it-IT" sz="1400" b="1" dirty="0" err="1">
                <a:solidFill>
                  <a:schemeClr val="tx2"/>
                </a:solidFill>
                <a:ea typeface="ＭＳ Ｐゴシック" pitchFamily="34" charset="-128"/>
              </a:rPr>
              <a:t>Lovy</a:t>
            </a:r>
            <a:r>
              <a:rPr lang="it-IT" sz="1400" b="1" dirty="0">
                <a:solidFill>
                  <a:schemeClr val="tx2"/>
                </a:solidFill>
                <a:ea typeface="ＭＳ Ｐゴシック" pitchFamily="34" charset="-128"/>
              </a:rPr>
              <a:t>. </a:t>
            </a:r>
            <a:r>
              <a:rPr lang="it-IT" sz="1400" dirty="0">
                <a:solidFill>
                  <a:schemeClr val="tx2"/>
                </a:solidFill>
                <a:ea typeface="ＭＳ Ｐゴシック" pitchFamily="34" charset="-128"/>
              </a:rPr>
              <a:t>Sono molto contenta del fatto che sono stata scelta per scrivere la mia storia: è stata una cosa inaspettata, che mi ha resa soddisfatta e ringrazio la mia professoressa! </a:t>
            </a:r>
          </a:p>
          <a:p>
            <a:pPr marL="342900" indent="-342900">
              <a:buFontTx/>
              <a:buChar char="-"/>
            </a:pPr>
            <a:r>
              <a:rPr lang="it-IT" sz="1400" b="1" dirty="0">
                <a:solidFill>
                  <a:schemeClr val="tx2"/>
                </a:solidFill>
                <a:ea typeface="ＭＳ Ｐゴシック" pitchFamily="34" charset="-128"/>
              </a:rPr>
              <a:t>El Rubio. </a:t>
            </a:r>
            <a:r>
              <a:rPr lang="it-IT" sz="1400" dirty="0">
                <a:solidFill>
                  <a:schemeClr val="tx2"/>
                </a:solidFill>
                <a:ea typeface="ＭＳ Ｐゴシック" pitchFamily="34" charset="-128"/>
              </a:rPr>
              <a:t>Mi gratifica che loro (i miei professori) mi abbiano chiesto di scrivere la mia storia</a:t>
            </a:r>
          </a:p>
          <a:p>
            <a:pPr marL="342900" indent="-342900">
              <a:buFontTx/>
              <a:buChar char="-"/>
            </a:pPr>
            <a:r>
              <a:rPr lang="it-IT" sz="1400" b="1" dirty="0">
                <a:solidFill>
                  <a:schemeClr val="tx2"/>
                </a:solidFill>
                <a:ea typeface="ＭＳ Ｐゴシック" pitchFamily="34" charset="-128"/>
              </a:rPr>
              <a:t>Alishba. </a:t>
            </a:r>
            <a:r>
              <a:rPr lang="it-IT" sz="1400" dirty="0">
                <a:solidFill>
                  <a:schemeClr val="tx2"/>
                </a:solidFill>
                <a:ea typeface="ＭＳ Ｐゴシック" pitchFamily="34" charset="-128"/>
              </a:rPr>
              <a:t>I miei professori e il Vice preside mi hanno dato così tanto coraggio da rendermi addirittura in grado di scrivere questo testo. È una scuola meravigliosa, un punto positivo per me. Ha cambiato tanto della mia vita in positivo. Il fatto di poter scrivere la mia autobiografia rappresenta per me anche una grande opportunità. Sono molto contenta di riversare su carta il fluire dei miei pensieri e delle mie emozioni. Non ho parole per spiegarvi questa felicità. </a:t>
            </a:r>
          </a:p>
          <a:p>
            <a:pPr>
              <a:defRPr/>
            </a:pPr>
            <a:r>
              <a:rPr lang="it-IT" sz="1600" dirty="0">
                <a:solidFill>
                  <a:schemeClr val="tx1"/>
                </a:solidFill>
                <a:latin typeface="Georgia" panose="02040502050405020303" pitchFamily="18" charset="0"/>
                <a:ea typeface="ＭＳ Ｐゴシック" pitchFamily="34" charset="-128"/>
                <a:cs typeface="Arial" charset="0"/>
              </a:rPr>
              <a:t> </a:t>
            </a:r>
          </a:p>
          <a:p>
            <a:pPr marL="285750" indent="-285750">
              <a:buFont typeface="Arial" panose="020B0604020202020204" pitchFamily="34" charset="0"/>
              <a:buChar char="•"/>
            </a:pPr>
            <a:r>
              <a:rPr lang="it-IT" sz="1600" dirty="0">
                <a:solidFill>
                  <a:schemeClr val="tx1"/>
                </a:solidFill>
                <a:latin typeface="Georgia" panose="02040502050405020303" pitchFamily="18" charset="0"/>
              </a:rPr>
              <a:t>Orgoglio, onore, gratificazione, opportunità, vantaggio, bellezza, felicità</a:t>
            </a:r>
            <a:endParaRPr lang="it-IT" sz="1600" dirty="0">
              <a:solidFill>
                <a:schemeClr val="tx1"/>
              </a:solidFill>
              <a:latin typeface="Georgia" panose="02040502050405020303" pitchFamily="18" charset="0"/>
              <a:ea typeface="ＭＳ Ｐゴシック" pitchFamily="34" charset="-128"/>
              <a:cs typeface="Arial" charset="0"/>
            </a:endParaRPr>
          </a:p>
          <a:p>
            <a:pPr marL="285750" indent="-285750">
              <a:buFontTx/>
              <a:buChar char="-"/>
              <a:defRPr/>
            </a:pPr>
            <a:endParaRPr lang="it-IT" sz="1600" dirty="0">
              <a:solidFill>
                <a:schemeClr val="tx1"/>
              </a:solidFill>
              <a:latin typeface="Georgia" panose="02040502050405020303" pitchFamily="18" charset="0"/>
              <a:ea typeface="ＭＳ Ｐゴシック" pitchFamily="34" charset="-128"/>
              <a:cs typeface="Arial" charset="0"/>
            </a:endParaRPr>
          </a:p>
        </p:txBody>
      </p:sp>
    </p:spTree>
    <p:extLst>
      <p:ext uri="{BB962C8B-B14F-4D97-AF65-F5344CB8AC3E}">
        <p14:creationId xmlns:p14="http://schemas.microsoft.com/office/powerpoint/2010/main" val="284523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testo 8"/>
          <p:cNvSpPr>
            <a:spLocks noGrp="1"/>
          </p:cNvSpPr>
          <p:nvPr>
            <p:ph type="body" idx="12"/>
          </p:nvPr>
        </p:nvSpPr>
        <p:spPr bwMode="auto">
          <a:xfrm>
            <a:off x="3632200" y="479425"/>
            <a:ext cx="5116513" cy="492125"/>
          </a:xfrm>
          <a:noFill/>
          <a:ln>
            <a:miter lim="800000"/>
            <a:headEnd/>
            <a:tailEnd/>
          </a:ln>
        </p:spPr>
        <p:txBody>
          <a:bodyPr vert="horz" wrap="square" numCol="1" compatLnSpc="1">
            <a:prstTxWarp prst="textNoShape">
              <a:avLst/>
            </a:prstTxWarp>
          </a:bodyPr>
          <a:lstStyle/>
          <a:p>
            <a:r>
              <a:rPr lang="it-IT" dirty="0"/>
              <a:t>DA DOVE NASCE L’IDEA del PROGETTO</a:t>
            </a:r>
          </a:p>
        </p:txBody>
      </p:sp>
      <p:sp>
        <p:nvSpPr>
          <p:cNvPr id="8" name="Segnaposto testo 7"/>
          <p:cNvSpPr>
            <a:spLocks noGrp="1"/>
          </p:cNvSpPr>
          <p:nvPr>
            <p:ph type="body" idx="11"/>
          </p:nvPr>
        </p:nvSpPr>
        <p:spPr>
          <a:xfrm>
            <a:off x="539750" y="1524000"/>
            <a:ext cx="8208963" cy="4664364"/>
          </a:xfrm>
        </p:spPr>
        <p:txBody>
          <a:bodyPr>
            <a:normAutofit/>
          </a:bodyPr>
          <a:lstStyle/>
          <a:p>
            <a:pPr>
              <a:buFont typeface="Arial" pitchFamily="34" charset="0"/>
              <a:buChar char="•"/>
              <a:defRPr/>
            </a:pPr>
            <a:r>
              <a:rPr lang="it-IT" sz="1800" dirty="0">
                <a:solidFill>
                  <a:schemeClr val="tx1"/>
                </a:solidFill>
                <a:latin typeface="Georgia" pitchFamily="18" charset="0"/>
                <a:ea typeface="ＭＳ Ｐゴシック" charset="-128"/>
              </a:rPr>
              <a:t> </a:t>
            </a:r>
            <a:r>
              <a:rPr lang="it-IT" sz="2000" u="sng" dirty="0">
                <a:solidFill>
                  <a:schemeClr val="tx1"/>
                </a:solidFill>
                <a:latin typeface="Georgia" pitchFamily="18" charset="0"/>
                <a:ea typeface="ＭＳ Ｐゴシック" charset="-128"/>
              </a:rPr>
              <a:t>Focus: </a:t>
            </a:r>
            <a:r>
              <a:rPr lang="it-IT" sz="2000" dirty="0">
                <a:solidFill>
                  <a:schemeClr val="tx1"/>
                </a:solidFill>
                <a:latin typeface="Georgia" pitchFamily="18" charset="0"/>
                <a:ea typeface="ＭＳ Ｐゴシック" charset="-128"/>
              </a:rPr>
              <a:t>percorsi di </a:t>
            </a:r>
            <a:r>
              <a:rPr lang="it-IT" sz="2000" b="1" dirty="0">
                <a:solidFill>
                  <a:schemeClr val="tx1"/>
                </a:solidFill>
                <a:latin typeface="Georgia" pitchFamily="18" charset="0"/>
                <a:ea typeface="ＭＳ Ｐゴシック" charset="-128"/>
              </a:rPr>
              <a:t>studenti di origine immigrata che ottengono ottimi risultati </a:t>
            </a:r>
            <a:r>
              <a:rPr lang="it-IT" sz="2000" dirty="0">
                <a:solidFill>
                  <a:schemeClr val="tx1"/>
                </a:solidFill>
                <a:latin typeface="Georgia" pitchFamily="18" charset="0"/>
                <a:ea typeface="ＭＳ Ｐゴシック" charset="-128"/>
              </a:rPr>
              <a:t>scolastici, nonostante il background migratorio</a:t>
            </a:r>
          </a:p>
          <a:p>
            <a:pPr>
              <a:defRPr/>
            </a:pPr>
            <a:endParaRPr lang="it-IT" sz="2000" dirty="0">
              <a:solidFill>
                <a:schemeClr val="tx1"/>
              </a:solidFill>
              <a:latin typeface="Georgia" pitchFamily="18" charset="0"/>
              <a:ea typeface="ＭＳ Ｐゴシック" charset="-128"/>
            </a:endParaRPr>
          </a:p>
          <a:p>
            <a:pPr>
              <a:defRPr/>
            </a:pPr>
            <a:r>
              <a:rPr lang="it-IT" sz="2000" b="1" dirty="0">
                <a:solidFill>
                  <a:schemeClr val="tx1"/>
                </a:solidFill>
                <a:latin typeface="Georgia" pitchFamily="18" charset="0"/>
                <a:ea typeface="ＭＳ Ｐゴシック" charset="-128"/>
              </a:rPr>
              <a:t>Nascita di un’idea</a:t>
            </a:r>
            <a:r>
              <a:rPr lang="it-IT" sz="2000" dirty="0">
                <a:solidFill>
                  <a:schemeClr val="tx1"/>
                </a:solidFill>
                <a:latin typeface="Georgia" pitchFamily="18" charset="0"/>
                <a:ea typeface="ＭＳ Ｐゴシック" charset="-128"/>
              </a:rPr>
              <a:t> … </a:t>
            </a:r>
          </a:p>
          <a:p>
            <a:pPr>
              <a:defRPr/>
            </a:pPr>
            <a:endParaRPr lang="it-IT" sz="2000" dirty="0">
              <a:solidFill>
                <a:schemeClr val="tx1"/>
              </a:solidFill>
              <a:latin typeface="Georgia" pitchFamily="18" charset="0"/>
              <a:ea typeface="ＭＳ Ｐゴシック" charset="-128"/>
            </a:endParaRPr>
          </a:p>
          <a:p>
            <a:pPr>
              <a:buFont typeface="Arial" pitchFamily="34" charset="0"/>
              <a:buChar char="•"/>
              <a:defRPr/>
            </a:pPr>
            <a:r>
              <a:rPr lang="it-IT" sz="2000" b="1" dirty="0">
                <a:solidFill>
                  <a:schemeClr val="tx1"/>
                </a:solidFill>
                <a:latin typeface="Georgia" pitchFamily="18" charset="0"/>
              </a:rPr>
              <a:t> </a:t>
            </a:r>
            <a:r>
              <a:rPr lang="it-IT" sz="2000" dirty="0">
                <a:solidFill>
                  <a:schemeClr val="tx1"/>
                </a:solidFill>
                <a:latin typeface="Georgia" pitchFamily="18" charset="0"/>
              </a:rPr>
              <a:t>dallo </a:t>
            </a:r>
            <a:r>
              <a:rPr lang="it-IT" sz="2000" b="1" dirty="0">
                <a:solidFill>
                  <a:schemeClr val="tx1"/>
                </a:solidFill>
                <a:latin typeface="Georgia" pitchFamily="18" charset="0"/>
              </a:rPr>
              <a:t>studio</a:t>
            </a:r>
            <a:r>
              <a:rPr lang="it-IT" sz="2000" dirty="0">
                <a:solidFill>
                  <a:schemeClr val="tx1"/>
                </a:solidFill>
                <a:latin typeface="Georgia" pitchFamily="18" charset="0"/>
              </a:rPr>
              <a:t> sistematico della questione delle disuguaglianze in campo educativo, una questione classica in sociologia</a:t>
            </a:r>
          </a:p>
          <a:p>
            <a:pPr>
              <a:buFont typeface="Arial" pitchFamily="34" charset="0"/>
              <a:buChar char="•"/>
              <a:defRPr/>
            </a:pPr>
            <a:r>
              <a:rPr lang="it-IT" sz="2000" dirty="0">
                <a:solidFill>
                  <a:schemeClr val="tx1"/>
                </a:solidFill>
                <a:latin typeface="Georgia" pitchFamily="18" charset="0"/>
              </a:rPr>
              <a:t> dall’</a:t>
            </a:r>
            <a:r>
              <a:rPr lang="it-IT" sz="2000" b="1" dirty="0">
                <a:solidFill>
                  <a:schemeClr val="tx1"/>
                </a:solidFill>
                <a:latin typeface="Georgia" pitchFamily="18" charset="0"/>
              </a:rPr>
              <a:t>esperienza</a:t>
            </a:r>
            <a:r>
              <a:rPr lang="it-IT" sz="2000" dirty="0">
                <a:solidFill>
                  <a:schemeClr val="tx1"/>
                </a:solidFill>
                <a:latin typeface="Georgia" pitchFamily="18" charset="0"/>
              </a:rPr>
              <a:t> personale e biografica dei ricercatori</a:t>
            </a:r>
          </a:p>
          <a:p>
            <a:pPr>
              <a:buFont typeface="Arial" pitchFamily="34" charset="0"/>
              <a:buChar char="•"/>
              <a:defRPr/>
            </a:pPr>
            <a:r>
              <a:rPr lang="it-IT" sz="2000" dirty="0">
                <a:solidFill>
                  <a:schemeClr val="tx1"/>
                </a:solidFill>
                <a:latin typeface="Georgia" pitchFamily="18" charset="0"/>
              </a:rPr>
              <a:t> dagli </a:t>
            </a:r>
            <a:r>
              <a:rPr lang="it-IT" sz="2000" b="1" dirty="0">
                <a:solidFill>
                  <a:schemeClr val="tx1"/>
                </a:solidFill>
                <a:latin typeface="Georgia" pitchFamily="18" charset="0"/>
              </a:rPr>
              <a:t>incontri</a:t>
            </a:r>
            <a:r>
              <a:rPr lang="it-IT" sz="2000" dirty="0">
                <a:solidFill>
                  <a:schemeClr val="tx1"/>
                </a:solidFill>
                <a:latin typeface="Georgia" pitchFamily="18" charset="0"/>
              </a:rPr>
              <a:t> con giovani, insegnanti, amministratori, ecc.</a:t>
            </a:r>
          </a:p>
          <a:p>
            <a:pPr>
              <a:buFont typeface="Arial" pitchFamily="34" charset="0"/>
              <a:buChar char="•"/>
              <a:defRPr/>
            </a:pPr>
            <a:r>
              <a:rPr lang="it-IT" sz="2000" dirty="0">
                <a:solidFill>
                  <a:schemeClr val="tx1"/>
                </a:solidFill>
                <a:latin typeface="Georgia" pitchFamily="18" charset="0"/>
              </a:rPr>
              <a:t> da </a:t>
            </a:r>
            <a:r>
              <a:rPr lang="it-IT" sz="2000" b="1" dirty="0">
                <a:solidFill>
                  <a:schemeClr val="tx1"/>
                </a:solidFill>
                <a:latin typeface="Georgia" pitchFamily="18" charset="0"/>
              </a:rPr>
              <a:t>intuizioni</a:t>
            </a:r>
            <a:r>
              <a:rPr lang="it-IT" sz="2000" dirty="0">
                <a:solidFill>
                  <a:schemeClr val="tx1"/>
                </a:solidFill>
                <a:latin typeface="Georgia" pitchFamily="18" charset="0"/>
              </a:rPr>
              <a:t> e domande nuove</a:t>
            </a:r>
          </a:p>
          <a:p>
            <a:pPr lvl="1">
              <a:buFont typeface="Arial" pitchFamily="34" charset="0"/>
              <a:buChar char="•"/>
              <a:defRPr/>
            </a:pPr>
            <a:r>
              <a:rPr lang="it-IT" sz="2000" dirty="0">
                <a:solidFill>
                  <a:schemeClr val="tx1"/>
                </a:solidFill>
                <a:latin typeface="Georgia" pitchFamily="18" charset="0"/>
              </a:rPr>
              <a:t>non solo studiare e criticare la persistenza dello svantaggio educativo degli studenti con background immigrato e spiegare l’insuccesso scolastico</a:t>
            </a:r>
          </a:p>
          <a:p>
            <a:pPr>
              <a:buFont typeface="Arial" pitchFamily="34" charset="0"/>
              <a:buChar char="•"/>
              <a:defRPr/>
            </a:pPr>
            <a:endParaRPr lang="it-IT" sz="1800" dirty="0">
              <a:solidFill>
                <a:schemeClr val="tx1"/>
              </a:solidFill>
              <a:latin typeface="Georgia" pitchFamily="18" charset="0"/>
              <a:ea typeface="ＭＳ Ｐゴシック" charset="-128"/>
            </a:endParaRPr>
          </a:p>
          <a:p>
            <a:pPr>
              <a:buFontTx/>
              <a:buChar char="-"/>
              <a:defRPr/>
            </a:pPr>
            <a:endParaRPr lang="it-IT" dirty="0">
              <a:solidFill>
                <a:schemeClr val="tx1"/>
              </a:solidFill>
              <a:ea typeface="ＭＳ Ｐゴシック"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testo 8"/>
          <p:cNvSpPr>
            <a:spLocks noGrp="1"/>
          </p:cNvSpPr>
          <p:nvPr>
            <p:ph type="body" idx="12"/>
          </p:nvPr>
        </p:nvSpPr>
        <p:spPr bwMode="auto">
          <a:xfrm>
            <a:off x="3454619" y="479424"/>
            <a:ext cx="5116513" cy="492125"/>
          </a:xfrm>
          <a:noFill/>
          <a:ln>
            <a:miter lim="800000"/>
            <a:headEnd/>
            <a:tailEnd/>
          </a:ln>
        </p:spPr>
        <p:txBody>
          <a:bodyPr vert="horz" wrap="square" numCol="1" compatLnSpc="1">
            <a:prstTxWarp prst="textNoShape">
              <a:avLst/>
            </a:prstTxWarp>
          </a:bodyPr>
          <a:lstStyle/>
          <a:p>
            <a:r>
              <a:rPr lang="it-IT" dirty="0"/>
              <a:t>Perché SCRIVERE? Un’opportunità a partire dalla scuola</a:t>
            </a:r>
          </a:p>
        </p:txBody>
      </p:sp>
      <p:sp>
        <p:nvSpPr>
          <p:cNvPr id="16388" name="Segnaposto testo 7"/>
          <p:cNvSpPr>
            <a:spLocks noGrp="1"/>
          </p:cNvSpPr>
          <p:nvPr>
            <p:ph type="body" idx="11"/>
          </p:nvPr>
        </p:nvSpPr>
        <p:spPr bwMode="auto">
          <a:xfrm>
            <a:off x="539750" y="1321905"/>
            <a:ext cx="8208963" cy="5943600"/>
          </a:xfrm>
          <a:ln>
            <a:miter lim="800000"/>
            <a:headEnd/>
            <a:tailEnd/>
          </a:ln>
        </p:spPr>
        <p:txBody>
          <a:bodyPr vert="horz" wrap="square" numCol="1" compatLnSpc="1">
            <a:prstTxWarp prst="textNoShape">
              <a:avLst/>
            </a:prstTxWarp>
            <a:normAutofit/>
          </a:bodyPr>
          <a:lstStyle/>
          <a:p>
            <a:pPr algn="just"/>
            <a:r>
              <a:rPr lang="it-IT" sz="1300" b="1" dirty="0">
                <a:solidFill>
                  <a:schemeClr val="tx2"/>
                </a:solidFill>
              </a:rPr>
              <a:t>Alishba</a:t>
            </a:r>
            <a:r>
              <a:rPr lang="it-IT" sz="1300" dirty="0">
                <a:solidFill>
                  <a:schemeClr val="tx2"/>
                </a:solidFill>
              </a:rPr>
              <a:t>. Volevo che tutti capissero «la mia verità». Mi sento molto leggera dopo aver scritto tutto quello che volevo. Ho scritto tutta la verità. </a:t>
            </a:r>
          </a:p>
          <a:p>
            <a:pPr algn="just"/>
            <a:r>
              <a:rPr lang="it-IT" sz="1300" b="1" dirty="0">
                <a:solidFill>
                  <a:schemeClr val="tx2"/>
                </a:solidFill>
              </a:rPr>
              <a:t>Lisa</a:t>
            </a:r>
            <a:r>
              <a:rPr lang="it-IT" sz="1300" dirty="0">
                <a:solidFill>
                  <a:schemeClr val="tx2"/>
                </a:solidFill>
              </a:rPr>
              <a:t>. Se dovessi fare un bilancio del mio breve percorso scolastico (sono solo all’inizio!), potrei dire che esso mi ha aiutato a capire il mio amore per la scrittura. Mi piace scrivere; la letteratura italiana, l'epica e la poesia hanno cambiato la mia vita. Quest'anno ho avuto molte opportunità per dimostrare il mio potenziale e dare alla luce una delle mie tante passioni che tenevo solamente per me, come hobby. Ovviamente, non so quanto io sia brava nello scrivere o comporre poesie; lascerò il giudizio ai fatti! Sono ottimista però, non avrei mai pensato di esser capace di tanto, dopotutto. Grazie all'incoraggiamento di un'insegnante, mi convinsi a partecipare ai concorsi di scrittura che ci avevano proposto. Pensai che non avrei avuto nulla da perdere e che, il solo fatto di aver partecipato, mi avrebbe resa comunque felice, non importava se alla fine non avessi vinto. Inoltre, partecipare ai concorsi di scrittura e poesia, era sempre stato un mio sogno. Forse potrà sembrare banale per alcuni, ma partecipare a quel concorso mi ha aiutato a capire quanto ami scrivere e quanto dovrei valorizzare di più questo aspetto. </a:t>
            </a:r>
          </a:p>
          <a:p>
            <a:pPr marL="342900" indent="-342900">
              <a:buFontTx/>
              <a:buChar char="-"/>
            </a:pPr>
            <a:endParaRPr lang="it-IT" sz="1300" dirty="0">
              <a:solidFill>
                <a:schemeClr val="tx1"/>
              </a:solidFill>
              <a:ea typeface="ＭＳ Ｐゴシック" pitchFamily="34" charset="-128"/>
            </a:endParaRPr>
          </a:p>
          <a:p>
            <a:pPr marL="285750" indent="-285750">
              <a:buFont typeface="Arial" panose="020B0604020202020204" pitchFamily="34" charset="0"/>
              <a:buChar char="•"/>
            </a:pPr>
            <a:r>
              <a:rPr lang="it-IT" sz="1600" dirty="0">
                <a:solidFill>
                  <a:schemeClr val="tx1"/>
                </a:solidFill>
                <a:latin typeface="Georgia" panose="02040502050405020303" pitchFamily="18" charset="0"/>
              </a:rPr>
              <a:t>SCRIVERE per … </a:t>
            </a:r>
          </a:p>
          <a:p>
            <a:pPr marL="285750" indent="-285750">
              <a:buFont typeface="Arial" panose="020B0604020202020204" pitchFamily="34" charset="0"/>
              <a:buChar char="•"/>
            </a:pPr>
            <a:r>
              <a:rPr lang="it-IT" sz="1600" dirty="0">
                <a:solidFill>
                  <a:schemeClr val="tx1"/>
                </a:solidFill>
                <a:latin typeface="Georgia" panose="02040502050405020303" pitchFamily="18" charset="0"/>
                <a:ea typeface="ＭＳ Ｐゴシック" pitchFamily="34" charset="-128"/>
                <a:cs typeface="Arial" charset="0"/>
              </a:rPr>
              <a:t>Prendere la parola, aver voce, volto, identità</a:t>
            </a:r>
          </a:p>
          <a:p>
            <a:pPr marL="285750" indent="-285750">
              <a:buFont typeface="Arial" panose="020B0604020202020204" pitchFamily="34" charset="0"/>
              <a:buChar char="•"/>
            </a:pPr>
            <a:r>
              <a:rPr lang="it-IT" sz="1600" dirty="0">
                <a:solidFill>
                  <a:schemeClr val="tx1"/>
                </a:solidFill>
                <a:latin typeface="Georgia" panose="02040502050405020303" pitchFamily="18" charset="0"/>
                <a:ea typeface="ＭＳ Ｐゴシック" pitchFamily="34" charset="-128"/>
                <a:cs typeface="Arial" charset="0"/>
              </a:rPr>
              <a:t>Per comunicare, appropriarsi della lingua italiana e sentirsi inclusi</a:t>
            </a:r>
          </a:p>
          <a:p>
            <a:pPr marL="285750" indent="-285750">
              <a:buFont typeface="Arial" panose="020B0604020202020204" pitchFamily="34" charset="0"/>
              <a:buChar char="•"/>
            </a:pPr>
            <a:r>
              <a:rPr lang="it-IT" sz="1600" dirty="0">
                <a:solidFill>
                  <a:schemeClr val="tx1"/>
                </a:solidFill>
                <a:latin typeface="Georgia" panose="02040502050405020303" pitchFamily="18" charset="0"/>
                <a:ea typeface="ＭＳ Ｐゴシック" pitchFamily="34" charset="-128"/>
                <a:cs typeface="Arial" charset="0"/>
              </a:rPr>
              <a:t>Per raccontare in prima persona</a:t>
            </a:r>
          </a:p>
          <a:p>
            <a:pPr marL="285750" indent="-285750">
              <a:buFont typeface="Arial" panose="020B0604020202020204" pitchFamily="34" charset="0"/>
              <a:buChar char="•"/>
            </a:pPr>
            <a:r>
              <a:rPr lang="it-IT" sz="1600" dirty="0">
                <a:solidFill>
                  <a:schemeClr val="tx1"/>
                </a:solidFill>
                <a:latin typeface="Georgia" panose="02040502050405020303" pitchFamily="18" charset="0"/>
                <a:ea typeface="ＭＳ Ｐゴシック" pitchFamily="34" charset="-128"/>
                <a:cs typeface="Arial" charset="0"/>
              </a:rPr>
              <a:t>Per testimoniare un’esperienza</a:t>
            </a:r>
          </a:p>
          <a:p>
            <a:pPr marL="285750" indent="-285750">
              <a:buFont typeface="Arial" panose="020B0604020202020204" pitchFamily="34" charset="0"/>
              <a:buChar char="•"/>
            </a:pPr>
            <a:r>
              <a:rPr lang="it-IT" sz="1600" dirty="0">
                <a:solidFill>
                  <a:schemeClr val="tx1"/>
                </a:solidFill>
                <a:latin typeface="Georgia" panose="02040502050405020303" pitchFamily="18" charset="0"/>
                <a:ea typeface="ＭＳ Ｐゴシック" pitchFamily="34" charset="-128"/>
                <a:cs typeface="Arial" charset="0"/>
              </a:rPr>
              <a:t>Per informare e denunciare</a:t>
            </a:r>
          </a:p>
          <a:p>
            <a:pPr marL="285750" indent="-285750">
              <a:buFont typeface="Arial" panose="020B0604020202020204" pitchFamily="34" charset="0"/>
              <a:buChar char="•"/>
            </a:pPr>
            <a:r>
              <a:rPr lang="it-IT" sz="1600" dirty="0">
                <a:solidFill>
                  <a:schemeClr val="tx1"/>
                </a:solidFill>
                <a:latin typeface="Georgia" panose="02040502050405020303" pitchFamily="18" charset="0"/>
                <a:ea typeface="ＭＳ Ｐゴシック" pitchFamily="34" charset="-128"/>
                <a:cs typeface="Arial" charset="0"/>
              </a:rPr>
              <a:t>Per dialogare </a:t>
            </a:r>
          </a:p>
          <a:p>
            <a:pPr marL="285750" indent="-285750">
              <a:buFontTx/>
              <a:buChar char="-"/>
              <a:defRPr/>
            </a:pPr>
            <a:endParaRPr lang="it-IT" sz="1600" dirty="0">
              <a:solidFill>
                <a:schemeClr val="tx1"/>
              </a:solidFill>
              <a:latin typeface="Georgia" panose="02040502050405020303" pitchFamily="18" charset="0"/>
              <a:ea typeface="ＭＳ Ｐゴシック" pitchFamily="34" charset="-128"/>
              <a:cs typeface="Arial" charset="0"/>
            </a:endParaRPr>
          </a:p>
        </p:txBody>
      </p:sp>
    </p:spTree>
    <p:extLst>
      <p:ext uri="{BB962C8B-B14F-4D97-AF65-F5344CB8AC3E}">
        <p14:creationId xmlns:p14="http://schemas.microsoft.com/office/powerpoint/2010/main" val="1487207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testo 8"/>
          <p:cNvSpPr>
            <a:spLocks noGrp="1"/>
          </p:cNvSpPr>
          <p:nvPr>
            <p:ph type="body" idx="12"/>
          </p:nvPr>
        </p:nvSpPr>
        <p:spPr bwMode="auto">
          <a:xfrm>
            <a:off x="3454619" y="479424"/>
            <a:ext cx="5116513" cy="492125"/>
          </a:xfrm>
          <a:noFill/>
          <a:ln>
            <a:miter lim="800000"/>
            <a:headEnd/>
            <a:tailEnd/>
          </a:ln>
        </p:spPr>
        <p:txBody>
          <a:bodyPr vert="horz" wrap="square" numCol="1" compatLnSpc="1">
            <a:prstTxWarp prst="textNoShape">
              <a:avLst/>
            </a:prstTxWarp>
          </a:bodyPr>
          <a:lstStyle/>
          <a:p>
            <a:r>
              <a:rPr lang="it-IT" dirty="0"/>
              <a:t>SFIDE per tutti, giovani, ricercatori, insegnanti, cittadini </a:t>
            </a:r>
          </a:p>
        </p:txBody>
      </p:sp>
      <p:sp>
        <p:nvSpPr>
          <p:cNvPr id="16388" name="Segnaposto testo 7"/>
          <p:cNvSpPr>
            <a:spLocks noGrp="1"/>
          </p:cNvSpPr>
          <p:nvPr>
            <p:ph type="body" idx="11"/>
          </p:nvPr>
        </p:nvSpPr>
        <p:spPr bwMode="auto">
          <a:xfrm>
            <a:off x="539750" y="1321905"/>
            <a:ext cx="8208963" cy="5943600"/>
          </a:xfrm>
          <a:ln>
            <a:miter lim="800000"/>
            <a:headEnd/>
            <a:tailEnd/>
          </a:ln>
        </p:spPr>
        <p:txBody>
          <a:bodyPr vert="horz" wrap="square" numCol="1" compatLnSpc="1">
            <a:prstTxWarp prst="textNoShape">
              <a:avLst/>
            </a:prstTxWarp>
            <a:normAutofit/>
          </a:bodyPr>
          <a:lstStyle/>
          <a:p>
            <a:pPr marL="342900" indent="-342900">
              <a:buFontTx/>
              <a:buChar char="-"/>
            </a:pPr>
            <a:r>
              <a:rPr lang="en-US" sz="2200" dirty="0" err="1">
                <a:solidFill>
                  <a:schemeClr val="tx1"/>
                </a:solidFill>
                <a:latin typeface="Georgia" panose="02040502050405020303" pitchFamily="18" charset="0"/>
              </a:rPr>
              <a:t>Ricadute</a:t>
            </a:r>
            <a:r>
              <a:rPr lang="en-US" sz="2200" dirty="0">
                <a:solidFill>
                  <a:schemeClr val="tx1"/>
                </a:solidFill>
                <a:latin typeface="Georgia" panose="02040502050405020303" pitchFamily="18" charset="0"/>
              </a:rPr>
              <a:t> educative, </a:t>
            </a:r>
            <a:r>
              <a:rPr lang="en-US" sz="2200" dirty="0" err="1">
                <a:solidFill>
                  <a:schemeClr val="tx1"/>
                </a:solidFill>
                <a:latin typeface="Georgia" panose="02040502050405020303" pitchFamily="18" charset="0"/>
              </a:rPr>
              <a:t>culturali</a:t>
            </a:r>
            <a:r>
              <a:rPr lang="en-US" sz="2200" dirty="0">
                <a:solidFill>
                  <a:schemeClr val="tx1"/>
                </a:solidFill>
                <a:latin typeface="Georgia" panose="02040502050405020303" pitchFamily="18" charset="0"/>
              </a:rPr>
              <a:t>, </a:t>
            </a:r>
            <a:r>
              <a:rPr lang="en-US" sz="2200" dirty="0" err="1">
                <a:solidFill>
                  <a:schemeClr val="tx1"/>
                </a:solidFill>
                <a:latin typeface="Georgia" panose="02040502050405020303" pitchFamily="18" charset="0"/>
              </a:rPr>
              <a:t>sociali</a:t>
            </a:r>
            <a:r>
              <a:rPr lang="en-US" sz="2200" dirty="0">
                <a:solidFill>
                  <a:schemeClr val="tx1"/>
                </a:solidFill>
                <a:latin typeface="Georgia" panose="02040502050405020303" pitchFamily="18" charset="0"/>
              </a:rPr>
              <a:t>, politiche </a:t>
            </a:r>
            <a:r>
              <a:rPr lang="en-US" sz="2200" dirty="0" err="1">
                <a:solidFill>
                  <a:schemeClr val="tx1"/>
                </a:solidFill>
                <a:latin typeface="Georgia" panose="02040502050405020303" pitchFamily="18" charset="0"/>
              </a:rPr>
              <a:t>della</a:t>
            </a:r>
            <a:r>
              <a:rPr lang="en-US" sz="2200" dirty="0">
                <a:solidFill>
                  <a:schemeClr val="tx1"/>
                </a:solidFill>
                <a:latin typeface="Georgia" panose="02040502050405020303" pitchFamily="18" charset="0"/>
              </a:rPr>
              <a:t> </a:t>
            </a:r>
            <a:r>
              <a:rPr lang="en-US" sz="2200" dirty="0" err="1">
                <a:solidFill>
                  <a:schemeClr val="tx1"/>
                </a:solidFill>
                <a:latin typeface="Georgia" panose="02040502050405020303" pitchFamily="18" charset="0"/>
              </a:rPr>
              <a:t>ricerca</a:t>
            </a:r>
            <a:endParaRPr lang="en-US" sz="2200" dirty="0">
              <a:solidFill>
                <a:schemeClr val="tx1"/>
              </a:solidFill>
              <a:latin typeface="Georgia" panose="02040502050405020303" pitchFamily="18" charset="0"/>
            </a:endParaRPr>
          </a:p>
          <a:p>
            <a:pPr marL="800100" lvl="1" indent="-342900">
              <a:buFontTx/>
              <a:buChar char="-"/>
            </a:pPr>
            <a:r>
              <a:rPr lang="en-US" sz="2000" b="1" dirty="0" err="1">
                <a:solidFill>
                  <a:schemeClr val="tx2"/>
                </a:solidFill>
                <a:latin typeface="Georgia" panose="02040502050405020303" pitchFamily="18" charset="0"/>
              </a:rPr>
              <a:t>Nuovi</a:t>
            </a:r>
            <a:r>
              <a:rPr lang="en-US" sz="2000" b="1" dirty="0">
                <a:solidFill>
                  <a:schemeClr val="tx2"/>
                </a:solidFill>
                <a:latin typeface="Georgia" panose="02040502050405020303" pitchFamily="18" charset="0"/>
              </a:rPr>
              <a:t> </a:t>
            </a:r>
            <a:r>
              <a:rPr lang="en-US" sz="2000" b="1" dirty="0" err="1">
                <a:solidFill>
                  <a:schemeClr val="tx2"/>
                </a:solidFill>
                <a:latin typeface="Georgia" panose="02040502050405020303" pitchFamily="18" charset="0"/>
              </a:rPr>
              <a:t>sguardi</a:t>
            </a:r>
            <a:r>
              <a:rPr lang="en-US" sz="2000" b="1" dirty="0">
                <a:solidFill>
                  <a:schemeClr val="tx2"/>
                </a:solidFill>
                <a:latin typeface="Georgia" panose="02040502050405020303" pitchFamily="18" charset="0"/>
              </a:rPr>
              <a:t> e </a:t>
            </a:r>
            <a:r>
              <a:rPr lang="en-US" sz="2000" b="1" dirty="0" err="1">
                <a:solidFill>
                  <a:schemeClr val="tx2"/>
                </a:solidFill>
                <a:latin typeface="Georgia" panose="02040502050405020303" pitchFamily="18" charset="0"/>
              </a:rPr>
              <a:t>discorsi</a:t>
            </a:r>
            <a:r>
              <a:rPr lang="en-US" sz="2000" b="1" dirty="0">
                <a:solidFill>
                  <a:schemeClr val="tx2"/>
                </a:solidFill>
                <a:latin typeface="Georgia" panose="02040502050405020303" pitchFamily="18" charset="0"/>
              </a:rPr>
              <a:t> </a:t>
            </a:r>
            <a:r>
              <a:rPr lang="en-US" sz="2000" dirty="0" err="1">
                <a:solidFill>
                  <a:schemeClr val="tx2"/>
                </a:solidFill>
                <a:latin typeface="Georgia" panose="02040502050405020303" pitchFamily="18" charset="0"/>
              </a:rPr>
              <a:t>su</a:t>
            </a:r>
            <a:r>
              <a:rPr lang="en-US" sz="2000" dirty="0">
                <a:solidFill>
                  <a:schemeClr val="tx2"/>
                </a:solidFill>
                <a:latin typeface="Georgia" panose="02040502050405020303" pitchFamily="18" charset="0"/>
              </a:rPr>
              <a:t> </a:t>
            </a:r>
            <a:r>
              <a:rPr lang="en-US" sz="2000" dirty="0" err="1">
                <a:solidFill>
                  <a:schemeClr val="tx2"/>
                </a:solidFill>
                <a:latin typeface="Georgia" panose="02040502050405020303" pitchFamily="18" charset="0"/>
              </a:rPr>
              <a:t>migrazioni</a:t>
            </a:r>
            <a:r>
              <a:rPr lang="en-US" sz="2000" dirty="0">
                <a:solidFill>
                  <a:schemeClr val="tx2"/>
                </a:solidFill>
                <a:latin typeface="Georgia" panose="02040502050405020303" pitchFamily="18" charset="0"/>
              </a:rPr>
              <a:t>, </a:t>
            </a:r>
            <a:r>
              <a:rPr lang="en-US" sz="2000" dirty="0" err="1">
                <a:solidFill>
                  <a:schemeClr val="tx2"/>
                </a:solidFill>
                <a:latin typeface="Georgia" panose="02040502050405020303" pitchFamily="18" charset="0"/>
              </a:rPr>
              <a:t>cambiamento</a:t>
            </a:r>
            <a:r>
              <a:rPr lang="en-US" sz="2000" dirty="0">
                <a:solidFill>
                  <a:schemeClr val="tx2"/>
                </a:solidFill>
                <a:latin typeface="Georgia" panose="02040502050405020303" pitchFamily="18" charset="0"/>
              </a:rPr>
              <a:t> </a:t>
            </a:r>
            <a:r>
              <a:rPr lang="en-US" sz="2000" dirty="0" err="1">
                <a:solidFill>
                  <a:schemeClr val="tx2"/>
                </a:solidFill>
                <a:latin typeface="Georgia" panose="02040502050405020303" pitchFamily="18" charset="0"/>
              </a:rPr>
              <a:t>sociale</a:t>
            </a:r>
            <a:r>
              <a:rPr lang="en-US" sz="2000" dirty="0">
                <a:solidFill>
                  <a:schemeClr val="tx2"/>
                </a:solidFill>
                <a:latin typeface="Georgia" panose="02040502050405020303" pitchFamily="18" charset="0"/>
              </a:rPr>
              <a:t>, </a:t>
            </a:r>
            <a:r>
              <a:rPr lang="en-US" sz="2000" dirty="0" err="1">
                <a:solidFill>
                  <a:schemeClr val="tx2"/>
                </a:solidFill>
                <a:latin typeface="Georgia" panose="02040502050405020303" pitchFamily="18" charset="0"/>
              </a:rPr>
              <a:t>disuguaglianze</a:t>
            </a:r>
            <a:r>
              <a:rPr lang="en-US" sz="2000" dirty="0">
                <a:solidFill>
                  <a:schemeClr val="tx2"/>
                </a:solidFill>
                <a:latin typeface="Georgia" panose="02040502050405020303" pitchFamily="18" charset="0"/>
              </a:rPr>
              <a:t> socio-educative</a:t>
            </a:r>
          </a:p>
          <a:p>
            <a:pPr lvl="1"/>
            <a:endParaRPr lang="en-US" sz="2000" dirty="0">
              <a:solidFill>
                <a:schemeClr val="tx1"/>
              </a:solidFill>
              <a:latin typeface="Georgia" panose="02040502050405020303" pitchFamily="18" charset="0"/>
            </a:endParaRPr>
          </a:p>
          <a:p>
            <a:pPr marL="342900" indent="-342900">
              <a:buFontTx/>
              <a:buChar char="-"/>
            </a:pPr>
            <a:r>
              <a:rPr lang="en-US" sz="2200" dirty="0" err="1">
                <a:solidFill>
                  <a:schemeClr val="tx1"/>
                </a:solidFill>
                <a:latin typeface="Georgia" panose="02040502050405020303" pitchFamily="18" charset="0"/>
              </a:rPr>
              <a:t>Ascoltare</a:t>
            </a:r>
            <a:r>
              <a:rPr lang="en-US" sz="2200" dirty="0">
                <a:solidFill>
                  <a:schemeClr val="tx1"/>
                </a:solidFill>
                <a:latin typeface="Georgia" panose="02040502050405020303" pitchFamily="18" charset="0"/>
              </a:rPr>
              <a:t>, dare voce, dare </a:t>
            </a:r>
            <a:r>
              <a:rPr lang="en-US" sz="2200" dirty="0" err="1">
                <a:solidFill>
                  <a:schemeClr val="tx1"/>
                </a:solidFill>
                <a:latin typeface="Georgia" panose="02040502050405020303" pitchFamily="18" charset="0"/>
              </a:rPr>
              <a:t>possibilità</a:t>
            </a:r>
            <a:r>
              <a:rPr lang="en-US" sz="2200" dirty="0">
                <a:solidFill>
                  <a:schemeClr val="tx1"/>
                </a:solidFill>
                <a:latin typeface="Georgia" panose="02040502050405020303" pitchFamily="18" charset="0"/>
              </a:rPr>
              <a:t> di </a:t>
            </a:r>
            <a:r>
              <a:rPr lang="en-US" sz="2200" dirty="0" err="1">
                <a:solidFill>
                  <a:schemeClr val="tx1"/>
                </a:solidFill>
                <a:latin typeface="Georgia" panose="02040502050405020303" pitchFamily="18" charset="0"/>
              </a:rPr>
              <a:t>espressione</a:t>
            </a:r>
            <a:r>
              <a:rPr lang="en-US" sz="2200" dirty="0">
                <a:solidFill>
                  <a:schemeClr val="tx1"/>
                </a:solidFill>
                <a:latin typeface="Georgia" panose="02040502050405020303" pitchFamily="18" charset="0"/>
              </a:rPr>
              <a:t> attraverso la </a:t>
            </a:r>
            <a:r>
              <a:rPr lang="en-US" sz="2200" dirty="0" err="1">
                <a:solidFill>
                  <a:schemeClr val="tx1"/>
                </a:solidFill>
                <a:latin typeface="Georgia" panose="02040502050405020303" pitchFamily="18" charset="0"/>
              </a:rPr>
              <a:t>scrittura</a:t>
            </a:r>
            <a:r>
              <a:rPr lang="en-US" sz="2200" dirty="0">
                <a:solidFill>
                  <a:schemeClr val="tx1"/>
                </a:solidFill>
                <a:latin typeface="Georgia" panose="02040502050405020303" pitchFamily="18" charset="0"/>
              </a:rPr>
              <a:t>, </a:t>
            </a:r>
            <a:r>
              <a:rPr lang="en-US" sz="2200" dirty="0" err="1">
                <a:solidFill>
                  <a:schemeClr val="tx1"/>
                </a:solidFill>
                <a:latin typeface="Georgia" panose="02040502050405020303" pitchFamily="18" charset="0"/>
              </a:rPr>
              <a:t>riconoscere</a:t>
            </a:r>
            <a:r>
              <a:rPr lang="en-US" sz="2200" dirty="0">
                <a:solidFill>
                  <a:schemeClr val="tx1"/>
                </a:solidFill>
                <a:latin typeface="Georgia" panose="02040502050405020303" pitchFamily="18" charset="0"/>
              </a:rPr>
              <a:t> </a:t>
            </a:r>
            <a:r>
              <a:rPr lang="en-US" sz="2200" dirty="0" err="1">
                <a:solidFill>
                  <a:schemeClr val="tx1"/>
                </a:solidFill>
                <a:latin typeface="Georgia" panose="02040502050405020303" pitchFamily="18" charset="0"/>
              </a:rPr>
              <a:t>libertà</a:t>
            </a:r>
            <a:r>
              <a:rPr lang="en-US" sz="2200" dirty="0">
                <a:solidFill>
                  <a:schemeClr val="tx1"/>
                </a:solidFill>
                <a:latin typeface="Georgia" panose="02040502050405020303" pitchFamily="18" charset="0"/>
              </a:rPr>
              <a:t> e </a:t>
            </a:r>
            <a:r>
              <a:rPr lang="en-US" sz="2200" dirty="0" err="1">
                <a:solidFill>
                  <a:schemeClr val="tx1"/>
                </a:solidFill>
                <a:latin typeface="Georgia" panose="02040502050405020303" pitchFamily="18" charset="0"/>
              </a:rPr>
              <a:t>creatività</a:t>
            </a:r>
            <a:r>
              <a:rPr lang="en-US" sz="2200" dirty="0">
                <a:solidFill>
                  <a:schemeClr val="tx1"/>
                </a:solidFill>
                <a:latin typeface="Georgia" panose="02040502050405020303" pitchFamily="18" charset="0"/>
              </a:rPr>
              <a:t>, </a:t>
            </a:r>
            <a:r>
              <a:rPr lang="en-US" sz="2200" dirty="0" err="1">
                <a:solidFill>
                  <a:schemeClr val="tx1"/>
                </a:solidFill>
                <a:latin typeface="Georgia" panose="02040502050405020303" pitchFamily="18" charset="0"/>
              </a:rPr>
              <a:t>supportare</a:t>
            </a:r>
            <a:r>
              <a:rPr lang="en-US" sz="2200" dirty="0">
                <a:solidFill>
                  <a:schemeClr val="tx1"/>
                </a:solidFill>
                <a:latin typeface="Georgia" panose="02040502050405020303" pitchFamily="18" charset="0"/>
              </a:rPr>
              <a:t> </a:t>
            </a:r>
            <a:r>
              <a:rPr lang="en-US" sz="2200" dirty="0" err="1">
                <a:solidFill>
                  <a:schemeClr val="tx1"/>
                </a:solidFill>
                <a:latin typeface="Georgia" panose="02040502050405020303" pitchFamily="18" charset="0"/>
              </a:rPr>
              <a:t>apprendimento</a:t>
            </a:r>
            <a:r>
              <a:rPr lang="en-US" sz="2200" dirty="0">
                <a:solidFill>
                  <a:schemeClr val="tx1"/>
                </a:solidFill>
                <a:latin typeface="Georgia" panose="02040502050405020303" pitchFamily="18" charset="0"/>
              </a:rPr>
              <a:t> e lavoro </a:t>
            </a:r>
            <a:r>
              <a:rPr lang="en-US" sz="2200" dirty="0" err="1">
                <a:solidFill>
                  <a:schemeClr val="tx1"/>
                </a:solidFill>
                <a:latin typeface="Georgia" panose="02040502050405020303" pitchFamily="18" charset="0"/>
              </a:rPr>
              <a:t>biografico</a:t>
            </a:r>
            <a:endParaRPr lang="en-US" sz="2200" dirty="0">
              <a:solidFill>
                <a:schemeClr val="tx1"/>
              </a:solidFill>
              <a:latin typeface="Georgia" panose="02040502050405020303" pitchFamily="18" charset="0"/>
            </a:endParaRPr>
          </a:p>
          <a:p>
            <a:pPr marL="800100" lvl="1" indent="-342900">
              <a:buFontTx/>
              <a:buChar char="-"/>
            </a:pPr>
            <a:r>
              <a:rPr lang="en-US" sz="2000" dirty="0" err="1">
                <a:solidFill>
                  <a:schemeClr val="tx2"/>
                </a:solidFill>
                <a:latin typeface="Georgia" panose="02040502050405020303" pitchFamily="18" charset="0"/>
              </a:rPr>
              <a:t>Leggere</a:t>
            </a:r>
            <a:r>
              <a:rPr lang="en-US" sz="2000" dirty="0">
                <a:solidFill>
                  <a:schemeClr val="tx2"/>
                </a:solidFill>
                <a:latin typeface="Georgia" panose="02040502050405020303" pitchFamily="18" charset="0"/>
              </a:rPr>
              <a:t> la vita degli </a:t>
            </a:r>
            <a:r>
              <a:rPr lang="en-US" sz="2000" dirty="0" err="1">
                <a:solidFill>
                  <a:schemeClr val="tx2"/>
                </a:solidFill>
                <a:latin typeface="Georgia" panose="02040502050405020303" pitchFamily="18" charset="0"/>
              </a:rPr>
              <a:t>studenti</a:t>
            </a:r>
            <a:r>
              <a:rPr lang="en-US" sz="2000" dirty="0">
                <a:solidFill>
                  <a:schemeClr val="tx2"/>
                </a:solidFill>
                <a:latin typeface="Georgia" panose="02040502050405020303" pitchFamily="18" charset="0"/>
              </a:rPr>
              <a:t> in modo </a:t>
            </a:r>
            <a:r>
              <a:rPr lang="en-US" sz="2000" dirty="0" err="1">
                <a:solidFill>
                  <a:schemeClr val="tx2"/>
                </a:solidFill>
                <a:latin typeface="Georgia" panose="02040502050405020303" pitchFamily="18" charset="0"/>
              </a:rPr>
              <a:t>dialogico</a:t>
            </a:r>
            <a:r>
              <a:rPr lang="en-US" sz="2000" dirty="0">
                <a:solidFill>
                  <a:schemeClr val="tx2"/>
                </a:solidFill>
                <a:latin typeface="Georgia" panose="02040502050405020303" pitchFamily="18" charset="0"/>
              </a:rPr>
              <a:t>, </a:t>
            </a:r>
            <a:r>
              <a:rPr lang="en-US" sz="2000" dirty="0" err="1">
                <a:solidFill>
                  <a:schemeClr val="tx2"/>
                </a:solidFill>
                <a:latin typeface="Georgia" panose="02040502050405020303" pitchFamily="18" charset="0"/>
              </a:rPr>
              <a:t>evitando</a:t>
            </a:r>
            <a:r>
              <a:rPr lang="en-US" sz="2000" dirty="0">
                <a:solidFill>
                  <a:schemeClr val="tx2"/>
                </a:solidFill>
                <a:latin typeface="Georgia" panose="02040502050405020303" pitchFamily="18" charset="0"/>
              </a:rPr>
              <a:t> di </a:t>
            </a:r>
            <a:r>
              <a:rPr lang="en-US" sz="2000" dirty="0" err="1">
                <a:solidFill>
                  <a:schemeClr val="tx2"/>
                </a:solidFill>
                <a:latin typeface="Georgia" panose="02040502050405020303" pitchFamily="18" charset="0"/>
              </a:rPr>
              <a:t>imporre</a:t>
            </a:r>
            <a:r>
              <a:rPr lang="en-US" sz="2000" dirty="0">
                <a:solidFill>
                  <a:schemeClr val="tx2"/>
                </a:solidFill>
                <a:latin typeface="Georgia" panose="02040502050405020303" pitchFamily="18" charset="0"/>
              </a:rPr>
              <a:t> “</a:t>
            </a:r>
            <a:r>
              <a:rPr lang="en-US" sz="2000" dirty="0" err="1">
                <a:solidFill>
                  <a:schemeClr val="tx2"/>
                </a:solidFill>
                <a:latin typeface="Georgia" panose="02040502050405020303" pitchFamily="18" charset="0"/>
              </a:rPr>
              <a:t>visioni</a:t>
            </a:r>
            <a:r>
              <a:rPr lang="en-US" sz="2000" dirty="0">
                <a:solidFill>
                  <a:schemeClr val="tx2"/>
                </a:solidFill>
                <a:latin typeface="Georgia" panose="02040502050405020303" pitchFamily="18" charset="0"/>
              </a:rPr>
              <a:t> </a:t>
            </a:r>
            <a:r>
              <a:rPr lang="en-US" sz="2000" dirty="0" err="1">
                <a:solidFill>
                  <a:schemeClr val="tx2"/>
                </a:solidFill>
                <a:latin typeface="Georgia" panose="02040502050405020303" pitchFamily="18" charset="0"/>
              </a:rPr>
              <a:t>adulte</a:t>
            </a:r>
            <a:r>
              <a:rPr lang="en-US" sz="2000" dirty="0">
                <a:solidFill>
                  <a:schemeClr val="tx2"/>
                </a:solidFill>
                <a:latin typeface="Georgia" panose="02040502050405020303" pitchFamily="18" charset="0"/>
              </a:rPr>
              <a:t>”, </a:t>
            </a:r>
            <a:r>
              <a:rPr lang="en-US" sz="2000" b="1" dirty="0">
                <a:solidFill>
                  <a:schemeClr val="tx2"/>
                </a:solidFill>
                <a:latin typeface="Georgia" panose="02040502050405020303" pitchFamily="18" charset="0"/>
              </a:rPr>
              <a:t>non come </a:t>
            </a:r>
            <a:r>
              <a:rPr lang="en-US" sz="2000" b="1" dirty="0" err="1">
                <a:solidFill>
                  <a:schemeClr val="tx2"/>
                </a:solidFill>
                <a:latin typeface="Georgia" panose="02040502050405020303" pitchFamily="18" charset="0"/>
              </a:rPr>
              <a:t>oggetti</a:t>
            </a:r>
            <a:r>
              <a:rPr lang="en-US" sz="2000" b="1" dirty="0">
                <a:solidFill>
                  <a:schemeClr val="tx2"/>
                </a:solidFill>
                <a:latin typeface="Georgia" panose="02040502050405020303" pitchFamily="18" charset="0"/>
              </a:rPr>
              <a:t> di studio da </a:t>
            </a:r>
            <a:r>
              <a:rPr lang="en-US" sz="2000" b="1" dirty="0" err="1">
                <a:solidFill>
                  <a:schemeClr val="tx2"/>
                </a:solidFill>
                <a:latin typeface="Georgia" panose="02040502050405020303" pitchFamily="18" charset="0"/>
              </a:rPr>
              <a:t>colonizzare</a:t>
            </a:r>
            <a:r>
              <a:rPr lang="en-US" sz="2000" b="1" dirty="0">
                <a:solidFill>
                  <a:schemeClr val="tx2"/>
                </a:solidFill>
                <a:latin typeface="Georgia" panose="02040502050405020303" pitchFamily="18" charset="0"/>
              </a:rPr>
              <a:t>, ma </a:t>
            </a:r>
            <a:r>
              <a:rPr lang="en-US" sz="2000" b="1" dirty="0" err="1">
                <a:solidFill>
                  <a:schemeClr val="tx2"/>
                </a:solidFill>
                <a:latin typeface="Georgia" panose="02040502050405020303" pitchFamily="18" charset="0"/>
              </a:rPr>
              <a:t>soggetti</a:t>
            </a:r>
            <a:r>
              <a:rPr lang="en-US" sz="2000" b="1" dirty="0">
                <a:solidFill>
                  <a:schemeClr val="tx2"/>
                </a:solidFill>
                <a:latin typeface="Georgia" panose="02040502050405020303" pitchFamily="18" charset="0"/>
              </a:rPr>
              <a:t> </a:t>
            </a:r>
            <a:r>
              <a:rPr lang="en-US" sz="2000" b="1" dirty="0" err="1">
                <a:solidFill>
                  <a:schemeClr val="tx2"/>
                </a:solidFill>
                <a:latin typeface="Georgia" panose="02040502050405020303" pitchFamily="18" charset="0"/>
              </a:rPr>
              <a:t>protagonisti</a:t>
            </a:r>
            <a:r>
              <a:rPr lang="en-US" sz="2000" b="1" dirty="0">
                <a:solidFill>
                  <a:schemeClr val="tx2"/>
                </a:solidFill>
                <a:latin typeface="Georgia" panose="02040502050405020303" pitchFamily="18" charset="0"/>
              </a:rPr>
              <a:t> </a:t>
            </a:r>
            <a:r>
              <a:rPr lang="en-US" sz="2000" dirty="0">
                <a:solidFill>
                  <a:schemeClr val="tx2"/>
                </a:solidFill>
                <a:latin typeface="Georgia" panose="02040502050405020303" pitchFamily="18" charset="0"/>
              </a:rPr>
              <a:t>della propria </a:t>
            </a:r>
            <a:r>
              <a:rPr lang="en-US" sz="2000" dirty="0" err="1">
                <a:solidFill>
                  <a:schemeClr val="tx2"/>
                </a:solidFill>
                <a:latin typeface="Georgia" panose="02040502050405020303" pitchFamily="18" charset="0"/>
              </a:rPr>
              <a:t>storia</a:t>
            </a:r>
            <a:endParaRPr lang="en-US" sz="2000" dirty="0">
              <a:solidFill>
                <a:schemeClr val="tx2"/>
              </a:solidFill>
              <a:latin typeface="Georgia" panose="02040502050405020303" pitchFamily="18" charset="0"/>
            </a:endParaRPr>
          </a:p>
          <a:p>
            <a:pPr lvl="1"/>
            <a:endParaRPr lang="en-US" sz="2000" dirty="0">
              <a:solidFill>
                <a:schemeClr val="tx1"/>
              </a:solidFill>
              <a:latin typeface="Georgia" panose="02040502050405020303" pitchFamily="18" charset="0"/>
            </a:endParaRPr>
          </a:p>
          <a:p>
            <a:pPr marL="342900" indent="-342900">
              <a:buFontTx/>
              <a:buChar char="-"/>
            </a:pPr>
            <a:r>
              <a:rPr lang="en-US" sz="2200" dirty="0" err="1">
                <a:solidFill>
                  <a:schemeClr val="tx1"/>
                </a:solidFill>
                <a:latin typeface="Georgia" panose="02040502050405020303" pitchFamily="18" charset="0"/>
              </a:rPr>
              <a:t>Ruolo</a:t>
            </a:r>
            <a:r>
              <a:rPr lang="en-US" sz="2200" dirty="0">
                <a:solidFill>
                  <a:schemeClr val="tx1"/>
                </a:solidFill>
                <a:latin typeface="Georgia" panose="02040502050405020303" pitchFamily="18" charset="0"/>
              </a:rPr>
              <a:t> </a:t>
            </a:r>
            <a:r>
              <a:rPr lang="en-US" sz="2200" dirty="0" err="1">
                <a:solidFill>
                  <a:schemeClr val="tx1"/>
                </a:solidFill>
                <a:latin typeface="Georgia" panose="02040502050405020303" pitchFamily="18" charset="0"/>
              </a:rPr>
              <a:t>trasformativo</a:t>
            </a:r>
            <a:r>
              <a:rPr lang="en-US" sz="2200" dirty="0">
                <a:solidFill>
                  <a:schemeClr val="tx1"/>
                </a:solidFill>
                <a:latin typeface="Georgia" panose="02040502050405020303" pitchFamily="18" charset="0"/>
              </a:rPr>
              <a:t> di </a:t>
            </a:r>
            <a:r>
              <a:rPr lang="en-US" sz="2200" dirty="0" err="1">
                <a:solidFill>
                  <a:schemeClr val="tx1"/>
                </a:solidFill>
                <a:latin typeface="Georgia" panose="02040502050405020303" pitchFamily="18" charset="0"/>
              </a:rPr>
              <a:t>studenti</a:t>
            </a:r>
            <a:r>
              <a:rPr lang="en-US" sz="2200" dirty="0">
                <a:solidFill>
                  <a:schemeClr val="tx1"/>
                </a:solidFill>
                <a:latin typeface="Georgia" panose="02040502050405020303" pitchFamily="18" charset="0"/>
              </a:rPr>
              <a:t> e </a:t>
            </a:r>
            <a:r>
              <a:rPr lang="en-US" sz="2200" dirty="0" err="1">
                <a:solidFill>
                  <a:schemeClr val="tx1"/>
                </a:solidFill>
                <a:latin typeface="Georgia" panose="02040502050405020303" pitchFamily="18" charset="0"/>
              </a:rPr>
              <a:t>ricercatori</a:t>
            </a:r>
            <a:r>
              <a:rPr lang="en-US" sz="2200" dirty="0">
                <a:solidFill>
                  <a:schemeClr val="tx1"/>
                </a:solidFill>
                <a:latin typeface="Georgia" panose="02040502050405020303" pitchFamily="18" charset="0"/>
              </a:rPr>
              <a:t> </a:t>
            </a:r>
            <a:r>
              <a:rPr lang="en-US" sz="2200" dirty="0" err="1">
                <a:solidFill>
                  <a:schemeClr val="tx1"/>
                </a:solidFill>
                <a:latin typeface="Georgia" panose="02040502050405020303" pitchFamily="18" charset="0"/>
              </a:rPr>
              <a:t>nello</a:t>
            </a:r>
            <a:r>
              <a:rPr lang="en-US" sz="2200" dirty="0">
                <a:solidFill>
                  <a:schemeClr val="tx1"/>
                </a:solidFill>
                <a:latin typeface="Georgia" panose="02040502050405020303" pitchFamily="18" charset="0"/>
              </a:rPr>
              <a:t> </a:t>
            </a:r>
            <a:r>
              <a:rPr lang="en-US" sz="2200" dirty="0" err="1">
                <a:solidFill>
                  <a:schemeClr val="tx1"/>
                </a:solidFill>
                <a:latin typeface="Georgia" panose="02040502050405020303" pitchFamily="18" charset="0"/>
              </a:rPr>
              <a:t>spazio</a:t>
            </a:r>
            <a:r>
              <a:rPr lang="en-US" sz="2200" dirty="0">
                <a:solidFill>
                  <a:schemeClr val="tx1"/>
                </a:solidFill>
                <a:latin typeface="Georgia" panose="02040502050405020303" pitchFamily="18" charset="0"/>
              </a:rPr>
              <a:t> </a:t>
            </a:r>
            <a:r>
              <a:rPr lang="en-US" sz="2200" dirty="0" err="1">
                <a:solidFill>
                  <a:schemeClr val="tx1"/>
                </a:solidFill>
                <a:latin typeface="Georgia" panose="02040502050405020303" pitchFamily="18" charset="0"/>
              </a:rPr>
              <a:t>pubblico</a:t>
            </a:r>
            <a:r>
              <a:rPr lang="en-US" sz="2200" dirty="0">
                <a:solidFill>
                  <a:schemeClr val="tx1"/>
                </a:solidFill>
                <a:latin typeface="Georgia" panose="02040502050405020303" pitchFamily="18" charset="0"/>
              </a:rPr>
              <a:t> e </a:t>
            </a:r>
            <a:r>
              <a:rPr lang="en-US" sz="2200" dirty="0" err="1">
                <a:solidFill>
                  <a:schemeClr val="tx1"/>
                </a:solidFill>
                <a:latin typeface="Georgia" panose="02040502050405020303" pitchFamily="18" charset="0"/>
              </a:rPr>
              <a:t>sociale</a:t>
            </a:r>
            <a:r>
              <a:rPr lang="en-US" sz="2200" dirty="0">
                <a:solidFill>
                  <a:schemeClr val="tx1"/>
                </a:solidFill>
                <a:latin typeface="Georgia" panose="02040502050405020303" pitchFamily="18" charset="0"/>
              </a:rPr>
              <a:t> </a:t>
            </a:r>
          </a:p>
          <a:p>
            <a:pPr marL="800100" lvl="1" indent="-342900">
              <a:buFontTx/>
              <a:buChar char="-"/>
            </a:pPr>
            <a:r>
              <a:rPr lang="en-US" sz="2000" b="1" dirty="0" err="1">
                <a:solidFill>
                  <a:schemeClr val="tx2"/>
                </a:solidFill>
                <a:latin typeface="Georgia" panose="02040502050405020303" pitchFamily="18" charset="0"/>
              </a:rPr>
              <a:t>Potere</a:t>
            </a:r>
            <a:r>
              <a:rPr lang="en-US" sz="2000" b="1" dirty="0">
                <a:solidFill>
                  <a:schemeClr val="tx2"/>
                </a:solidFill>
                <a:latin typeface="Georgia" panose="02040502050405020303" pitchFamily="18" charset="0"/>
              </a:rPr>
              <a:t> delle </a:t>
            </a:r>
            <a:r>
              <a:rPr lang="en-US" sz="2000" b="1" dirty="0" err="1">
                <a:solidFill>
                  <a:schemeClr val="tx2"/>
                </a:solidFill>
                <a:latin typeface="Georgia" panose="02040502050405020303" pitchFamily="18" charset="0"/>
              </a:rPr>
              <a:t>storie</a:t>
            </a:r>
            <a:r>
              <a:rPr lang="en-US" sz="2000" dirty="0">
                <a:solidFill>
                  <a:schemeClr val="tx2"/>
                </a:solidFill>
                <a:latin typeface="Georgia" panose="02040502050405020303" pitchFamily="18" charset="0"/>
              </a:rPr>
              <a:t>: </a:t>
            </a:r>
            <a:r>
              <a:rPr lang="en-US" sz="2000" dirty="0" err="1">
                <a:solidFill>
                  <a:schemeClr val="tx2"/>
                </a:solidFill>
                <a:latin typeface="Georgia" panose="02040502050405020303" pitchFamily="18" charset="0"/>
              </a:rPr>
              <a:t>storie</a:t>
            </a:r>
            <a:r>
              <a:rPr lang="en-US" sz="2000" dirty="0">
                <a:solidFill>
                  <a:schemeClr val="tx2"/>
                </a:solidFill>
                <a:latin typeface="Georgia" panose="02040502050405020303" pitchFamily="18" charset="0"/>
              </a:rPr>
              <a:t> diverse </a:t>
            </a:r>
            <a:r>
              <a:rPr lang="en-US" sz="2000" dirty="0" err="1">
                <a:solidFill>
                  <a:schemeClr val="tx2"/>
                </a:solidFill>
                <a:latin typeface="Georgia" panose="02040502050405020303" pitchFamily="18" charset="0"/>
              </a:rPr>
              <a:t>sono</a:t>
            </a:r>
            <a:r>
              <a:rPr lang="en-US" sz="2000" dirty="0">
                <a:solidFill>
                  <a:schemeClr val="tx2"/>
                </a:solidFill>
                <a:latin typeface="Georgia" panose="02040502050405020303" pitchFamily="18" charset="0"/>
              </a:rPr>
              <a:t> </a:t>
            </a:r>
            <a:r>
              <a:rPr lang="en-US" sz="2000" dirty="0" err="1">
                <a:solidFill>
                  <a:schemeClr val="tx2"/>
                </a:solidFill>
                <a:latin typeface="Georgia" panose="02040502050405020303" pitchFamily="18" charset="0"/>
              </a:rPr>
              <a:t>già</a:t>
            </a:r>
            <a:r>
              <a:rPr lang="en-US" sz="2000" dirty="0">
                <a:solidFill>
                  <a:schemeClr val="tx2"/>
                </a:solidFill>
                <a:latin typeface="Georgia" panose="02040502050405020303" pitchFamily="18" charset="0"/>
              </a:rPr>
              <a:t> state </a:t>
            </a:r>
            <a:r>
              <a:rPr lang="en-US" sz="2000" dirty="0" err="1">
                <a:solidFill>
                  <a:schemeClr val="tx2"/>
                </a:solidFill>
                <a:latin typeface="Georgia" panose="02040502050405020303" pitchFamily="18" charset="0"/>
              </a:rPr>
              <a:t>scritte</a:t>
            </a:r>
            <a:r>
              <a:rPr lang="en-US" sz="2000" dirty="0">
                <a:solidFill>
                  <a:schemeClr val="tx2"/>
                </a:solidFill>
                <a:latin typeface="Georgia" panose="02040502050405020303" pitchFamily="18" charset="0"/>
              </a:rPr>
              <a:t> e </a:t>
            </a:r>
            <a:r>
              <a:rPr lang="en-US" sz="2000" dirty="0" err="1">
                <a:solidFill>
                  <a:schemeClr val="tx2"/>
                </a:solidFill>
                <a:latin typeface="Georgia" panose="02040502050405020303" pitchFamily="18" charset="0"/>
              </a:rPr>
              <a:t>possono</a:t>
            </a:r>
            <a:r>
              <a:rPr lang="en-US" sz="2000" dirty="0">
                <a:solidFill>
                  <a:schemeClr val="tx2"/>
                </a:solidFill>
                <a:latin typeface="Georgia" panose="02040502050405020303" pitchFamily="18" charset="0"/>
              </a:rPr>
              <a:t> </a:t>
            </a:r>
            <a:r>
              <a:rPr lang="en-US" sz="2000" dirty="0" err="1">
                <a:solidFill>
                  <a:schemeClr val="tx2"/>
                </a:solidFill>
                <a:latin typeface="Georgia" panose="02040502050405020303" pitchFamily="18" charset="0"/>
              </a:rPr>
              <a:t>essere</a:t>
            </a:r>
            <a:r>
              <a:rPr lang="en-US" sz="2000" dirty="0">
                <a:solidFill>
                  <a:schemeClr val="tx2"/>
                </a:solidFill>
                <a:latin typeface="Georgia" panose="02040502050405020303" pitchFamily="18" charset="0"/>
              </a:rPr>
              <a:t> </a:t>
            </a:r>
            <a:r>
              <a:rPr lang="en-US" sz="2000" dirty="0" err="1">
                <a:solidFill>
                  <a:schemeClr val="tx2"/>
                </a:solidFill>
                <a:latin typeface="Georgia" panose="02040502050405020303" pitchFamily="18" charset="0"/>
              </a:rPr>
              <a:t>ancora</a:t>
            </a:r>
            <a:r>
              <a:rPr lang="en-US" sz="2000" dirty="0">
                <a:solidFill>
                  <a:schemeClr val="tx2"/>
                </a:solidFill>
                <a:latin typeface="Georgia" panose="02040502050405020303" pitchFamily="18" charset="0"/>
              </a:rPr>
              <a:t> </a:t>
            </a:r>
            <a:r>
              <a:rPr lang="en-US" sz="2000" dirty="0" err="1">
                <a:solidFill>
                  <a:schemeClr val="tx2"/>
                </a:solidFill>
                <a:latin typeface="Georgia" panose="02040502050405020303" pitchFamily="18" charset="0"/>
              </a:rPr>
              <a:t>scritte</a:t>
            </a:r>
            <a:endParaRPr lang="en-US" sz="2000" dirty="0">
              <a:solidFill>
                <a:schemeClr val="tx2"/>
              </a:solidFill>
              <a:latin typeface="Georgia" panose="02040502050405020303" pitchFamily="18" charset="0"/>
            </a:endParaRPr>
          </a:p>
          <a:p>
            <a:pPr marL="285750" indent="-285750">
              <a:buFontTx/>
              <a:buChar char="-"/>
              <a:defRPr/>
            </a:pPr>
            <a:endParaRPr lang="it-IT" sz="1600" dirty="0">
              <a:solidFill>
                <a:schemeClr val="tx1"/>
              </a:solidFill>
              <a:latin typeface="Georgia" panose="02040502050405020303" pitchFamily="18" charset="0"/>
              <a:ea typeface="ＭＳ Ｐゴシック" pitchFamily="34" charset="-128"/>
              <a:cs typeface="Arial" charset="0"/>
            </a:endParaRPr>
          </a:p>
        </p:txBody>
      </p:sp>
    </p:spTree>
    <p:extLst>
      <p:ext uri="{BB962C8B-B14F-4D97-AF65-F5344CB8AC3E}">
        <p14:creationId xmlns:p14="http://schemas.microsoft.com/office/powerpoint/2010/main" val="1173029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testo 8"/>
          <p:cNvSpPr>
            <a:spLocks noGrp="1"/>
          </p:cNvSpPr>
          <p:nvPr>
            <p:ph type="body" idx="12"/>
          </p:nvPr>
        </p:nvSpPr>
        <p:spPr bwMode="auto">
          <a:xfrm>
            <a:off x="3632200" y="479425"/>
            <a:ext cx="5116513" cy="492125"/>
          </a:xfrm>
          <a:noFill/>
          <a:ln>
            <a:miter lim="800000"/>
            <a:headEnd/>
            <a:tailEnd/>
          </a:ln>
        </p:spPr>
        <p:txBody>
          <a:bodyPr vert="horz" wrap="square" numCol="1" compatLnSpc="1">
            <a:prstTxWarp prst="textNoShape">
              <a:avLst/>
            </a:prstTxWarp>
          </a:bodyPr>
          <a:lstStyle/>
          <a:p>
            <a:r>
              <a:rPr lang="it-IT" dirty="0"/>
              <a:t>IN CORSO </a:t>
            </a:r>
            <a:r>
              <a:rPr lang="it-IT" dirty="0" err="1"/>
              <a:t>DI</a:t>
            </a:r>
            <a:r>
              <a:rPr lang="it-IT" dirty="0"/>
              <a:t> PUBBLICAZIONE </a:t>
            </a:r>
          </a:p>
        </p:txBody>
      </p:sp>
      <p:sp>
        <p:nvSpPr>
          <p:cNvPr id="16388" name="Segnaposto testo 7"/>
          <p:cNvSpPr>
            <a:spLocks noGrp="1"/>
          </p:cNvSpPr>
          <p:nvPr>
            <p:ph type="body" idx="11"/>
          </p:nvPr>
        </p:nvSpPr>
        <p:spPr bwMode="auto">
          <a:xfrm>
            <a:off x="539750" y="1698625"/>
            <a:ext cx="8208963" cy="4308475"/>
          </a:xfrm>
          <a:ln>
            <a:miter lim="800000"/>
            <a:headEnd/>
            <a:tailEnd/>
          </a:ln>
        </p:spPr>
        <p:txBody>
          <a:bodyPr vert="horz" wrap="square" numCol="1" compatLnSpc="1">
            <a:prstTxWarp prst="textNoShape">
              <a:avLst/>
            </a:prstTxWarp>
            <a:normAutofit/>
          </a:bodyPr>
          <a:lstStyle/>
          <a:p>
            <a:pPr>
              <a:buFont typeface="Arial" charset="0"/>
              <a:buNone/>
              <a:defRPr/>
            </a:pPr>
            <a:endParaRPr lang="it-IT" sz="2000" dirty="0">
              <a:solidFill>
                <a:schemeClr val="tx1"/>
              </a:solidFill>
              <a:latin typeface="Georgia" pitchFamily="18" charset="0"/>
              <a:ea typeface="ＭＳ Ｐゴシック" pitchFamily="34" charset="-128"/>
              <a:cs typeface="Arial" charset="0"/>
            </a:endParaRPr>
          </a:p>
          <a:p>
            <a:pPr>
              <a:buFont typeface="Arial" charset="0"/>
              <a:buNone/>
              <a:defRPr/>
            </a:pPr>
            <a:r>
              <a:rPr lang="it-IT" sz="2000" dirty="0">
                <a:solidFill>
                  <a:schemeClr val="tx1"/>
                </a:solidFill>
                <a:latin typeface="Georgia" pitchFamily="18" charset="0"/>
                <a:ea typeface="ＭＳ Ｐゴシック" pitchFamily="34" charset="-128"/>
                <a:cs typeface="Arial" charset="0"/>
              </a:rPr>
              <a:t>so di pubblicazione … </a:t>
            </a:r>
          </a:p>
          <a:p>
            <a:pPr>
              <a:buFont typeface="Arial" charset="0"/>
              <a:buNone/>
              <a:defRPr/>
            </a:pPr>
            <a:r>
              <a:rPr lang="it-IT" sz="2000" dirty="0">
                <a:solidFill>
                  <a:schemeClr val="tx1"/>
                </a:solidFill>
                <a:latin typeface="Georgia" pitchFamily="18" charset="0"/>
                <a:ea typeface="ＭＳ Ｐゴシック" pitchFamily="34" charset="-128"/>
                <a:cs typeface="Arial" charset="0"/>
              </a:rPr>
              <a:t>				</a:t>
            </a:r>
            <a:r>
              <a:rPr lang="it-IT" sz="2000" b="1" dirty="0">
                <a:solidFill>
                  <a:schemeClr val="tx1"/>
                </a:solidFill>
                <a:latin typeface="Georgia" pitchFamily="18" charset="0"/>
                <a:ea typeface="ＭＳ Ｐゴシック" pitchFamily="34" charset="-128"/>
                <a:cs typeface="Arial" charset="0"/>
              </a:rPr>
              <a:t>Generazione Su.Per. Storie di 				successo di studenti stranieri</a:t>
            </a:r>
          </a:p>
          <a:p>
            <a:pPr>
              <a:buFont typeface="Arial" charset="0"/>
              <a:buNone/>
              <a:defRPr/>
            </a:pPr>
            <a:endParaRPr lang="it-IT" sz="2000" dirty="0">
              <a:solidFill>
                <a:schemeClr val="tx1"/>
              </a:solidFill>
              <a:latin typeface="Georgia" pitchFamily="18" charset="0"/>
              <a:ea typeface="ＭＳ Ｐゴシック" pitchFamily="34" charset="-128"/>
              <a:cs typeface="Arial" charset="0"/>
            </a:endParaRPr>
          </a:p>
          <a:p>
            <a:pPr>
              <a:buFont typeface="Arial" charset="0"/>
              <a:buNone/>
              <a:defRPr/>
            </a:pPr>
            <a:r>
              <a:rPr lang="it-IT" sz="2000" dirty="0">
                <a:solidFill>
                  <a:schemeClr val="tx1"/>
                </a:solidFill>
                <a:latin typeface="Georgia" pitchFamily="18" charset="0"/>
                <a:ea typeface="ＭＳ Ｐゴシック" pitchFamily="34" charset="-128"/>
                <a:cs typeface="Arial" charset="0"/>
              </a:rPr>
              <a:t>				</a:t>
            </a:r>
            <a:r>
              <a:rPr lang="it-IT" sz="2000" i="1" dirty="0">
                <a:solidFill>
                  <a:schemeClr val="tx1"/>
                </a:solidFill>
                <a:latin typeface="Georgia" pitchFamily="18" charset="0"/>
                <a:ea typeface="ＭＳ Ｐゴシック" pitchFamily="34" charset="-128"/>
                <a:cs typeface="Arial" charset="0"/>
              </a:rPr>
              <a:t>Collana Quaderni CIRMiB, open access</a:t>
            </a:r>
          </a:p>
          <a:p>
            <a:pPr>
              <a:defRPr/>
            </a:pPr>
            <a:r>
              <a:rPr lang="it-IT" sz="2000" i="1" dirty="0">
                <a:solidFill>
                  <a:schemeClr val="tx1"/>
                </a:solidFill>
                <a:latin typeface="Georgia" pitchFamily="18" charset="0"/>
                <a:ea typeface="ＭＳ Ｐゴシック" pitchFamily="34" charset="-128"/>
                <a:cs typeface="Arial" charset="0"/>
              </a:rPr>
              <a:t>				Milano: Vita e Pensiero, nov 2018</a:t>
            </a:r>
            <a:r>
              <a:rPr lang="it-IT" sz="2000" dirty="0">
                <a:solidFill>
                  <a:schemeClr val="tx1"/>
                </a:solidFill>
                <a:latin typeface="Georgia" pitchFamily="18" charset="0"/>
                <a:ea typeface="ＭＳ Ｐゴシック" pitchFamily="34" charset="-128"/>
                <a:cs typeface="Arial" charset="0"/>
              </a:rPr>
              <a:t> </a:t>
            </a:r>
          </a:p>
          <a:p>
            <a:pPr>
              <a:defRPr/>
            </a:pPr>
            <a:r>
              <a:rPr lang="it-IT" sz="2000" dirty="0">
                <a:solidFill>
                  <a:schemeClr val="tx1"/>
                </a:solidFill>
                <a:latin typeface="Georgia" pitchFamily="18" charset="0"/>
                <a:ea typeface="ＭＳ Ｐゴシック" pitchFamily="34" charset="-128"/>
                <a:cs typeface="Arial" charset="0"/>
              </a:rPr>
              <a:t>				</a:t>
            </a:r>
          </a:p>
          <a:p>
            <a:pPr>
              <a:defRPr/>
            </a:pPr>
            <a:r>
              <a:rPr lang="it-IT" sz="2000" dirty="0">
                <a:solidFill>
                  <a:schemeClr val="tx1"/>
                </a:solidFill>
                <a:latin typeface="Georgia" pitchFamily="18" charset="0"/>
                <a:ea typeface="ＭＳ Ｐゴシック" pitchFamily="34" charset="-128"/>
                <a:cs typeface="Arial" charset="0"/>
              </a:rPr>
              <a:t>					a cura di M. Santagati</a:t>
            </a:r>
            <a:endParaRPr lang="it-IT" sz="2000" i="1" dirty="0">
              <a:solidFill>
                <a:schemeClr val="tx1"/>
              </a:solidFill>
              <a:latin typeface="Georgia" pitchFamily="18" charset="0"/>
              <a:ea typeface="ＭＳ Ｐゴシック" pitchFamily="34" charset="-128"/>
              <a:cs typeface="Arial" charset="0"/>
            </a:endParaRPr>
          </a:p>
          <a:p>
            <a:pPr>
              <a:defRPr/>
            </a:pPr>
            <a:r>
              <a:rPr lang="it-IT" sz="1400" dirty="0">
                <a:solidFill>
                  <a:schemeClr val="tx1"/>
                </a:solidFill>
                <a:latin typeface="Georgia" pitchFamily="18" charset="0"/>
                <a:ea typeface="ＭＳ Ｐゴシック" pitchFamily="34" charset="-128"/>
                <a:cs typeface="Arial" charset="0"/>
              </a:rPr>
              <a:t>F. Rinaldi “Fuggiti dalla notte” (2013) 	</a:t>
            </a:r>
            <a:endParaRPr lang="it-IT" dirty="0">
              <a:solidFill>
                <a:schemeClr val="tx1"/>
              </a:solidFill>
              <a:latin typeface="Arial" charset="0"/>
              <a:ea typeface="ＭＳ Ｐゴシック" pitchFamily="34" charset="-128"/>
              <a:cs typeface="Arial" charset="0"/>
            </a:endParaRPr>
          </a:p>
        </p:txBody>
      </p:sp>
      <p:pic>
        <p:nvPicPr>
          <p:cNvPr id="52228" name="Immagine 5" descr="c72bcd41-035d-4240-8954-9f275045095a.JPG"/>
          <p:cNvPicPr>
            <a:picLocks noChangeAspect="1" noChangeArrowheads="1"/>
          </p:cNvPicPr>
          <p:nvPr/>
        </p:nvPicPr>
        <p:blipFill>
          <a:blip r:embed="rId2"/>
          <a:srcRect/>
          <a:stretch>
            <a:fillRect/>
          </a:stretch>
        </p:blipFill>
        <p:spPr bwMode="auto">
          <a:xfrm>
            <a:off x="301211" y="1698625"/>
            <a:ext cx="3426608" cy="266170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testo 8"/>
          <p:cNvSpPr>
            <a:spLocks noGrp="1"/>
          </p:cNvSpPr>
          <p:nvPr>
            <p:ph type="body" idx="12"/>
          </p:nvPr>
        </p:nvSpPr>
        <p:spPr bwMode="auto">
          <a:xfrm>
            <a:off x="3632200" y="479425"/>
            <a:ext cx="5116513" cy="492125"/>
          </a:xfrm>
          <a:noFill/>
          <a:ln>
            <a:miter lim="800000"/>
            <a:headEnd/>
            <a:tailEnd/>
          </a:ln>
        </p:spPr>
        <p:txBody>
          <a:bodyPr vert="horz" wrap="square" numCol="1" compatLnSpc="1">
            <a:prstTxWarp prst="textNoShape">
              <a:avLst/>
            </a:prstTxWarp>
          </a:bodyPr>
          <a:lstStyle/>
          <a:p>
            <a:r>
              <a:rPr lang="it-IT" dirty="0"/>
              <a:t>UNA RECENTE TRADIZIONE DI STUDI</a:t>
            </a:r>
          </a:p>
        </p:txBody>
      </p:sp>
      <p:sp>
        <p:nvSpPr>
          <p:cNvPr id="8" name="Segnaposto testo 7"/>
          <p:cNvSpPr>
            <a:spLocks noGrp="1"/>
          </p:cNvSpPr>
          <p:nvPr>
            <p:ph type="body" idx="11"/>
          </p:nvPr>
        </p:nvSpPr>
        <p:spPr>
          <a:xfrm>
            <a:off x="539750" y="1524000"/>
            <a:ext cx="8208963" cy="4737652"/>
          </a:xfrm>
        </p:spPr>
        <p:txBody>
          <a:bodyPr>
            <a:normAutofit lnSpcReduction="10000"/>
          </a:bodyPr>
          <a:lstStyle/>
          <a:p>
            <a:r>
              <a:rPr lang="it-IT" sz="1900" b="1" dirty="0">
                <a:solidFill>
                  <a:schemeClr val="tx1"/>
                </a:solidFill>
                <a:latin typeface="Georgia" pitchFamily="18" charset="0"/>
                <a:ea typeface="ＭＳ Ｐゴシック" charset="-128"/>
              </a:rPr>
              <a:t>Studenti resilienti di origine immigrata, g</a:t>
            </a:r>
            <a:r>
              <a:rPr lang="it-IT" sz="2000" b="1" dirty="0">
                <a:solidFill>
                  <a:schemeClr val="tx1"/>
                </a:solidFill>
                <a:latin typeface="Georgia" pitchFamily="18" charset="0"/>
              </a:rPr>
              <a:t>ruppo numericamente non residuale</a:t>
            </a:r>
            <a:r>
              <a:rPr lang="it-IT" sz="2000" dirty="0">
                <a:solidFill>
                  <a:schemeClr val="tx1"/>
                </a:solidFill>
                <a:latin typeface="Georgia" pitchFamily="18" charset="0"/>
              </a:rPr>
              <a:t>: nell’ultima indagine OCSE PISA 2015, rappresentavano circa ¼ degli studenti di origine immigrata con background socio-economico svantaggiato</a:t>
            </a:r>
          </a:p>
          <a:p>
            <a:endParaRPr lang="it-IT" sz="1900" dirty="0">
              <a:solidFill>
                <a:schemeClr val="tx1"/>
              </a:solidFill>
              <a:latin typeface="Georgia" pitchFamily="18" charset="0"/>
              <a:ea typeface="ＭＳ Ｐゴシック" charset="-128"/>
            </a:endParaRPr>
          </a:p>
          <a:p>
            <a:r>
              <a:rPr lang="it-IT" sz="1900" dirty="0">
                <a:solidFill>
                  <a:schemeClr val="tx1"/>
                </a:solidFill>
                <a:latin typeface="Georgia" pitchFamily="18" charset="0"/>
                <a:ea typeface="ＭＳ Ｐゴシック" charset="-128"/>
              </a:rPr>
              <a:t>USA (</a:t>
            </a:r>
            <a:r>
              <a:rPr lang="it-IT" sz="1900" dirty="0" err="1">
                <a:solidFill>
                  <a:schemeClr val="tx1"/>
                </a:solidFill>
                <a:latin typeface="Georgia" pitchFamily="18" charset="0"/>
                <a:ea typeface="ＭＳ Ｐゴシック" charset="-128"/>
              </a:rPr>
              <a:t>Kao</a:t>
            </a:r>
            <a:r>
              <a:rPr lang="it-IT" sz="1900" dirty="0">
                <a:solidFill>
                  <a:schemeClr val="tx1"/>
                </a:solidFill>
                <a:latin typeface="Georgia" pitchFamily="18" charset="0"/>
                <a:ea typeface="ＭＳ Ｐゴシック" charset="-128"/>
              </a:rPr>
              <a:t>, </a:t>
            </a:r>
            <a:r>
              <a:rPr lang="it-IT" sz="1900" dirty="0" err="1">
                <a:solidFill>
                  <a:schemeClr val="tx1"/>
                </a:solidFill>
                <a:latin typeface="Georgia" pitchFamily="18" charset="0"/>
                <a:ea typeface="ＭＳ Ｐゴシック" charset="-128"/>
              </a:rPr>
              <a:t>Tienda</a:t>
            </a:r>
            <a:r>
              <a:rPr lang="it-IT" sz="1900" dirty="0">
                <a:solidFill>
                  <a:schemeClr val="tx1"/>
                </a:solidFill>
                <a:latin typeface="Georgia" pitchFamily="18" charset="0"/>
                <a:ea typeface="ＭＳ Ｐゴシック" charset="-128"/>
              </a:rPr>
              <a:t>, </a:t>
            </a:r>
            <a:r>
              <a:rPr lang="it-IT" sz="1900" dirty="0" err="1">
                <a:solidFill>
                  <a:schemeClr val="tx1"/>
                </a:solidFill>
                <a:latin typeface="Georgia" pitchFamily="18" charset="0"/>
                <a:ea typeface="ＭＳ Ｐゴシック" charset="-128"/>
              </a:rPr>
              <a:t>Portes</a:t>
            </a:r>
            <a:r>
              <a:rPr lang="it-IT" sz="1900" dirty="0">
                <a:solidFill>
                  <a:schemeClr val="tx1"/>
                </a:solidFill>
                <a:latin typeface="Georgia" pitchFamily="18" charset="0"/>
                <a:ea typeface="ＭＳ Ｐゴシック" charset="-128"/>
              </a:rPr>
              <a:t>, ecc.)</a:t>
            </a:r>
          </a:p>
          <a:p>
            <a:pPr marL="342900" indent="-342900">
              <a:buFont typeface="Arial" panose="020B0604020202020204" pitchFamily="34" charset="0"/>
              <a:buChar char="•"/>
            </a:pPr>
            <a:r>
              <a:rPr lang="en-US" sz="1900" dirty="0">
                <a:solidFill>
                  <a:schemeClr val="tx1"/>
                </a:solidFill>
                <a:latin typeface="Georgia" panose="02040502050405020303" pitchFamily="18" charset="0"/>
              </a:rPr>
              <a:t>“</a:t>
            </a:r>
            <a:r>
              <a:rPr lang="en-US" sz="1900" b="1" dirty="0">
                <a:solidFill>
                  <a:schemeClr val="tx1"/>
                </a:solidFill>
                <a:latin typeface="Georgia" panose="02040502050405020303" pitchFamily="18" charset="0"/>
              </a:rPr>
              <a:t>Immigrant optimism</a:t>
            </a:r>
            <a:r>
              <a:rPr lang="en-US" sz="1900" dirty="0">
                <a:solidFill>
                  <a:schemeClr val="tx1"/>
                </a:solidFill>
                <a:latin typeface="Georgia" panose="02040502050405020303" pitchFamily="18" charset="0"/>
              </a:rPr>
              <a:t>” : </a:t>
            </a:r>
            <a:r>
              <a:rPr lang="en-US" sz="1900" dirty="0" err="1">
                <a:solidFill>
                  <a:schemeClr val="tx1"/>
                </a:solidFill>
                <a:latin typeface="Georgia" panose="02040502050405020303" pitchFamily="18" charset="0"/>
              </a:rPr>
              <a:t>riscatto</a:t>
            </a:r>
            <a:r>
              <a:rPr lang="en-US" sz="1900" dirty="0">
                <a:solidFill>
                  <a:schemeClr val="tx1"/>
                </a:solidFill>
                <a:latin typeface="Georgia" panose="02040502050405020303" pitchFamily="18" charset="0"/>
              </a:rPr>
              <a:t> e </a:t>
            </a:r>
            <a:r>
              <a:rPr lang="en-US" sz="1900" dirty="0" err="1">
                <a:solidFill>
                  <a:schemeClr val="tx1"/>
                </a:solidFill>
                <a:latin typeface="Georgia" panose="02040502050405020303" pitchFamily="18" charset="0"/>
              </a:rPr>
              <a:t>mobilità</a:t>
            </a:r>
            <a:r>
              <a:rPr lang="en-US" sz="1900" dirty="0">
                <a:solidFill>
                  <a:schemeClr val="tx1"/>
                </a:solidFill>
                <a:latin typeface="Georgia" panose="02040502050405020303" pitchFamily="18" charset="0"/>
              </a:rPr>
              <a:t> </a:t>
            </a:r>
            <a:r>
              <a:rPr lang="en-US" sz="1900" dirty="0" err="1">
                <a:solidFill>
                  <a:schemeClr val="tx1"/>
                </a:solidFill>
                <a:latin typeface="Georgia" panose="02040502050405020303" pitchFamily="18" charset="0"/>
              </a:rPr>
              <a:t>intergenerazionale</a:t>
            </a:r>
            <a:endParaRPr lang="en-US" sz="1900" dirty="0">
              <a:solidFill>
                <a:schemeClr val="tx1"/>
              </a:solidFill>
              <a:latin typeface="Georgia" panose="02040502050405020303" pitchFamily="18" charset="0"/>
            </a:endParaRPr>
          </a:p>
          <a:p>
            <a:pPr marL="342900" indent="-342900">
              <a:buFont typeface="Arial" panose="020B0604020202020204" pitchFamily="34" charset="0"/>
              <a:buChar char="•"/>
            </a:pPr>
            <a:r>
              <a:rPr lang="en-US" sz="1900" dirty="0">
                <a:solidFill>
                  <a:schemeClr val="tx1"/>
                </a:solidFill>
                <a:latin typeface="Georgia" panose="02040502050405020303" pitchFamily="18" charset="0"/>
              </a:rPr>
              <a:t>“</a:t>
            </a:r>
            <a:r>
              <a:rPr lang="en-US" sz="1900" b="1" dirty="0">
                <a:solidFill>
                  <a:schemeClr val="tx1"/>
                </a:solidFill>
                <a:latin typeface="Georgia" panose="02040502050405020303" pitchFamily="18" charset="0"/>
              </a:rPr>
              <a:t>Upward assimilation</a:t>
            </a:r>
            <a:r>
              <a:rPr lang="en-US" sz="1900" dirty="0">
                <a:solidFill>
                  <a:schemeClr val="tx1"/>
                </a:solidFill>
                <a:latin typeface="Georgia" panose="02040502050405020303" pitchFamily="18" charset="0"/>
              </a:rPr>
              <a:t>” : </a:t>
            </a:r>
            <a:r>
              <a:rPr lang="en-US" sz="1900" dirty="0" err="1">
                <a:solidFill>
                  <a:schemeClr val="tx1"/>
                </a:solidFill>
                <a:latin typeface="Georgia" panose="02040502050405020303" pitchFamily="18" charset="0"/>
              </a:rPr>
              <a:t>assimilazione</a:t>
            </a:r>
            <a:r>
              <a:rPr lang="en-US" sz="1900" dirty="0">
                <a:solidFill>
                  <a:schemeClr val="tx1"/>
                </a:solidFill>
                <a:latin typeface="Georgia" panose="02040502050405020303" pitchFamily="18" charset="0"/>
              </a:rPr>
              <a:t> </a:t>
            </a:r>
            <a:r>
              <a:rPr lang="en-US" sz="1900" dirty="0" err="1">
                <a:solidFill>
                  <a:schemeClr val="tx1"/>
                </a:solidFill>
                <a:latin typeface="Georgia" panose="02040502050405020303" pitchFamily="18" charset="0"/>
              </a:rPr>
              <a:t>ascendente</a:t>
            </a:r>
            <a:endParaRPr lang="en-US" sz="1900" dirty="0">
              <a:solidFill>
                <a:schemeClr val="tx1"/>
              </a:solidFill>
              <a:latin typeface="Georgia" panose="02040502050405020303" pitchFamily="18" charset="0"/>
            </a:endParaRPr>
          </a:p>
          <a:p>
            <a:pPr marL="342900" indent="-342900">
              <a:buFont typeface="Arial" panose="020B0604020202020204" pitchFamily="34" charset="0"/>
              <a:buChar char="•"/>
            </a:pPr>
            <a:endParaRPr lang="en-US" sz="1900" dirty="0">
              <a:solidFill>
                <a:schemeClr val="tx1"/>
              </a:solidFill>
              <a:latin typeface="Georgia" panose="02040502050405020303" pitchFamily="18" charset="0"/>
            </a:endParaRPr>
          </a:p>
          <a:p>
            <a:r>
              <a:rPr lang="en-US" sz="1900" dirty="0">
                <a:solidFill>
                  <a:schemeClr val="tx1"/>
                </a:solidFill>
                <a:latin typeface="Georgia" panose="02040502050405020303" pitchFamily="18" charset="0"/>
              </a:rPr>
              <a:t>UE (</a:t>
            </a:r>
            <a:r>
              <a:rPr lang="en-US" sz="1900" dirty="0" err="1">
                <a:solidFill>
                  <a:schemeClr val="tx1"/>
                </a:solidFill>
                <a:latin typeface="Georgia" panose="02040502050405020303" pitchFamily="18" charset="0"/>
              </a:rPr>
              <a:t>Crul</a:t>
            </a:r>
            <a:r>
              <a:rPr lang="en-US" sz="1900" dirty="0">
                <a:solidFill>
                  <a:schemeClr val="tx1"/>
                </a:solidFill>
                <a:latin typeface="Georgia" panose="02040502050405020303" pitchFamily="18" charset="0"/>
              </a:rPr>
              <a:t> et al., Schnell, </a:t>
            </a:r>
            <a:r>
              <a:rPr lang="en-US" sz="1900" dirty="0" err="1">
                <a:solidFill>
                  <a:schemeClr val="tx1"/>
                </a:solidFill>
                <a:latin typeface="Georgia" panose="02040502050405020303" pitchFamily="18" charset="0"/>
              </a:rPr>
              <a:t>ecc</a:t>
            </a:r>
            <a:r>
              <a:rPr lang="en-US" sz="1900" dirty="0">
                <a:solidFill>
                  <a:schemeClr val="tx1"/>
                </a:solidFill>
                <a:latin typeface="Georgia" panose="02040502050405020303" pitchFamily="18" charset="0"/>
              </a:rPr>
              <a:t>.)</a:t>
            </a:r>
          </a:p>
          <a:p>
            <a:pPr marL="342900" indent="-342900">
              <a:buFont typeface="Arial" panose="020B0604020202020204" pitchFamily="34" charset="0"/>
              <a:buChar char="•"/>
            </a:pPr>
            <a:r>
              <a:rPr lang="en-US" sz="1900" dirty="0">
                <a:solidFill>
                  <a:schemeClr val="tx1"/>
                </a:solidFill>
                <a:latin typeface="Georgia" panose="02040502050405020303" pitchFamily="18" charset="0"/>
              </a:rPr>
              <a:t>“</a:t>
            </a:r>
            <a:r>
              <a:rPr lang="en-US" sz="1900" b="1" dirty="0">
                <a:solidFill>
                  <a:schemeClr val="tx1"/>
                </a:solidFill>
                <a:latin typeface="Georgia" panose="02040502050405020303" pitchFamily="18" charset="0"/>
              </a:rPr>
              <a:t>Immigrant paradox</a:t>
            </a:r>
            <a:r>
              <a:rPr lang="en-US" sz="1900" dirty="0">
                <a:solidFill>
                  <a:schemeClr val="tx1"/>
                </a:solidFill>
                <a:latin typeface="Georgia" panose="02040502050405020303" pitchFamily="18" charset="0"/>
              </a:rPr>
              <a:t>” : </a:t>
            </a:r>
            <a:r>
              <a:rPr lang="en-US" sz="1900" dirty="0" err="1">
                <a:solidFill>
                  <a:schemeClr val="tx1"/>
                </a:solidFill>
                <a:latin typeface="Georgia" panose="02040502050405020303" pitchFamily="18" charset="0"/>
              </a:rPr>
              <a:t>scarsi</a:t>
            </a:r>
            <a:r>
              <a:rPr lang="en-US" sz="1900" dirty="0">
                <a:solidFill>
                  <a:schemeClr val="tx1"/>
                </a:solidFill>
                <a:latin typeface="Georgia" panose="02040502050405020303" pitchFamily="18" charset="0"/>
              </a:rPr>
              <a:t> </a:t>
            </a:r>
            <a:r>
              <a:rPr lang="en-US" sz="1900" dirty="0" err="1">
                <a:solidFill>
                  <a:schemeClr val="tx1"/>
                </a:solidFill>
                <a:latin typeface="Georgia" panose="02040502050405020303" pitchFamily="18" charset="0"/>
              </a:rPr>
              <a:t>risultati</a:t>
            </a:r>
            <a:r>
              <a:rPr lang="en-US" sz="1900" dirty="0">
                <a:solidFill>
                  <a:schemeClr val="tx1"/>
                </a:solidFill>
                <a:latin typeface="Georgia" panose="02040502050405020303" pitchFamily="18" charset="0"/>
              </a:rPr>
              <a:t> </a:t>
            </a:r>
            <a:r>
              <a:rPr lang="en-US" sz="1900" dirty="0" err="1">
                <a:solidFill>
                  <a:schemeClr val="tx1"/>
                </a:solidFill>
                <a:latin typeface="Georgia" panose="02040502050405020303" pitchFamily="18" charset="0"/>
              </a:rPr>
              <a:t>scolastici</a:t>
            </a:r>
            <a:r>
              <a:rPr lang="en-US" sz="1900" dirty="0">
                <a:solidFill>
                  <a:schemeClr val="tx1"/>
                </a:solidFill>
                <a:latin typeface="Georgia" panose="02040502050405020303" pitchFamily="18" charset="0"/>
              </a:rPr>
              <a:t>, </a:t>
            </a:r>
            <a:r>
              <a:rPr lang="en-US" sz="1900" dirty="0" err="1">
                <a:solidFill>
                  <a:schemeClr val="tx1"/>
                </a:solidFill>
                <a:latin typeface="Georgia" panose="02040502050405020303" pitchFamily="18" charset="0"/>
              </a:rPr>
              <a:t>alte</a:t>
            </a:r>
            <a:r>
              <a:rPr lang="en-US" sz="1900" dirty="0">
                <a:solidFill>
                  <a:schemeClr val="tx1"/>
                </a:solidFill>
                <a:latin typeface="Georgia" panose="02040502050405020303" pitchFamily="18" charset="0"/>
              </a:rPr>
              <a:t> </a:t>
            </a:r>
            <a:r>
              <a:rPr lang="en-US" sz="1900" dirty="0" err="1">
                <a:solidFill>
                  <a:schemeClr val="tx1"/>
                </a:solidFill>
                <a:latin typeface="Georgia" panose="02040502050405020303" pitchFamily="18" charset="0"/>
              </a:rPr>
              <a:t>aspettative</a:t>
            </a:r>
            <a:endParaRPr lang="en-US" sz="1900" dirty="0">
              <a:solidFill>
                <a:schemeClr val="tx1"/>
              </a:solidFill>
              <a:latin typeface="Georgia" panose="02040502050405020303" pitchFamily="18" charset="0"/>
            </a:endParaRPr>
          </a:p>
          <a:p>
            <a:pPr marL="342900" indent="-342900">
              <a:buFont typeface="Arial" panose="020B0604020202020204" pitchFamily="34" charset="0"/>
              <a:buChar char="•"/>
            </a:pPr>
            <a:r>
              <a:rPr lang="en-US" sz="1900" dirty="0">
                <a:solidFill>
                  <a:schemeClr val="tx1"/>
                </a:solidFill>
                <a:latin typeface="Georgia" panose="02040502050405020303" pitchFamily="18" charset="0"/>
              </a:rPr>
              <a:t>Non solo </a:t>
            </a:r>
            <a:r>
              <a:rPr lang="en-US" sz="1900" dirty="0" err="1">
                <a:solidFill>
                  <a:schemeClr val="tx1"/>
                </a:solidFill>
                <a:latin typeface="Georgia" panose="02040502050405020303" pitchFamily="18" charset="0"/>
              </a:rPr>
              <a:t>riproduzione</a:t>
            </a:r>
            <a:r>
              <a:rPr lang="en-US" sz="1900" dirty="0">
                <a:solidFill>
                  <a:schemeClr val="tx1"/>
                </a:solidFill>
                <a:latin typeface="Georgia" panose="02040502050405020303" pitchFamily="18" charset="0"/>
              </a:rPr>
              <a:t> di </a:t>
            </a:r>
            <a:r>
              <a:rPr lang="en-US" sz="1900" dirty="0" err="1">
                <a:solidFill>
                  <a:schemeClr val="tx1"/>
                </a:solidFill>
                <a:latin typeface="Georgia" panose="02040502050405020303" pitchFamily="18" charset="0"/>
              </a:rPr>
              <a:t>destini</a:t>
            </a:r>
            <a:r>
              <a:rPr lang="en-US" sz="1900" dirty="0">
                <a:solidFill>
                  <a:schemeClr val="tx1"/>
                </a:solidFill>
                <a:latin typeface="Georgia" panose="02040502050405020303" pitchFamily="18" charset="0"/>
              </a:rPr>
              <a:t> </a:t>
            </a:r>
            <a:r>
              <a:rPr lang="en-US" sz="1900" dirty="0" err="1">
                <a:solidFill>
                  <a:schemeClr val="tx1"/>
                </a:solidFill>
                <a:latin typeface="Georgia" panose="02040502050405020303" pitchFamily="18" charset="0"/>
              </a:rPr>
              <a:t>sociali</a:t>
            </a:r>
            <a:r>
              <a:rPr lang="en-US" sz="1900" dirty="0">
                <a:solidFill>
                  <a:schemeClr val="tx1"/>
                </a:solidFill>
                <a:latin typeface="Georgia" panose="02040502050405020303" pitchFamily="18" charset="0"/>
              </a:rPr>
              <a:t> </a:t>
            </a:r>
            <a:r>
              <a:rPr lang="en-US" sz="1900" dirty="0" err="1">
                <a:solidFill>
                  <a:schemeClr val="tx1"/>
                </a:solidFill>
                <a:latin typeface="Georgia" panose="02040502050405020303" pitchFamily="18" charset="0"/>
              </a:rPr>
              <a:t>prefissati</a:t>
            </a:r>
            <a:r>
              <a:rPr lang="en-US" sz="1900" dirty="0">
                <a:solidFill>
                  <a:schemeClr val="tx1"/>
                </a:solidFill>
                <a:latin typeface="Georgia" panose="02040502050405020303" pitchFamily="18" charset="0"/>
              </a:rPr>
              <a:t>, ma accesso </a:t>
            </a:r>
            <a:r>
              <a:rPr lang="en-US" sz="1900" dirty="0" err="1">
                <a:solidFill>
                  <a:schemeClr val="tx1"/>
                </a:solidFill>
                <a:latin typeface="Georgia" panose="02040502050405020303" pitchFamily="18" charset="0"/>
              </a:rPr>
              <a:t>alle</a:t>
            </a:r>
            <a:r>
              <a:rPr lang="en-US" sz="1900" dirty="0">
                <a:solidFill>
                  <a:schemeClr val="tx1"/>
                </a:solidFill>
                <a:latin typeface="Georgia" panose="02040502050405020303" pitchFamily="18" charset="0"/>
              </a:rPr>
              <a:t> ELITES </a:t>
            </a:r>
            <a:r>
              <a:rPr lang="en-US" sz="1900" dirty="0" err="1">
                <a:solidFill>
                  <a:schemeClr val="tx1"/>
                </a:solidFill>
                <a:latin typeface="Georgia" panose="02040502050405020303" pitchFamily="18" charset="0"/>
              </a:rPr>
              <a:t>europee</a:t>
            </a:r>
            <a:endParaRPr lang="en-US" sz="1900" dirty="0">
              <a:solidFill>
                <a:schemeClr val="tx1"/>
              </a:solidFill>
              <a:latin typeface="Georgia" panose="02040502050405020303" pitchFamily="18" charset="0"/>
            </a:endParaRPr>
          </a:p>
          <a:p>
            <a:pPr marL="342900" indent="-342900">
              <a:buFont typeface="Arial" panose="020B0604020202020204" pitchFamily="34" charset="0"/>
              <a:buChar char="•"/>
            </a:pPr>
            <a:r>
              <a:rPr lang="en-US" sz="1900" dirty="0" err="1">
                <a:solidFill>
                  <a:schemeClr val="tx1"/>
                </a:solidFill>
                <a:latin typeface="Georgia" panose="02040502050405020303" pitchFamily="18" charset="0"/>
              </a:rPr>
              <a:t>Importanza</a:t>
            </a:r>
            <a:r>
              <a:rPr lang="en-US" sz="1900" dirty="0">
                <a:solidFill>
                  <a:schemeClr val="tx1"/>
                </a:solidFill>
                <a:latin typeface="Georgia" panose="02040502050405020303" pitchFamily="18" charset="0"/>
              </a:rPr>
              <a:t> del “</a:t>
            </a:r>
            <a:r>
              <a:rPr lang="en-US" sz="1900" b="1" dirty="0" err="1">
                <a:solidFill>
                  <a:schemeClr val="tx1"/>
                </a:solidFill>
                <a:latin typeface="Georgia" panose="02040502050405020303" pitchFamily="18" charset="0"/>
              </a:rPr>
              <a:t>contesto</a:t>
            </a:r>
            <a:r>
              <a:rPr lang="en-US" sz="1900" b="1" dirty="0">
                <a:solidFill>
                  <a:schemeClr val="tx1"/>
                </a:solidFill>
                <a:latin typeface="Georgia" panose="02040502050405020303" pitchFamily="18" charset="0"/>
              </a:rPr>
              <a:t> di integrazione</a:t>
            </a:r>
            <a:r>
              <a:rPr lang="en-US" sz="1900" dirty="0">
                <a:solidFill>
                  <a:schemeClr val="tx1"/>
                </a:solidFill>
                <a:latin typeface="Georgia" panose="02040502050405020303" pitchFamily="18" charset="0"/>
              </a:rPr>
              <a:t>” e </a:t>
            </a:r>
            <a:r>
              <a:rPr lang="en-US" sz="1900" dirty="0" err="1">
                <a:solidFill>
                  <a:schemeClr val="tx1"/>
                </a:solidFill>
                <a:latin typeface="Georgia" panose="02040502050405020303" pitchFamily="18" charset="0"/>
              </a:rPr>
              <a:t>accumulazione</a:t>
            </a:r>
            <a:r>
              <a:rPr lang="en-US" sz="1900" dirty="0">
                <a:solidFill>
                  <a:schemeClr val="tx1"/>
                </a:solidFill>
                <a:latin typeface="Georgia" panose="02040502050405020303" pitchFamily="18" charset="0"/>
              </a:rPr>
              <a:t> delle chances</a:t>
            </a:r>
            <a:endParaRPr lang="it-IT" dirty="0">
              <a:solidFill>
                <a:schemeClr val="tx1"/>
              </a:solidFill>
              <a:latin typeface="Georgia" panose="02040502050405020303" pitchFamily="18" charset="0"/>
            </a:endParaRPr>
          </a:p>
          <a:p>
            <a:pPr>
              <a:defRPr/>
            </a:pPr>
            <a:endParaRPr lang="it-IT" dirty="0">
              <a:solidFill>
                <a:schemeClr val="tx1"/>
              </a:solidFill>
              <a:ea typeface="ＭＳ Ｐゴシック" charset="-128"/>
            </a:endParaRPr>
          </a:p>
        </p:txBody>
      </p:sp>
    </p:spTree>
    <p:extLst>
      <p:ext uri="{BB962C8B-B14F-4D97-AF65-F5344CB8AC3E}">
        <p14:creationId xmlns:p14="http://schemas.microsoft.com/office/powerpoint/2010/main" val="57258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testo 8"/>
          <p:cNvSpPr>
            <a:spLocks noGrp="1"/>
          </p:cNvSpPr>
          <p:nvPr>
            <p:ph type="body" idx="12"/>
          </p:nvPr>
        </p:nvSpPr>
        <p:spPr bwMode="auto">
          <a:xfrm>
            <a:off x="3632200" y="479425"/>
            <a:ext cx="5116513" cy="492125"/>
          </a:xfrm>
          <a:noFill/>
          <a:ln>
            <a:miter lim="800000"/>
            <a:headEnd/>
            <a:tailEnd/>
          </a:ln>
        </p:spPr>
        <p:txBody>
          <a:bodyPr vert="horz" wrap="square" numCol="1" compatLnSpc="1">
            <a:prstTxWarp prst="textNoShape">
              <a:avLst/>
            </a:prstTxWarp>
          </a:bodyPr>
          <a:lstStyle/>
          <a:p>
            <a:r>
              <a:rPr lang="it-IT" dirty="0"/>
              <a:t>INTERROGATIVI DI RICERCA</a:t>
            </a:r>
          </a:p>
        </p:txBody>
      </p:sp>
      <p:sp>
        <p:nvSpPr>
          <p:cNvPr id="8" name="Segnaposto testo 7"/>
          <p:cNvSpPr>
            <a:spLocks noGrp="1"/>
          </p:cNvSpPr>
          <p:nvPr>
            <p:ph type="body" idx="11"/>
          </p:nvPr>
        </p:nvSpPr>
        <p:spPr>
          <a:xfrm>
            <a:off x="539750" y="1524000"/>
            <a:ext cx="8208963" cy="4483100"/>
          </a:xfrm>
        </p:spPr>
        <p:txBody>
          <a:bodyPr>
            <a:normAutofit/>
          </a:bodyPr>
          <a:lstStyle/>
          <a:p>
            <a:pPr>
              <a:defRPr/>
            </a:pPr>
            <a:r>
              <a:rPr lang="it-IT" sz="2000" dirty="0">
                <a:solidFill>
                  <a:schemeClr val="tx1"/>
                </a:solidFill>
                <a:latin typeface="Georgia" pitchFamily="18" charset="0"/>
              </a:rPr>
              <a:t>Queste traiettorie di integrazione positiva, nonostante gli ostacoli che permangono nell’inserimento degli immigrati, pongono NUOVI interrogativi di ricerca alla base del progetto di ricerca </a:t>
            </a:r>
            <a:r>
              <a:rPr lang="it-IT" sz="2000" b="1" dirty="0">
                <a:solidFill>
                  <a:schemeClr val="tx1"/>
                </a:solidFill>
                <a:latin typeface="Georgia" panose="02040502050405020303" pitchFamily="18" charset="0"/>
              </a:rPr>
              <a:t>Su.Per. </a:t>
            </a:r>
            <a:r>
              <a:rPr lang="it-IT" sz="2000" b="1" i="1" dirty="0">
                <a:solidFill>
                  <a:schemeClr val="tx1"/>
                </a:solidFill>
                <a:latin typeface="Georgia" panose="02040502050405020303" pitchFamily="18" charset="0"/>
              </a:rPr>
              <a:t>SUccesso nei PERcorsi formativi degli studenti di seconda generazion</a:t>
            </a:r>
            <a:r>
              <a:rPr lang="it-IT" sz="2000" b="1" dirty="0">
                <a:solidFill>
                  <a:schemeClr val="tx1"/>
                </a:solidFill>
                <a:latin typeface="Georgia" panose="02040502050405020303" pitchFamily="18" charset="0"/>
              </a:rPr>
              <a:t>e</a:t>
            </a:r>
          </a:p>
          <a:p>
            <a:pPr>
              <a:defRPr/>
            </a:pPr>
            <a:endParaRPr lang="it-IT" sz="2000" dirty="0">
              <a:solidFill>
                <a:schemeClr val="tx1"/>
              </a:solidFill>
              <a:latin typeface="Georgia" panose="02040502050405020303" pitchFamily="18" charset="0"/>
            </a:endParaRPr>
          </a:p>
          <a:p>
            <a:pPr>
              <a:buFont typeface="Arial" pitchFamily="34" charset="0"/>
              <a:buChar char="•"/>
              <a:defRPr/>
            </a:pPr>
            <a:r>
              <a:rPr lang="it-IT" sz="2000" dirty="0">
                <a:solidFill>
                  <a:schemeClr val="tx1"/>
                </a:solidFill>
                <a:latin typeface="Georgia" pitchFamily="18" charset="0"/>
              </a:rPr>
              <a:t>come e in che misura gli studenti sono in grado di trasformare gli svantaggi derivanti dall’immigrazione in un vantaggio educativo? </a:t>
            </a:r>
          </a:p>
          <a:p>
            <a:pPr>
              <a:buFont typeface="Arial" pitchFamily="34" charset="0"/>
              <a:buChar char="•"/>
              <a:defRPr/>
            </a:pPr>
            <a:r>
              <a:rPr lang="it-IT" sz="2000" dirty="0">
                <a:solidFill>
                  <a:schemeClr val="tx1"/>
                </a:solidFill>
                <a:latin typeface="Georgia" pitchFamily="18" charset="0"/>
              </a:rPr>
              <a:t>come negoziano/affrontano gli ostacoli e colgono le opportunità? </a:t>
            </a:r>
          </a:p>
          <a:p>
            <a:pPr>
              <a:buFont typeface="Arial" pitchFamily="34" charset="0"/>
              <a:buChar char="•"/>
              <a:defRPr/>
            </a:pPr>
            <a:r>
              <a:rPr lang="it-IT" sz="2000" dirty="0">
                <a:solidFill>
                  <a:schemeClr val="tx1"/>
                </a:solidFill>
                <a:latin typeface="Georgia" pitchFamily="18" charset="0"/>
              </a:rPr>
              <a:t>come definiscono il successo (scolastico) e che significati gli attribuiscono? </a:t>
            </a:r>
          </a:p>
          <a:p>
            <a:pPr>
              <a:buFont typeface="Arial" pitchFamily="34" charset="0"/>
              <a:buChar char="•"/>
              <a:defRPr/>
            </a:pPr>
            <a:endParaRPr lang="it-IT" sz="2000" dirty="0">
              <a:solidFill>
                <a:schemeClr val="tx1"/>
              </a:solidFill>
              <a:latin typeface="Georgia" pitchFamily="18" charset="0"/>
            </a:endParaRPr>
          </a:p>
          <a:p>
            <a:pPr>
              <a:buFontTx/>
              <a:buChar char="-"/>
              <a:defRPr/>
            </a:pPr>
            <a:endParaRPr lang="it-IT" dirty="0">
              <a:solidFill>
                <a:schemeClr val="tx1"/>
              </a:solidFill>
              <a:ea typeface="ＭＳ Ｐゴシック"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testo 8"/>
          <p:cNvSpPr>
            <a:spLocks noGrp="1"/>
          </p:cNvSpPr>
          <p:nvPr>
            <p:ph type="body" idx="12"/>
          </p:nvPr>
        </p:nvSpPr>
        <p:spPr bwMode="auto">
          <a:xfrm>
            <a:off x="3175000" y="493183"/>
            <a:ext cx="5116513" cy="492125"/>
          </a:xfrm>
          <a:noFill/>
          <a:ln>
            <a:miter lim="800000"/>
            <a:headEnd/>
            <a:tailEnd/>
          </a:ln>
        </p:spPr>
        <p:txBody>
          <a:bodyPr vert="horz" wrap="square" numCol="1" compatLnSpc="1">
            <a:prstTxWarp prst="textNoShape">
              <a:avLst/>
            </a:prstTxWarp>
          </a:bodyPr>
          <a:lstStyle/>
          <a:p>
            <a:r>
              <a:rPr lang="it-IT" dirty="0"/>
              <a:t>UNA PROPOSTA DI RICERCA</a:t>
            </a:r>
          </a:p>
        </p:txBody>
      </p:sp>
      <p:sp>
        <p:nvSpPr>
          <p:cNvPr id="8" name="Segnaposto testo 7"/>
          <p:cNvSpPr>
            <a:spLocks noGrp="1"/>
          </p:cNvSpPr>
          <p:nvPr>
            <p:ph type="body" idx="11"/>
          </p:nvPr>
        </p:nvSpPr>
        <p:spPr>
          <a:xfrm>
            <a:off x="539750" y="1524000"/>
            <a:ext cx="8208963" cy="4483100"/>
          </a:xfrm>
        </p:spPr>
        <p:txBody>
          <a:bodyPr>
            <a:normAutofit fontScale="92500" lnSpcReduction="10000"/>
          </a:bodyPr>
          <a:lstStyle/>
          <a:p>
            <a:pPr>
              <a:buFont typeface="Arial" pitchFamily="34" charset="0"/>
              <a:buChar char="•"/>
              <a:defRPr/>
            </a:pPr>
            <a:r>
              <a:rPr lang="it-IT" sz="1800" dirty="0">
                <a:solidFill>
                  <a:schemeClr val="tx1"/>
                </a:solidFill>
                <a:latin typeface="Georgia" pitchFamily="18" charset="0"/>
                <a:ea typeface="ＭＳ Ｐゴシック" charset="-128"/>
              </a:rPr>
              <a:t> </a:t>
            </a:r>
            <a:r>
              <a:rPr lang="it-IT" sz="2300" dirty="0">
                <a:solidFill>
                  <a:schemeClr val="tx1"/>
                </a:solidFill>
                <a:latin typeface="Georgia" panose="02040502050405020303" pitchFamily="18" charset="0"/>
                <a:ea typeface="ＭＳ Ｐゴシック" charset="-128"/>
              </a:rPr>
              <a:t>2 FOCUS</a:t>
            </a:r>
            <a:endParaRPr lang="it-IT" sz="2300" dirty="0">
              <a:solidFill>
                <a:schemeClr val="tx1"/>
              </a:solidFill>
              <a:latin typeface="Georgia" panose="02040502050405020303" pitchFamily="18" charset="0"/>
            </a:endParaRPr>
          </a:p>
          <a:p>
            <a:pPr>
              <a:defRPr/>
            </a:pPr>
            <a:endParaRPr lang="it-IT" sz="2300" dirty="0">
              <a:solidFill>
                <a:schemeClr val="tx1"/>
              </a:solidFill>
              <a:latin typeface="Georgia" panose="02040502050405020303" pitchFamily="18" charset="0"/>
            </a:endParaRPr>
          </a:p>
          <a:p>
            <a:pPr>
              <a:defRPr/>
            </a:pPr>
            <a:r>
              <a:rPr lang="it-IT" sz="2300" dirty="0">
                <a:solidFill>
                  <a:schemeClr val="tx1"/>
                </a:solidFill>
                <a:latin typeface="Georgia" panose="02040502050405020303" pitchFamily="18" charset="0"/>
              </a:rPr>
              <a:t>* gli studenti stranieri “eccellenti”, ovvero i percorsi inattesi e imprevisti di alunni ritenuti svantaggiati e vulnerabili, ma che ottengono buoni/ottimi risultati scolastici e si caratterizzano per il successo nelle loro carriere formative e biografiche</a:t>
            </a:r>
          </a:p>
          <a:p>
            <a:endParaRPr lang="it-IT" sz="2300" dirty="0">
              <a:solidFill>
                <a:schemeClr val="tx1"/>
              </a:solidFill>
              <a:latin typeface="Georgia" panose="02040502050405020303" pitchFamily="18" charset="0"/>
            </a:endParaRPr>
          </a:p>
          <a:p>
            <a:r>
              <a:rPr lang="it-IT" sz="2300" dirty="0">
                <a:solidFill>
                  <a:schemeClr val="tx1"/>
                </a:solidFill>
                <a:latin typeface="Georgia" panose="02040502050405020303" pitchFamily="18" charset="0"/>
              </a:rPr>
              <a:t>* la provincia di Brescia: quarta provincia in Italia per numero di alunni stranieri, prima dopo i 3 capoluoghi regionali (Milano, Roma e Torino) e quarta per incidenza di scuole a “maggioranza straniera” (Miur, Ismu, 2016)</a:t>
            </a:r>
          </a:p>
          <a:p>
            <a:endParaRPr lang="it-IT" sz="2300" dirty="0">
              <a:solidFill>
                <a:schemeClr val="tx1"/>
              </a:solidFill>
              <a:latin typeface="Georgia" panose="02040502050405020303" pitchFamily="18" charset="0"/>
            </a:endParaRPr>
          </a:p>
          <a:p>
            <a:r>
              <a:rPr lang="it-IT" sz="1900" dirty="0">
                <a:solidFill>
                  <a:schemeClr val="tx1"/>
                </a:solidFill>
                <a:latin typeface="Georgia" panose="02040502050405020303" pitchFamily="18" charset="0"/>
              </a:rPr>
              <a:t>Partnership: Università Cattolica (CIRMiB), UST BRESCIA con supporto di Fondazione EULO, 11 IIS e CFP</a:t>
            </a:r>
          </a:p>
        </p:txBody>
      </p:sp>
    </p:spTree>
    <p:extLst>
      <p:ext uri="{BB962C8B-B14F-4D97-AF65-F5344CB8AC3E}">
        <p14:creationId xmlns:p14="http://schemas.microsoft.com/office/powerpoint/2010/main" val="395340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testo 8"/>
          <p:cNvSpPr>
            <a:spLocks noGrp="1"/>
          </p:cNvSpPr>
          <p:nvPr>
            <p:ph type="body" idx="12"/>
          </p:nvPr>
        </p:nvSpPr>
        <p:spPr bwMode="auto">
          <a:xfrm>
            <a:off x="3632200" y="479425"/>
            <a:ext cx="5116513" cy="492125"/>
          </a:xfrm>
          <a:noFill/>
          <a:ln>
            <a:miter lim="800000"/>
            <a:headEnd/>
            <a:tailEnd/>
          </a:ln>
        </p:spPr>
        <p:txBody>
          <a:bodyPr vert="horz" wrap="square" numCol="1" compatLnSpc="1">
            <a:prstTxWarp prst="textNoShape">
              <a:avLst/>
            </a:prstTxWarp>
          </a:bodyPr>
          <a:lstStyle/>
          <a:p>
            <a:r>
              <a:rPr lang="it-IT" dirty="0"/>
              <a:t>OBIETTIVI DELLA RICERCA</a:t>
            </a:r>
          </a:p>
        </p:txBody>
      </p:sp>
      <p:sp>
        <p:nvSpPr>
          <p:cNvPr id="8" name="Segnaposto testo 7"/>
          <p:cNvSpPr>
            <a:spLocks noGrp="1"/>
          </p:cNvSpPr>
          <p:nvPr>
            <p:ph type="body" idx="11"/>
          </p:nvPr>
        </p:nvSpPr>
        <p:spPr>
          <a:xfrm>
            <a:off x="539750" y="1524000"/>
            <a:ext cx="8208963" cy="4483100"/>
          </a:xfrm>
        </p:spPr>
        <p:txBody>
          <a:bodyPr>
            <a:normAutofit/>
          </a:bodyPr>
          <a:lstStyle/>
          <a:p>
            <a:pPr marL="285750" lvl="0" indent="-285750">
              <a:buFont typeface="Arial" panose="020B0604020202020204" pitchFamily="34" charset="0"/>
              <a:buChar char="•"/>
            </a:pPr>
            <a:r>
              <a:rPr lang="it-IT" sz="1800" dirty="0">
                <a:solidFill>
                  <a:schemeClr val="tx1"/>
                </a:solidFill>
                <a:latin typeface="Georgia" pitchFamily="18" charset="0"/>
                <a:ea typeface="ＭＳ Ｐゴシック" charset="-128"/>
              </a:rPr>
              <a:t> </a:t>
            </a:r>
            <a:r>
              <a:rPr lang="it-IT" sz="2400" dirty="0">
                <a:solidFill>
                  <a:schemeClr val="tx1"/>
                </a:solidFill>
                <a:latin typeface="Georgia" panose="02040502050405020303" pitchFamily="18" charset="0"/>
              </a:rPr>
              <a:t>ricostruire le biografie di studenti stranieri di successo</a:t>
            </a:r>
          </a:p>
          <a:p>
            <a:pPr marL="742950" lvl="1" indent="-285750">
              <a:buFont typeface="Arial" panose="020B0604020202020204" pitchFamily="34" charset="0"/>
              <a:buChar char="•"/>
            </a:pPr>
            <a:r>
              <a:rPr lang="it-IT" sz="2000" dirty="0">
                <a:solidFill>
                  <a:schemeClr val="tx1"/>
                </a:solidFill>
                <a:latin typeface="Georgia" panose="02040502050405020303" pitchFamily="18" charset="0"/>
              </a:rPr>
              <a:t>come i soggetti rappresentano e costruiscono se stessi, narrando la loro esperienza scolastica</a:t>
            </a:r>
          </a:p>
          <a:p>
            <a:pPr marL="342900" lvl="0" indent="-342900">
              <a:buFont typeface="Arial" panose="020B0604020202020204" pitchFamily="34" charset="0"/>
              <a:buChar char="•"/>
            </a:pPr>
            <a:r>
              <a:rPr lang="it-IT" sz="2400" dirty="0">
                <a:solidFill>
                  <a:schemeClr val="tx1"/>
                </a:solidFill>
                <a:latin typeface="Georgia" panose="02040502050405020303" pitchFamily="18" charset="0"/>
              </a:rPr>
              <a:t>evidenziare fattori e condizioni personali/sociali che portano all’eccellenza scolastica e biografica</a:t>
            </a:r>
          </a:p>
          <a:p>
            <a:pPr marL="342900" lvl="0" indent="-342900">
              <a:buFont typeface="Arial" panose="020B0604020202020204" pitchFamily="34" charset="0"/>
              <a:buChar char="•"/>
            </a:pPr>
            <a:r>
              <a:rPr lang="it-IT" sz="2400" dirty="0">
                <a:solidFill>
                  <a:schemeClr val="tx1"/>
                </a:solidFill>
                <a:latin typeface="Georgia" panose="02040502050405020303" pitchFamily="18" charset="0"/>
              </a:rPr>
              <a:t>mettere in luce difficoltà e risorse delle nuove generazioni con background immigrato</a:t>
            </a:r>
          </a:p>
          <a:p>
            <a:pPr lvl="0"/>
            <a:endParaRPr lang="it-IT" sz="2400" dirty="0">
              <a:solidFill>
                <a:schemeClr val="tx1"/>
              </a:solidFill>
              <a:latin typeface="Georgia" panose="02040502050405020303" pitchFamily="18" charset="0"/>
            </a:endParaRPr>
          </a:p>
          <a:p>
            <a:pPr lvl="0"/>
            <a:r>
              <a:rPr lang="it-IT" sz="1800" dirty="0">
                <a:solidFill>
                  <a:schemeClr val="tx1"/>
                </a:solidFill>
                <a:latin typeface="Georgia" panose="02040502050405020303" pitchFamily="18" charset="0"/>
              </a:rPr>
              <a:t>Destinatari: studenti delle scuole secondarie di secondo grado e dei centri di formazione professionale della provincia di Brescia; docenti e dirigenti dei medesimi istituti; Famiglie degli alunni; Cittadinanza della provincia di Brescia</a:t>
            </a:r>
          </a:p>
          <a:p>
            <a:pPr lvl="0"/>
            <a:endParaRPr lang="it-IT" sz="2000" dirty="0">
              <a:solidFill>
                <a:schemeClr val="tx1"/>
              </a:solidFill>
              <a:latin typeface="Georgia" panose="02040502050405020303" pitchFamily="18" charset="0"/>
            </a:endParaRPr>
          </a:p>
          <a:p>
            <a:endParaRPr lang="it-IT" sz="2400" dirty="0">
              <a:solidFill>
                <a:srgbClr val="000000"/>
              </a:solidFill>
            </a:endParaRPr>
          </a:p>
          <a:p>
            <a:pPr>
              <a:buFont typeface="Arial" pitchFamily="34" charset="0"/>
              <a:buChar char="•"/>
              <a:defRPr/>
            </a:pPr>
            <a:endParaRPr lang="it-IT" sz="1800" dirty="0">
              <a:solidFill>
                <a:schemeClr val="tx1"/>
              </a:solidFill>
              <a:latin typeface="Georgia" pitchFamily="18" charset="0"/>
              <a:ea typeface="ＭＳ Ｐゴシック" charset="-128"/>
            </a:endParaRPr>
          </a:p>
        </p:txBody>
      </p:sp>
    </p:spTree>
    <p:extLst>
      <p:ext uri="{BB962C8B-B14F-4D97-AF65-F5344CB8AC3E}">
        <p14:creationId xmlns:p14="http://schemas.microsoft.com/office/powerpoint/2010/main" val="280370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testo 8"/>
          <p:cNvSpPr>
            <a:spLocks noGrp="1"/>
          </p:cNvSpPr>
          <p:nvPr>
            <p:ph type="body" idx="12"/>
          </p:nvPr>
        </p:nvSpPr>
        <p:spPr bwMode="auto">
          <a:xfrm>
            <a:off x="3632200" y="479425"/>
            <a:ext cx="5116513" cy="492125"/>
          </a:xfrm>
          <a:noFill/>
          <a:ln>
            <a:miter lim="800000"/>
            <a:headEnd/>
            <a:tailEnd/>
          </a:ln>
        </p:spPr>
        <p:txBody>
          <a:bodyPr vert="horz" wrap="square" numCol="1" compatLnSpc="1">
            <a:prstTxWarp prst="textNoShape">
              <a:avLst/>
            </a:prstTxWarp>
          </a:bodyPr>
          <a:lstStyle/>
          <a:p>
            <a:r>
              <a:rPr lang="it-IT" dirty="0"/>
              <a:t>FASI DELLA RICERCA (da NOV 2016) </a:t>
            </a:r>
          </a:p>
        </p:txBody>
      </p:sp>
      <p:sp>
        <p:nvSpPr>
          <p:cNvPr id="8" name="Segnaposto testo 7"/>
          <p:cNvSpPr>
            <a:spLocks noGrp="1"/>
          </p:cNvSpPr>
          <p:nvPr>
            <p:ph type="body" idx="11"/>
          </p:nvPr>
        </p:nvSpPr>
        <p:spPr>
          <a:xfrm>
            <a:off x="539750" y="1524000"/>
            <a:ext cx="8208963" cy="4483100"/>
          </a:xfrm>
        </p:spPr>
        <p:txBody>
          <a:bodyPr>
            <a:normAutofit fontScale="92500" lnSpcReduction="20000"/>
          </a:bodyPr>
          <a:lstStyle/>
          <a:p>
            <a:pPr marL="285750" lvl="0" indent="-285750">
              <a:buFont typeface="Arial" panose="020B0604020202020204" pitchFamily="34" charset="0"/>
              <a:buChar char="•"/>
            </a:pPr>
            <a:r>
              <a:rPr lang="it-IT" sz="2100" dirty="0">
                <a:solidFill>
                  <a:schemeClr val="tx1"/>
                </a:solidFill>
                <a:latin typeface="Georgia" panose="02040502050405020303" pitchFamily="18" charset="0"/>
              </a:rPr>
              <a:t>Presentazione del progetto e incontri per adesioni di scuole secondarie di II grado e CFP della provincia di Brescia (</a:t>
            </a:r>
            <a:r>
              <a:rPr lang="it-IT" sz="2100" dirty="0" err="1">
                <a:solidFill>
                  <a:schemeClr val="tx1"/>
                </a:solidFill>
                <a:latin typeface="Georgia" panose="02040502050405020303" pitchFamily="18" charset="0"/>
              </a:rPr>
              <a:t>nov</a:t>
            </a:r>
            <a:r>
              <a:rPr lang="it-IT" sz="2100" dirty="0">
                <a:solidFill>
                  <a:schemeClr val="tx1"/>
                </a:solidFill>
                <a:latin typeface="Georgia" panose="02040502050405020303" pitchFamily="18" charset="0"/>
              </a:rPr>
              <a:t> 2016)</a:t>
            </a:r>
          </a:p>
          <a:p>
            <a:pPr marL="285750" lvl="0" indent="-285750">
              <a:buFont typeface="Arial" panose="020B0604020202020204" pitchFamily="34" charset="0"/>
              <a:buChar char="•"/>
            </a:pPr>
            <a:r>
              <a:rPr lang="it-IT" sz="2100" dirty="0">
                <a:solidFill>
                  <a:schemeClr val="tx1"/>
                </a:solidFill>
                <a:latin typeface="Georgia" panose="02040502050405020303" pitchFamily="18" charset="0"/>
              </a:rPr>
              <a:t>incontri e focus group con insegnanti (referenti) per la definizione di studente «eccellente», con background svantaggiato, per l’identificazione di criteri e fattori di successo </a:t>
            </a:r>
          </a:p>
          <a:p>
            <a:pPr marL="285750" lvl="0" indent="-285750">
              <a:buFont typeface="Arial" panose="020B0604020202020204" pitchFamily="34" charset="0"/>
              <a:buChar char="•"/>
            </a:pPr>
            <a:r>
              <a:rPr lang="it-IT" sz="2100" dirty="0">
                <a:solidFill>
                  <a:schemeClr val="tx1"/>
                </a:solidFill>
                <a:latin typeface="Georgia" panose="02040502050405020303" pitchFamily="18" charset="0"/>
              </a:rPr>
              <a:t>Definizione di criteri per selezione del gruppo di studenti partecipanti e costituzione del gruppo, comunicazione alle famiglie </a:t>
            </a:r>
          </a:p>
          <a:p>
            <a:pPr marL="285750" lvl="0" indent="-285750">
              <a:buFont typeface="Arial" panose="020B0604020202020204" pitchFamily="34" charset="0"/>
              <a:buChar char="•"/>
            </a:pPr>
            <a:r>
              <a:rPr lang="it-IT" sz="2100" dirty="0">
                <a:solidFill>
                  <a:schemeClr val="tx1"/>
                </a:solidFill>
                <a:latin typeface="Georgia" panose="02040502050405020303" pitchFamily="18" charset="0"/>
              </a:rPr>
              <a:t>Costruzione griglia per autobiografia scolastica </a:t>
            </a:r>
          </a:p>
          <a:p>
            <a:pPr marL="285750" lvl="0" indent="-285750">
              <a:buFont typeface="Arial" panose="020B0604020202020204" pitchFamily="34" charset="0"/>
              <a:buChar char="•"/>
            </a:pPr>
            <a:endParaRPr lang="it-IT" sz="2100" dirty="0">
              <a:solidFill>
                <a:schemeClr val="tx1"/>
              </a:solidFill>
              <a:latin typeface="Georgia" panose="02040502050405020303" pitchFamily="18" charset="0"/>
            </a:endParaRPr>
          </a:p>
          <a:p>
            <a:pPr marL="285750" lvl="0" indent="-285750">
              <a:buFont typeface="Arial" panose="020B0604020202020204" pitchFamily="34" charset="0"/>
              <a:buChar char="•"/>
            </a:pPr>
            <a:r>
              <a:rPr lang="it-IT" sz="2100" dirty="0">
                <a:solidFill>
                  <a:schemeClr val="tx1"/>
                </a:solidFill>
                <a:latin typeface="Georgia" panose="02040502050405020303" pitchFamily="18" charset="0"/>
              </a:rPr>
              <a:t>Stesura e raccolta degli scritti autobiografici degli studenti “eccellenti” individuati dai docenti referenti all’interno della propria istituzione scolastica (mar-maggio 2017)</a:t>
            </a:r>
          </a:p>
          <a:p>
            <a:pPr marL="285750" lvl="0" indent="-285750">
              <a:buFont typeface="Arial" panose="020B0604020202020204" pitchFamily="34" charset="0"/>
              <a:buChar char="•"/>
            </a:pPr>
            <a:endParaRPr lang="it-IT" sz="2100" dirty="0">
              <a:solidFill>
                <a:schemeClr val="tx1"/>
              </a:solidFill>
              <a:latin typeface="Georgia" panose="02040502050405020303" pitchFamily="18" charset="0"/>
            </a:endParaRPr>
          </a:p>
          <a:p>
            <a:pPr marL="342900" lvl="0" indent="-342900">
              <a:buFont typeface="Arial" panose="020B0604020202020204" pitchFamily="34" charset="0"/>
              <a:buChar char="•"/>
            </a:pPr>
            <a:r>
              <a:rPr lang="it-IT" sz="2100" dirty="0">
                <a:solidFill>
                  <a:schemeClr val="tx1"/>
                </a:solidFill>
                <a:latin typeface="Georgia" panose="02040502050405020303" pitchFamily="18" charset="0"/>
              </a:rPr>
              <a:t>Sistematizzazione della documentazione empirica raccolta e codifica Nvivo (in progress)</a:t>
            </a:r>
          </a:p>
          <a:p>
            <a:pPr marL="342900" indent="-342900">
              <a:buFont typeface="Arial" panose="020B0604020202020204" pitchFamily="34" charset="0"/>
              <a:buChar char="•"/>
            </a:pPr>
            <a:r>
              <a:rPr lang="it-IT" sz="2100" dirty="0">
                <a:solidFill>
                  <a:schemeClr val="tx1"/>
                </a:solidFill>
                <a:latin typeface="Georgia" panose="02040502050405020303" pitchFamily="18" charset="0"/>
              </a:rPr>
              <a:t>Analisi della documentazione empirica di tipo qualitativo (in progress)</a:t>
            </a:r>
          </a:p>
          <a:p>
            <a:pPr marL="342900" indent="-342900">
              <a:buFont typeface="Arial" panose="020B0604020202020204" pitchFamily="34" charset="0"/>
              <a:buChar char="•"/>
            </a:pPr>
            <a:r>
              <a:rPr lang="it-IT" sz="2100" dirty="0">
                <a:solidFill>
                  <a:schemeClr val="tx1"/>
                </a:solidFill>
                <a:latin typeface="Georgia" panose="02040502050405020303" pitchFamily="18" charset="0"/>
              </a:rPr>
              <a:t>Presentazione partecipata del progetto agli studenti: 31 maggio 2018</a:t>
            </a:r>
          </a:p>
          <a:p>
            <a:pPr marL="285750" lvl="0" indent="-285750">
              <a:buFont typeface="Arial" panose="020B0604020202020204" pitchFamily="34" charset="0"/>
              <a:buChar char="•"/>
            </a:pPr>
            <a:endParaRPr lang="it-IT" sz="2000" dirty="0">
              <a:solidFill>
                <a:schemeClr val="tx1"/>
              </a:solidFill>
              <a:latin typeface="Georgia" panose="02040502050405020303" pitchFamily="18" charset="0"/>
            </a:endParaRPr>
          </a:p>
          <a:p>
            <a:endParaRPr lang="it-IT" sz="2400" dirty="0">
              <a:solidFill>
                <a:srgbClr val="000000"/>
              </a:solidFill>
            </a:endParaRPr>
          </a:p>
          <a:p>
            <a:pPr>
              <a:buFont typeface="Arial" pitchFamily="34" charset="0"/>
              <a:buChar char="•"/>
              <a:defRPr/>
            </a:pPr>
            <a:endParaRPr lang="it-IT" sz="1800" dirty="0">
              <a:solidFill>
                <a:schemeClr val="tx1"/>
              </a:solidFill>
              <a:latin typeface="Georgia" pitchFamily="18" charset="0"/>
              <a:ea typeface="ＭＳ Ｐゴシック" charset="-128"/>
            </a:endParaRPr>
          </a:p>
        </p:txBody>
      </p:sp>
    </p:spTree>
    <p:extLst>
      <p:ext uri="{BB962C8B-B14F-4D97-AF65-F5344CB8AC3E}">
        <p14:creationId xmlns:p14="http://schemas.microsoft.com/office/powerpoint/2010/main" val="2769731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testo 8"/>
          <p:cNvSpPr>
            <a:spLocks noGrp="1"/>
          </p:cNvSpPr>
          <p:nvPr>
            <p:ph type="body" idx="12"/>
          </p:nvPr>
        </p:nvSpPr>
        <p:spPr bwMode="auto">
          <a:xfrm>
            <a:off x="3632200" y="479425"/>
            <a:ext cx="5116513" cy="492125"/>
          </a:xfrm>
          <a:noFill/>
          <a:ln>
            <a:miter lim="800000"/>
            <a:headEnd/>
            <a:tailEnd/>
          </a:ln>
        </p:spPr>
        <p:txBody>
          <a:bodyPr vert="horz" wrap="square" numCol="1" compatLnSpc="1">
            <a:prstTxWarp prst="textNoShape">
              <a:avLst/>
            </a:prstTxWarp>
          </a:bodyPr>
          <a:lstStyle/>
          <a:p>
            <a:r>
              <a:rPr lang="it-IT" dirty="0"/>
              <a:t>La scelta metodologica delle AUTOBIOGRAFIE  SCOLASTICHE</a:t>
            </a:r>
          </a:p>
        </p:txBody>
      </p:sp>
      <p:sp>
        <p:nvSpPr>
          <p:cNvPr id="8" name="Segnaposto testo 7"/>
          <p:cNvSpPr>
            <a:spLocks noGrp="1"/>
          </p:cNvSpPr>
          <p:nvPr>
            <p:ph type="body" idx="11"/>
          </p:nvPr>
        </p:nvSpPr>
        <p:spPr>
          <a:xfrm>
            <a:off x="539750" y="1523999"/>
            <a:ext cx="8208963" cy="4944533"/>
          </a:xfrm>
        </p:spPr>
        <p:txBody>
          <a:bodyPr>
            <a:normAutofit fontScale="77500" lnSpcReduction="20000"/>
          </a:bodyPr>
          <a:lstStyle/>
          <a:p>
            <a:pPr marL="285750" lvl="0" indent="-285750">
              <a:buFont typeface="Arial" panose="020B0604020202020204" pitchFamily="34" charset="0"/>
              <a:buChar char="•"/>
            </a:pPr>
            <a:r>
              <a:rPr lang="it-IT" sz="1800" dirty="0">
                <a:solidFill>
                  <a:schemeClr val="tx1"/>
                </a:solidFill>
                <a:latin typeface="Georgia" pitchFamily="18" charset="0"/>
                <a:ea typeface="ＭＳ Ｐゴシック" charset="-128"/>
              </a:rPr>
              <a:t> </a:t>
            </a:r>
            <a:r>
              <a:rPr lang="it-IT" sz="2100" dirty="0">
                <a:solidFill>
                  <a:schemeClr val="tx1"/>
                </a:solidFill>
                <a:latin typeface="Georgia" panose="02040502050405020303" pitchFamily="18" charset="0"/>
                <a:ea typeface="ＭＳ Ｐゴシック" charset="-128"/>
              </a:rPr>
              <a:t>«Autobiografia di un immigrato» (Thomas, </a:t>
            </a:r>
            <a:r>
              <a:rPr lang="it-IT" sz="2100" dirty="0" err="1">
                <a:solidFill>
                  <a:schemeClr val="tx1"/>
                </a:solidFill>
                <a:latin typeface="Georgia" panose="02040502050405020303" pitchFamily="18" charset="0"/>
                <a:ea typeface="ＭＳ Ｐゴシック" charset="-128"/>
              </a:rPr>
              <a:t>Znaniecki</a:t>
            </a:r>
            <a:r>
              <a:rPr lang="it-IT" sz="2100" dirty="0">
                <a:solidFill>
                  <a:schemeClr val="tx1"/>
                </a:solidFill>
                <a:latin typeface="Georgia" panose="02040502050405020303" pitchFamily="18" charset="0"/>
                <a:ea typeface="ＭＳ Ｐゴシック" charset="-128"/>
              </a:rPr>
              <a:t>, 1918)</a:t>
            </a:r>
          </a:p>
          <a:p>
            <a:pPr marL="285750" lvl="0" indent="-285750">
              <a:buFont typeface="Arial" panose="020B0604020202020204" pitchFamily="34" charset="0"/>
              <a:buChar char="•"/>
            </a:pPr>
            <a:r>
              <a:rPr lang="it-IT" sz="2100" dirty="0">
                <a:solidFill>
                  <a:schemeClr val="tx1"/>
                </a:solidFill>
                <a:latin typeface="Georgia" panose="02040502050405020303" pitchFamily="18" charset="0"/>
                <a:ea typeface="ＭＳ Ｐゴシック" charset="-128"/>
              </a:rPr>
              <a:t>«Migration and biography» (Apitzsch, 1990)</a:t>
            </a:r>
          </a:p>
          <a:p>
            <a:pPr marL="285750" lvl="0" indent="-285750">
              <a:buFont typeface="Arial" panose="020B0604020202020204" pitchFamily="34" charset="0"/>
              <a:buChar char="•"/>
            </a:pPr>
            <a:endParaRPr lang="it-IT" sz="2100" dirty="0">
              <a:solidFill>
                <a:schemeClr val="tx1"/>
              </a:solidFill>
              <a:latin typeface="Georgia" panose="02040502050405020303" pitchFamily="18" charset="0"/>
              <a:ea typeface="ＭＳ Ｐゴシック" charset="-128"/>
            </a:endParaRPr>
          </a:p>
          <a:p>
            <a:pPr marL="285750" lvl="0" indent="-285750">
              <a:buFont typeface="Arial" panose="020B0604020202020204" pitchFamily="34" charset="0"/>
              <a:buChar char="•"/>
            </a:pPr>
            <a:r>
              <a:rPr lang="it-IT" sz="2100" dirty="0">
                <a:solidFill>
                  <a:schemeClr val="tx1"/>
                </a:solidFill>
                <a:latin typeface="Georgia" panose="02040502050405020303" pitchFamily="18" charset="0"/>
                <a:ea typeface="ＭＳ Ｐゴシック" charset="-128"/>
              </a:rPr>
              <a:t>Cosa si intende per «auto» / sé? Cosa si intende per «</a:t>
            </a:r>
            <a:r>
              <a:rPr lang="it-IT" sz="2100" dirty="0" err="1">
                <a:solidFill>
                  <a:schemeClr val="tx1"/>
                </a:solidFill>
                <a:latin typeface="Georgia" panose="02040502050405020303" pitchFamily="18" charset="0"/>
                <a:ea typeface="ＭＳ Ｐゴシック" charset="-128"/>
              </a:rPr>
              <a:t>bio</a:t>
            </a:r>
            <a:r>
              <a:rPr lang="it-IT" sz="2100" dirty="0">
                <a:solidFill>
                  <a:schemeClr val="tx1"/>
                </a:solidFill>
                <a:latin typeface="Georgia" panose="02040502050405020303" pitchFamily="18" charset="0"/>
                <a:ea typeface="ＭＳ Ｐゴシック" charset="-128"/>
              </a:rPr>
              <a:t>»/vita? Cosa ci si aspetta che emerga nel processo di scrittura «grafia»?</a:t>
            </a:r>
          </a:p>
          <a:p>
            <a:pPr marL="285750" lvl="0" indent="-285750">
              <a:buFont typeface="Arial" panose="020B0604020202020204" pitchFamily="34" charset="0"/>
              <a:buChar char="•"/>
            </a:pPr>
            <a:endParaRPr lang="it-IT" sz="2100" dirty="0">
              <a:solidFill>
                <a:schemeClr val="tx1"/>
              </a:solidFill>
              <a:latin typeface="Georgia" panose="02040502050405020303" pitchFamily="18" charset="0"/>
              <a:ea typeface="ＭＳ Ｐゴシック" charset="-128"/>
            </a:endParaRPr>
          </a:p>
          <a:p>
            <a:pPr marL="285750" lvl="0" indent="-285750">
              <a:buFont typeface="Arial" panose="020B0604020202020204" pitchFamily="34" charset="0"/>
              <a:buChar char="•"/>
            </a:pPr>
            <a:r>
              <a:rPr lang="it-IT" sz="2100" dirty="0">
                <a:solidFill>
                  <a:schemeClr val="tx1"/>
                </a:solidFill>
                <a:latin typeface="Georgia" panose="02040502050405020303" pitchFamily="18" charset="0"/>
                <a:ea typeface="ＭＳ Ｐゴシック" charset="-128"/>
              </a:rPr>
              <a:t>Tradizione metodologica qualitativa: modi in cui soggetti rappresentano se stessi in fasi di cambiamento sociale, derivante dalla migrazione/educazione, come costruiscono se stessi in modi situati e relazionali, attraverso il «life-</a:t>
            </a:r>
            <a:r>
              <a:rPr lang="it-IT" sz="2100" dirty="0" err="1">
                <a:solidFill>
                  <a:schemeClr val="tx1"/>
                </a:solidFill>
                <a:latin typeface="Georgia" panose="02040502050405020303" pitchFamily="18" charset="0"/>
                <a:ea typeface="ＭＳ Ｐゴシック" charset="-128"/>
              </a:rPr>
              <a:t>writing</a:t>
            </a:r>
            <a:r>
              <a:rPr lang="it-IT" sz="2100" dirty="0">
                <a:solidFill>
                  <a:schemeClr val="tx1"/>
                </a:solidFill>
                <a:latin typeface="Georgia" panose="02040502050405020303" pitchFamily="18" charset="0"/>
                <a:ea typeface="ＭＳ Ｐゴシック" charset="-128"/>
              </a:rPr>
              <a:t>»</a:t>
            </a:r>
          </a:p>
          <a:p>
            <a:pPr marL="285750" lvl="0" indent="-285750">
              <a:buFont typeface="Arial" panose="020B0604020202020204" pitchFamily="34" charset="0"/>
              <a:buChar char="•"/>
            </a:pPr>
            <a:endParaRPr lang="it-IT" sz="2100" dirty="0">
              <a:solidFill>
                <a:schemeClr val="tx1"/>
              </a:solidFill>
              <a:latin typeface="Georgia" panose="02040502050405020303" pitchFamily="18" charset="0"/>
              <a:ea typeface="ＭＳ Ｐゴシック" charset="-128"/>
            </a:endParaRPr>
          </a:p>
          <a:p>
            <a:pPr marL="285750" lvl="0" indent="-285750">
              <a:buFont typeface="Arial" panose="020B0604020202020204" pitchFamily="34" charset="0"/>
              <a:buChar char="•"/>
            </a:pPr>
            <a:r>
              <a:rPr lang="it-IT" sz="2100" dirty="0">
                <a:solidFill>
                  <a:schemeClr val="tx1"/>
                </a:solidFill>
                <a:latin typeface="Georgia" panose="02040502050405020303" pitchFamily="18" charset="0"/>
                <a:ea typeface="ＭＳ Ｐゴシック" charset="-128"/>
              </a:rPr>
              <a:t>Riflessività sull’educazione, spazio di immaginazione per costruire resilienza e resistenza, identità, in processo dinamico facilitato dalla scrittura, in relazione con gli altri</a:t>
            </a:r>
          </a:p>
          <a:p>
            <a:pPr marL="285750" lvl="0" indent="-285750">
              <a:buFont typeface="Arial" panose="020B0604020202020204" pitchFamily="34" charset="0"/>
              <a:buChar char="•"/>
            </a:pPr>
            <a:endParaRPr lang="it-IT" sz="2100" dirty="0">
              <a:solidFill>
                <a:schemeClr val="tx1"/>
              </a:solidFill>
              <a:latin typeface="Georgia" panose="02040502050405020303" pitchFamily="18" charset="0"/>
              <a:ea typeface="ＭＳ Ｐゴシック" charset="-128"/>
            </a:endParaRPr>
          </a:p>
          <a:p>
            <a:pPr marL="285750" lvl="0" indent="-285750">
              <a:buFont typeface="Arial" panose="020B0604020202020204" pitchFamily="34" charset="0"/>
              <a:buChar char="•"/>
            </a:pPr>
            <a:r>
              <a:rPr lang="it-IT" sz="2100" dirty="0">
                <a:solidFill>
                  <a:schemeClr val="tx1"/>
                </a:solidFill>
                <a:latin typeface="Georgia" panose="02040502050405020303" pitchFamily="18" charset="0"/>
                <a:ea typeface="ＭＳ Ｐゴシック" charset="-128"/>
              </a:rPr>
              <a:t>Nelle scienze sociali, autobiografia è strumento del pensiero (fine in sé in letteratura); presuppone l’esistenza di una logica sociale in cui si inscrive la biografia individuale (a differenza della psicologia); la dimensione temporale del passato non è l’elemento fondamentale, ma una prospettiva da cui guardare al presente e al futuro</a:t>
            </a:r>
          </a:p>
          <a:p>
            <a:pPr marL="285750" lvl="0" indent="-285750">
              <a:buFont typeface="Arial" panose="020B0604020202020204" pitchFamily="34" charset="0"/>
              <a:buChar char="•"/>
            </a:pPr>
            <a:endParaRPr lang="it-IT" sz="2100" dirty="0">
              <a:solidFill>
                <a:schemeClr val="tx1"/>
              </a:solidFill>
              <a:latin typeface="Georgia" panose="02040502050405020303" pitchFamily="18" charset="0"/>
              <a:ea typeface="ＭＳ Ｐゴシック" charset="-128"/>
            </a:endParaRPr>
          </a:p>
          <a:p>
            <a:pPr marL="285750" lvl="0" indent="-285750">
              <a:buFont typeface="Arial" panose="020B0604020202020204" pitchFamily="34" charset="0"/>
              <a:buChar char="•"/>
            </a:pPr>
            <a:r>
              <a:rPr lang="it-IT" sz="2100" dirty="0">
                <a:solidFill>
                  <a:schemeClr val="tx1"/>
                </a:solidFill>
                <a:latin typeface="Georgia" panose="02040502050405020303" pitchFamily="18" charset="0"/>
                <a:ea typeface="ＭＳ Ｐゴシック" charset="-128"/>
              </a:rPr>
              <a:t>Rapporto tra individuo e società </a:t>
            </a:r>
          </a:p>
          <a:p>
            <a:pPr marL="285750" lvl="0" indent="-285750">
              <a:buFont typeface="Arial" panose="020B0604020202020204" pitchFamily="34" charset="0"/>
              <a:buChar char="•"/>
            </a:pPr>
            <a:endParaRPr lang="it-IT" sz="2100" dirty="0">
              <a:solidFill>
                <a:schemeClr val="tx1"/>
              </a:solidFill>
              <a:latin typeface="Georgia" panose="02040502050405020303" pitchFamily="18" charset="0"/>
              <a:ea typeface="ＭＳ Ｐゴシック" charset="-128"/>
            </a:endParaRPr>
          </a:p>
          <a:p>
            <a:pPr marL="285750" lvl="0" indent="-285750">
              <a:buFont typeface="Arial" panose="020B0604020202020204" pitchFamily="34" charset="0"/>
              <a:buChar char="•"/>
            </a:pPr>
            <a:r>
              <a:rPr lang="it-IT" sz="2100" dirty="0">
                <a:solidFill>
                  <a:schemeClr val="tx1"/>
                </a:solidFill>
                <a:latin typeface="Georgia" panose="02040502050405020303" pitchFamily="18" charset="0"/>
                <a:ea typeface="ＭＳ Ｐゴシック" charset="-128"/>
              </a:rPr>
              <a:t>Altre narrative e discorsi sulle disuguaglianze </a:t>
            </a:r>
          </a:p>
          <a:p>
            <a:pPr marL="285750" lvl="0" indent="-285750">
              <a:buFont typeface="Arial" panose="020B0604020202020204" pitchFamily="34" charset="0"/>
              <a:buChar char="•"/>
            </a:pPr>
            <a:endParaRPr lang="it-IT" sz="2100" dirty="0">
              <a:solidFill>
                <a:schemeClr val="tx1"/>
              </a:solidFill>
              <a:latin typeface="Georgia" panose="02040502050405020303" pitchFamily="18" charset="0"/>
              <a:ea typeface="ＭＳ Ｐゴシック" charset="-128"/>
            </a:endParaRPr>
          </a:p>
          <a:p>
            <a:pPr marL="285750" lvl="0" indent="-285750">
              <a:buFont typeface="Arial" panose="020B0604020202020204" pitchFamily="34" charset="0"/>
              <a:buChar char="•"/>
            </a:pPr>
            <a:endParaRPr lang="it-IT" sz="2100" dirty="0">
              <a:solidFill>
                <a:schemeClr val="tx1"/>
              </a:solidFill>
              <a:latin typeface="Georgia" panose="02040502050405020303" pitchFamily="18" charset="0"/>
              <a:ea typeface="ＭＳ Ｐゴシック" charset="-128"/>
            </a:endParaRPr>
          </a:p>
          <a:p>
            <a:pPr marL="285750" lvl="0" indent="-285750">
              <a:buFont typeface="Arial" panose="020B0604020202020204" pitchFamily="34" charset="0"/>
              <a:buChar char="•"/>
            </a:pPr>
            <a:endParaRPr lang="it-IT" sz="2100" dirty="0">
              <a:solidFill>
                <a:schemeClr val="tx1"/>
              </a:solidFill>
              <a:latin typeface="Georgia" panose="02040502050405020303" pitchFamily="18" charset="0"/>
            </a:endParaRPr>
          </a:p>
          <a:p>
            <a:pPr marL="285750" lvl="0" indent="-285750">
              <a:buFont typeface="Arial" panose="020B0604020202020204" pitchFamily="34" charset="0"/>
              <a:buChar char="•"/>
            </a:pPr>
            <a:endParaRPr lang="it-IT" sz="2000" dirty="0">
              <a:solidFill>
                <a:schemeClr val="tx1"/>
              </a:solidFill>
              <a:latin typeface="Georgia" panose="02040502050405020303" pitchFamily="18" charset="0"/>
            </a:endParaRPr>
          </a:p>
          <a:p>
            <a:endParaRPr lang="it-IT" sz="2400" dirty="0">
              <a:solidFill>
                <a:srgbClr val="000000"/>
              </a:solidFill>
            </a:endParaRPr>
          </a:p>
          <a:p>
            <a:pPr>
              <a:buFont typeface="Arial" pitchFamily="34" charset="0"/>
              <a:buChar char="•"/>
              <a:defRPr/>
            </a:pPr>
            <a:endParaRPr lang="it-IT" sz="1800" dirty="0">
              <a:solidFill>
                <a:schemeClr val="tx1"/>
              </a:solidFill>
              <a:latin typeface="Georgia" pitchFamily="18" charset="0"/>
              <a:ea typeface="ＭＳ Ｐゴシック" charset="-128"/>
            </a:endParaRPr>
          </a:p>
        </p:txBody>
      </p:sp>
    </p:spTree>
    <p:extLst>
      <p:ext uri="{BB962C8B-B14F-4D97-AF65-F5344CB8AC3E}">
        <p14:creationId xmlns:p14="http://schemas.microsoft.com/office/powerpoint/2010/main" val="2079050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testo 8"/>
          <p:cNvSpPr>
            <a:spLocks noGrp="1"/>
          </p:cNvSpPr>
          <p:nvPr>
            <p:ph type="body" idx="12"/>
          </p:nvPr>
        </p:nvSpPr>
        <p:spPr bwMode="auto">
          <a:xfrm>
            <a:off x="3632200" y="479425"/>
            <a:ext cx="5116513" cy="492125"/>
          </a:xfrm>
          <a:noFill/>
          <a:ln>
            <a:miter lim="800000"/>
            <a:headEnd/>
            <a:tailEnd/>
          </a:ln>
        </p:spPr>
        <p:txBody>
          <a:bodyPr vert="horz" wrap="square" numCol="1" compatLnSpc="1">
            <a:prstTxWarp prst="textNoShape">
              <a:avLst/>
            </a:prstTxWarp>
          </a:bodyPr>
          <a:lstStyle/>
          <a:p>
            <a:r>
              <a:rPr lang="it-IT" dirty="0"/>
              <a:t>TRACCIA per AUTOBIOGRAFIA SCOLASTICA</a:t>
            </a:r>
          </a:p>
        </p:txBody>
      </p:sp>
      <p:sp>
        <p:nvSpPr>
          <p:cNvPr id="8" name="Segnaposto testo 7"/>
          <p:cNvSpPr>
            <a:spLocks noGrp="1"/>
          </p:cNvSpPr>
          <p:nvPr>
            <p:ph type="body" idx="11"/>
          </p:nvPr>
        </p:nvSpPr>
        <p:spPr>
          <a:xfrm>
            <a:off x="539750" y="1524000"/>
            <a:ext cx="8208963" cy="5019304"/>
          </a:xfrm>
        </p:spPr>
        <p:txBody>
          <a:bodyPr>
            <a:normAutofit fontScale="92500" lnSpcReduction="20000"/>
          </a:bodyPr>
          <a:lstStyle/>
          <a:p>
            <a:pPr algn="r"/>
            <a:r>
              <a:rPr lang="it-IT" sz="1300" b="1" dirty="0">
                <a:solidFill>
                  <a:schemeClr val="tx1"/>
                </a:solidFill>
                <a:latin typeface="Georgia" pitchFamily="18" charset="0"/>
              </a:rPr>
              <a:t>… si sente la mia voce </a:t>
            </a:r>
            <a:endParaRPr lang="it-IT" sz="1300" dirty="0">
              <a:solidFill>
                <a:schemeClr val="tx1"/>
              </a:solidFill>
              <a:latin typeface="Georgia" pitchFamily="18" charset="0"/>
            </a:endParaRPr>
          </a:p>
          <a:p>
            <a:pPr algn="r"/>
            <a:r>
              <a:rPr lang="it-IT" sz="1300" b="1" dirty="0">
                <a:solidFill>
                  <a:schemeClr val="tx1"/>
                </a:solidFill>
                <a:latin typeface="Georgia" pitchFamily="18" charset="0"/>
              </a:rPr>
              <a:t>sulle sponde di tutte le terre </a:t>
            </a:r>
            <a:endParaRPr lang="it-IT" sz="1300" dirty="0">
              <a:solidFill>
                <a:schemeClr val="tx1"/>
              </a:solidFill>
              <a:latin typeface="Georgia" pitchFamily="18" charset="0"/>
            </a:endParaRPr>
          </a:p>
          <a:p>
            <a:pPr algn="r"/>
            <a:r>
              <a:rPr lang="it-IT" sz="1300" b="1" dirty="0">
                <a:solidFill>
                  <a:schemeClr val="tx1"/>
                </a:solidFill>
                <a:latin typeface="Georgia" pitchFamily="18" charset="0"/>
              </a:rPr>
              <a:t>perché è la voce di tutti </a:t>
            </a:r>
            <a:endParaRPr lang="it-IT" sz="1300" dirty="0">
              <a:solidFill>
                <a:schemeClr val="tx1"/>
              </a:solidFill>
              <a:latin typeface="Georgia" pitchFamily="18" charset="0"/>
            </a:endParaRPr>
          </a:p>
          <a:p>
            <a:pPr algn="r"/>
            <a:r>
              <a:rPr lang="it-IT" sz="1300" b="1" dirty="0">
                <a:solidFill>
                  <a:schemeClr val="tx1"/>
                </a:solidFill>
                <a:latin typeface="Georgia" pitchFamily="18" charset="0"/>
              </a:rPr>
              <a:t>quelli che non hanno parlato …</a:t>
            </a:r>
            <a:endParaRPr lang="it-IT" sz="1300" dirty="0">
              <a:solidFill>
                <a:schemeClr val="tx1"/>
              </a:solidFill>
              <a:latin typeface="Georgia" pitchFamily="18" charset="0"/>
            </a:endParaRPr>
          </a:p>
          <a:p>
            <a:pPr algn="r"/>
            <a:r>
              <a:rPr lang="it-IT" sz="1300" b="1" dirty="0">
                <a:solidFill>
                  <a:schemeClr val="tx1"/>
                </a:solidFill>
                <a:latin typeface="Georgia" pitchFamily="18" charset="0"/>
              </a:rPr>
              <a:t> </a:t>
            </a:r>
            <a:endParaRPr lang="it-IT" sz="1300" dirty="0">
              <a:solidFill>
                <a:schemeClr val="tx1"/>
              </a:solidFill>
              <a:latin typeface="Georgia" pitchFamily="18" charset="0"/>
            </a:endParaRPr>
          </a:p>
          <a:p>
            <a:pPr algn="r"/>
            <a:r>
              <a:rPr lang="it-IT" sz="1300" b="1" dirty="0">
                <a:solidFill>
                  <a:schemeClr val="tx1"/>
                </a:solidFill>
                <a:latin typeface="Georgia" pitchFamily="18" charset="0"/>
              </a:rPr>
              <a:t>P. Neruda, </a:t>
            </a:r>
            <a:r>
              <a:rPr lang="it-IT" sz="1300" b="1" i="1" dirty="0">
                <a:solidFill>
                  <a:schemeClr val="tx1"/>
                </a:solidFill>
                <a:latin typeface="Georgia" pitchFamily="18" charset="0"/>
              </a:rPr>
              <a:t>Le vite</a:t>
            </a:r>
            <a:endParaRPr lang="it-IT" sz="1300" dirty="0">
              <a:solidFill>
                <a:schemeClr val="tx1"/>
              </a:solidFill>
              <a:latin typeface="Georgia" pitchFamily="18" charset="0"/>
            </a:endParaRPr>
          </a:p>
          <a:p>
            <a:pPr algn="r"/>
            <a:r>
              <a:rPr lang="it-IT" sz="1300" b="1" dirty="0">
                <a:solidFill>
                  <a:schemeClr val="tx1"/>
                </a:solidFill>
                <a:latin typeface="Georgia" pitchFamily="18" charset="0"/>
              </a:rPr>
              <a:t> </a:t>
            </a:r>
            <a:endParaRPr lang="it-IT" sz="1300" dirty="0">
              <a:solidFill>
                <a:schemeClr val="tx1"/>
              </a:solidFill>
              <a:latin typeface="Georgia" pitchFamily="18" charset="0"/>
            </a:endParaRPr>
          </a:p>
          <a:p>
            <a:pPr algn="just"/>
            <a:r>
              <a:rPr lang="it-IT" sz="1300" b="1" dirty="0">
                <a:solidFill>
                  <a:schemeClr val="tx1"/>
                </a:solidFill>
                <a:latin typeface="Georgia" pitchFamily="18" charset="0"/>
              </a:rPr>
              <a:t> </a:t>
            </a:r>
            <a:endParaRPr lang="it-IT" sz="1300" dirty="0">
              <a:solidFill>
                <a:schemeClr val="tx1"/>
              </a:solidFill>
              <a:latin typeface="Georgia" pitchFamily="18" charset="0"/>
            </a:endParaRPr>
          </a:p>
          <a:p>
            <a:pPr algn="just"/>
            <a:r>
              <a:rPr lang="it-IT" sz="1400" dirty="0">
                <a:solidFill>
                  <a:schemeClr val="tx1"/>
                </a:solidFill>
                <a:latin typeface="Georgia" pitchFamily="18" charset="0"/>
              </a:rPr>
              <a:t>Caro studente, cara studentessa, </a:t>
            </a:r>
          </a:p>
          <a:p>
            <a:pPr algn="just"/>
            <a:r>
              <a:rPr lang="it-IT" sz="1400" dirty="0">
                <a:solidFill>
                  <a:schemeClr val="tx1"/>
                </a:solidFill>
                <a:latin typeface="Georgia" pitchFamily="18" charset="0"/>
              </a:rPr>
              <a:t>questo testo ti aiuterà a raccontare per iscritto la tua esperienza scolastica. </a:t>
            </a:r>
          </a:p>
          <a:p>
            <a:pPr algn="just"/>
            <a:r>
              <a:rPr lang="it-IT" sz="1400" dirty="0">
                <a:solidFill>
                  <a:schemeClr val="tx1"/>
                </a:solidFill>
                <a:latin typeface="Georgia" pitchFamily="18" charset="0"/>
              </a:rPr>
              <a:t>Non importa come la racconterai, non preoccuparti della forma. È invece importante quello che racconterai: esperienze, incontri, emozioni, decisioni che sono state significative nel tuo percorso scolastico. </a:t>
            </a:r>
          </a:p>
          <a:p>
            <a:pPr algn="just"/>
            <a:r>
              <a:rPr lang="it-IT" sz="1400" dirty="0">
                <a:solidFill>
                  <a:schemeClr val="tx1"/>
                </a:solidFill>
                <a:latin typeface="Georgia" pitchFamily="18" charset="0"/>
              </a:rPr>
              <a:t>Ti chiediamo di usare parole, ma anche, se vuoi, immagini. Ti chiediamo di scrivere in formato words e in forma discorsiva.</a:t>
            </a:r>
          </a:p>
          <a:p>
            <a:pPr algn="just"/>
            <a:r>
              <a:rPr lang="it-IT" sz="1400" dirty="0">
                <a:solidFill>
                  <a:schemeClr val="tx1"/>
                </a:solidFill>
                <a:latin typeface="Georgia" pitchFamily="18" charset="0"/>
              </a:rPr>
              <a:t> </a:t>
            </a:r>
          </a:p>
          <a:p>
            <a:pPr algn="just"/>
            <a:r>
              <a:rPr lang="it-IT" sz="1400" dirty="0">
                <a:solidFill>
                  <a:schemeClr val="tx1"/>
                </a:solidFill>
                <a:latin typeface="Georgia" pitchFamily="18" charset="0"/>
              </a:rPr>
              <a:t>L’“autobiografia scolastica”, che ti chiediamo di scrivere, sarà un modo per: </a:t>
            </a:r>
          </a:p>
          <a:p>
            <a:pPr lvl="0" algn="just"/>
            <a:r>
              <a:rPr lang="it-IT" sz="1400" dirty="0">
                <a:solidFill>
                  <a:schemeClr val="tx1"/>
                </a:solidFill>
                <a:latin typeface="Georgia" pitchFamily="18" charset="0"/>
              </a:rPr>
              <a:t>ricordare la tua esperienza scolastica passata; </a:t>
            </a:r>
          </a:p>
          <a:p>
            <a:pPr lvl="0" algn="just"/>
            <a:r>
              <a:rPr lang="it-IT" sz="1400" dirty="0">
                <a:solidFill>
                  <a:schemeClr val="tx1"/>
                </a:solidFill>
                <a:latin typeface="Georgia" pitchFamily="18" charset="0"/>
              </a:rPr>
              <a:t>riflettere sul percorso finora svolto ed immaginare il futuro;</a:t>
            </a:r>
          </a:p>
          <a:p>
            <a:pPr lvl="0" algn="just"/>
            <a:r>
              <a:rPr lang="it-IT" sz="1400" dirty="0">
                <a:solidFill>
                  <a:schemeClr val="tx1"/>
                </a:solidFill>
                <a:latin typeface="Georgia" pitchFamily="18" charset="0"/>
              </a:rPr>
              <a:t>raccontare i tuoi successi e le difficoltà incontrate; </a:t>
            </a:r>
          </a:p>
          <a:p>
            <a:pPr lvl="0" algn="just"/>
            <a:r>
              <a:rPr lang="it-IT" sz="1400" dirty="0">
                <a:solidFill>
                  <a:schemeClr val="tx1"/>
                </a:solidFill>
                <a:latin typeface="Georgia" pitchFamily="18" charset="0"/>
              </a:rPr>
              <a:t>scrivere la tua storia per incoraggiare altri ragazzi nel loro percorso di studi. </a:t>
            </a:r>
          </a:p>
          <a:p>
            <a:pPr algn="just"/>
            <a:r>
              <a:rPr lang="it-IT" sz="1400" dirty="0">
                <a:solidFill>
                  <a:schemeClr val="tx1"/>
                </a:solidFill>
                <a:latin typeface="Georgia" pitchFamily="18" charset="0"/>
              </a:rPr>
              <a:t> </a:t>
            </a:r>
          </a:p>
          <a:p>
            <a:pPr algn="just"/>
            <a:r>
              <a:rPr lang="it-IT" sz="1400" dirty="0">
                <a:solidFill>
                  <a:schemeClr val="tx1"/>
                </a:solidFill>
                <a:latin typeface="Georgia" pitchFamily="18" charset="0"/>
              </a:rPr>
              <a:t>Per scrivere la tua auto-biografia puoi seguire i seguenti punti e domande. Non sei obbligato a rispondere a tutte le domande della traccia. Scrivi quanto vuoi: è ovvio, più scrivi, meglio è. </a:t>
            </a:r>
          </a:p>
          <a:p>
            <a:pPr algn="just"/>
            <a:endParaRPr lang="it-IT" sz="1400" dirty="0">
              <a:solidFill>
                <a:schemeClr val="tx1"/>
              </a:solidFill>
              <a:latin typeface="Georgia" pitchFamily="18" charset="0"/>
            </a:endParaRPr>
          </a:p>
          <a:p>
            <a:pPr algn="just"/>
            <a:r>
              <a:rPr lang="it-IT" sz="1400" dirty="0">
                <a:solidFill>
                  <a:schemeClr val="tx1"/>
                </a:solidFill>
                <a:latin typeface="Georgia" pitchFamily="18" charset="0"/>
              </a:rPr>
              <a:t>Sei pronto? Cominciamo. </a:t>
            </a:r>
          </a:p>
          <a:p>
            <a:pPr>
              <a:buFont typeface="Arial" pitchFamily="34" charset="0"/>
              <a:buChar char="•"/>
              <a:defRPr/>
            </a:pPr>
            <a:endParaRPr lang="it-IT" dirty="0">
              <a:solidFill>
                <a:schemeClr val="tx1"/>
              </a:solidFill>
              <a:ea typeface="ＭＳ Ｐゴシック" charset="-128"/>
            </a:endParaRPr>
          </a:p>
        </p:txBody>
      </p:sp>
    </p:spTree>
  </p:cSld>
  <p:clrMapOvr>
    <a:masterClrMapping/>
  </p:clrMapOvr>
</p:sld>
</file>

<file path=ppt/theme/theme1.xml><?xml version="1.0" encoding="utf-8"?>
<a:theme xmlns:a="http://schemas.openxmlformats.org/drawingml/2006/main" name="PRESENTAZIONE CATTOLICA">
  <a:themeElements>
    <a:clrScheme name="CATTOLICA">
      <a:dk1>
        <a:sysClr val="windowText" lastClr="000000"/>
      </a:dk1>
      <a:lt1>
        <a:sysClr val="window" lastClr="FFFFFF"/>
      </a:lt1>
      <a:dk2>
        <a:srgbClr val="1F497D"/>
      </a:dk2>
      <a:lt2>
        <a:srgbClr val="EEECE1"/>
      </a:lt2>
      <a:accent1>
        <a:srgbClr val="D8A915"/>
      </a:accent1>
      <a:accent2>
        <a:srgbClr val="00609D"/>
      </a:accent2>
      <a:accent3>
        <a:srgbClr val="727272"/>
      </a:accent3>
      <a:accent4>
        <a:srgbClr val="707F25"/>
      </a:accent4>
      <a:accent5>
        <a:srgbClr val="AE1231"/>
      </a:accent5>
      <a:accent6>
        <a:srgbClr val="798F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Astro.thmx</Template>
  <TotalTime>4019</TotalTime>
  <Words>2535</Words>
  <Application>Microsoft Office PowerPoint</Application>
  <PresentationFormat>Presentazione su schermo (4:3)</PresentationFormat>
  <Paragraphs>272</Paragraphs>
  <Slides>22</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22</vt:i4>
      </vt:variant>
    </vt:vector>
  </HeadingPairs>
  <TitlesOfParts>
    <vt:vector size="30" baseType="lpstr">
      <vt:lpstr>MS PGothic</vt:lpstr>
      <vt:lpstr>MS PGothic</vt:lpstr>
      <vt:lpstr>Arial</vt:lpstr>
      <vt:lpstr>Calibri</vt:lpstr>
      <vt:lpstr>Georgia</vt:lpstr>
      <vt:lpstr>Times New Roman</vt:lpstr>
      <vt:lpstr>Wingdings</vt:lpstr>
      <vt:lpstr>PRESENTAZIONE CATTOLICA</vt:lpstr>
      <vt:lpstr>Studenti Su.Per.  Un’idea di ricerca, tante storie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UCSC MILANO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Piermarco Aroldi</dc:creator>
  <cp:lastModifiedBy>Mariagrazia Santagati</cp:lastModifiedBy>
  <cp:revision>227</cp:revision>
  <cp:lastPrinted>2018-05-30T15:37:56Z</cp:lastPrinted>
  <dcterms:created xsi:type="dcterms:W3CDTF">2012-04-26T16:58:00Z</dcterms:created>
  <dcterms:modified xsi:type="dcterms:W3CDTF">2018-06-05T06:21:14Z</dcterms:modified>
</cp:coreProperties>
</file>