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19" r:id="rId3"/>
    <p:sldId id="342" r:id="rId4"/>
    <p:sldId id="369" r:id="rId5"/>
    <p:sldId id="367" r:id="rId6"/>
    <p:sldId id="371" r:id="rId7"/>
    <p:sldId id="372" r:id="rId8"/>
    <p:sldId id="373" r:id="rId9"/>
    <p:sldId id="368" r:id="rId10"/>
    <p:sldId id="362" r:id="rId11"/>
    <p:sldId id="350" r:id="rId12"/>
    <p:sldId id="366" r:id="rId13"/>
    <p:sldId id="351" r:id="rId14"/>
    <p:sldId id="352" r:id="rId15"/>
    <p:sldId id="356" r:id="rId16"/>
    <p:sldId id="379" r:id="rId17"/>
    <p:sldId id="337" r:id="rId18"/>
    <p:sldId id="370" r:id="rId19"/>
    <p:sldId id="374" r:id="rId20"/>
    <p:sldId id="355" r:id="rId21"/>
    <p:sldId id="376" r:id="rId22"/>
    <p:sldId id="377" r:id="rId23"/>
    <p:sldId id="375" r:id="rId24"/>
    <p:sldId id="378" r:id="rId25"/>
    <p:sldId id="361" r:id="rId26"/>
    <p:sldId id="297" r:id="rId27"/>
    <p:sldId id="27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6" autoAdjust="0"/>
  </p:normalViewPr>
  <p:slideViewPr>
    <p:cSldViewPr snapToGrid="0">
      <p:cViewPr>
        <p:scale>
          <a:sx n="60" d="100"/>
          <a:sy n="60" d="100"/>
        </p:scale>
        <p:origin x="-21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smu\certifica%20il%20tuo%20italiano\testi%20genere%20migraz%20alfabetizz\HDR_EDUCATION%20GAINS%20FOR%20MIGRA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Foglio1!$Q$12:$Q$13</c:f>
              <c:strCache>
                <c:ptCount val="2"/>
                <c:pt idx="0">
                  <c:v>UOMINI</c:v>
                </c:pt>
                <c:pt idx="1">
                  <c:v>DONNE </c:v>
                </c:pt>
              </c:strCache>
            </c:strRef>
          </c:cat>
          <c:val>
            <c:numRef>
              <c:f>Foglio1!$R$12:$R$13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 b="1"/>
          </a:pPr>
          <a:endParaRPr lang="it-I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0E3E-20A3-4FF1-8EA1-F2E5698B2667}" type="datetimeFigureOut">
              <a:rPr lang="it-IT" smtClean="0"/>
              <a:pPr/>
              <a:t>02/02/2019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DC329-F297-4DBF-9985-9D75621E49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12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D21866-A7D2-484A-8CE7-74A29D2A2BA8}" type="slidenum">
              <a:rPr lang="it-IT" altLang="it-IT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/>
              <a:t>An analysis of the age structure of the population shows that, for the EU-28 as a whole, the foreign population was </a:t>
            </a:r>
            <a:r>
              <a:rPr lang="en-GB" altLang="en-US" b="1" dirty="0" smtClean="0"/>
              <a:t>younger</a:t>
            </a:r>
            <a:r>
              <a:rPr lang="en-GB" altLang="en-US" dirty="0" smtClean="0"/>
              <a:t> than the national population. The distribution by age of foreigners shows, compared with nationals, </a:t>
            </a:r>
            <a:r>
              <a:rPr lang="en-GB" altLang="en-US" b="1" dirty="0" smtClean="0"/>
              <a:t>a greater proportion of relatively young working age adults</a:t>
            </a:r>
            <a:r>
              <a:rPr lang="en-GB" altLang="en-US" dirty="0" smtClean="0"/>
              <a:t>.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On 1 January 2016, the median age of the national population in the EU-28 was 44 years, while the median age of non-nationals living in the EU was 36 years.</a:t>
            </a:r>
          </a:p>
          <a:p>
            <a:r>
              <a:rPr lang="en-GB" altLang="en-US" dirty="0" smtClean="0"/>
              <a:t> </a:t>
            </a:r>
          </a:p>
          <a:p>
            <a:r>
              <a:rPr lang="en-GB" altLang="en-US" dirty="0" smtClean="0"/>
              <a:t>Source: Eurostat (2017), Migration and migrant population statistics. Statistics Explained. 10 April 2017.</a:t>
            </a:r>
          </a:p>
          <a:p>
            <a:endParaRPr lang="en-GB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DC329-F297-4DBF-9985-9D75621E49E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7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DC329-F297-4DBF-9985-9D75621E49EA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31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DC329-F297-4DBF-9985-9D75621E49EA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9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DC329-F297-4DBF-9985-9D75621E49EA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82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54807A-4462-4133-8268-9C1A3E53CBAF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33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D544-8AA5-49C1-8D97-B4B44B998C6E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59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0835-328E-443B-9CAD-49E820859EAD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16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8208-4972-4E21-87E6-601CF58C8C2D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68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00C6-EE59-4462-8D4D-3084B5D59BDF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8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340A-A414-4332-9081-266C8798D6A5}" type="datetime1">
              <a:rPr lang="it-IT" smtClean="0"/>
              <a:t>02/02/2019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785E-D44A-4ED3-A46E-9B741D152D74}" type="datetime1">
              <a:rPr lang="it-IT" smtClean="0"/>
              <a:t>02/02/2019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45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2803-66D8-41D0-BDE8-AB7D05FBE247}" type="datetime1">
              <a:rPr lang="it-IT" smtClean="0"/>
              <a:t>02/02/2019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71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4B6-069D-4473-AE75-0F3AC1182F51}" type="datetime1">
              <a:rPr lang="it-IT" smtClean="0"/>
              <a:t>02/02/2019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90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AA4F-08AC-41F5-9E1A-6FF0516821A5}" type="datetime1">
              <a:rPr lang="it-IT" smtClean="0"/>
              <a:t>02/02/2019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08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D40DA-9034-4A1C-9218-DAC32B127E61}" type="datetime1">
              <a:rPr lang="it-IT" smtClean="0"/>
              <a:t>02/02/2019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19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F1BBC41-B4FC-4E42-912D-564925E23624}" type="datetime1">
              <a:rPr lang="it-IT" smtClean="0"/>
              <a:t>02/02/2019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DEEFAEA-FC8F-4407-B6A3-21EC993D8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15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/>
              <a:t>LE DONNE NELLA SOCIETA’ MULTIETNICA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0930" y="3641034"/>
            <a:ext cx="9369950" cy="2988366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4"/>
                </a:solidFill>
              </a:rPr>
              <a:t>NON SOLO PROSTITUTE E BADANTI</a:t>
            </a:r>
          </a:p>
          <a:p>
            <a:r>
              <a:rPr lang="it-IT" sz="3600" b="1" dirty="0" smtClean="0">
                <a:solidFill>
                  <a:schemeClr val="accent4"/>
                </a:solidFill>
              </a:rPr>
              <a:t>Maddalena </a:t>
            </a:r>
            <a:r>
              <a:rPr lang="it-IT" sz="3600" b="1" dirty="0" smtClean="0">
                <a:solidFill>
                  <a:schemeClr val="accent4"/>
                </a:solidFill>
              </a:rPr>
              <a:t>Colombo, </a:t>
            </a:r>
            <a:r>
              <a:rPr lang="it-IT" sz="2800" b="1" dirty="0" smtClean="0">
                <a:solidFill>
                  <a:schemeClr val="accent4"/>
                </a:solidFill>
              </a:rPr>
              <a:t>Direttrice del </a:t>
            </a:r>
            <a:r>
              <a:rPr lang="it-IT" sz="2800" b="1" dirty="0" err="1" smtClean="0">
                <a:solidFill>
                  <a:schemeClr val="accent4"/>
                </a:solidFill>
              </a:rPr>
              <a:t>CIRMiB</a:t>
            </a:r>
            <a:r>
              <a:rPr lang="it-IT" sz="2800" b="1" dirty="0" smtClean="0">
                <a:solidFill>
                  <a:schemeClr val="accent4"/>
                </a:solidFill>
              </a:rPr>
              <a:t> – Centro Iniziative e ricerche sulle Migrazioni –UCSC Brescia</a:t>
            </a:r>
            <a:endParaRPr lang="it-IT" sz="2800" b="1" dirty="0" smtClean="0">
              <a:solidFill>
                <a:schemeClr val="accent4"/>
              </a:solidFill>
            </a:endParaRPr>
          </a:p>
          <a:p>
            <a:pPr>
              <a:spcBef>
                <a:spcPts val="1200"/>
              </a:spcBef>
            </a:pPr>
            <a:r>
              <a:rPr lang="it-IT" sz="2400" b="1" dirty="0" smtClean="0">
                <a:solidFill>
                  <a:schemeClr val="bg1"/>
                </a:solidFill>
              </a:rPr>
              <a:t>FONDAZIONE CLEMENTINA CALZARI TREBESCHI </a:t>
            </a:r>
          </a:p>
          <a:p>
            <a:pPr>
              <a:spcBef>
                <a:spcPts val="1200"/>
              </a:spcBef>
            </a:pPr>
            <a:r>
              <a:rPr lang="it-IT" sz="2400" b="1" dirty="0" smtClean="0">
                <a:solidFill>
                  <a:schemeClr val="bg1"/>
                </a:solidFill>
              </a:rPr>
              <a:t>CICLO DI CONFERENZE : «</a:t>
            </a:r>
            <a:r>
              <a:rPr lang="it-IT" sz="2400" b="1" i="1" dirty="0" smtClean="0">
                <a:solidFill>
                  <a:schemeClr val="bg1"/>
                </a:solidFill>
              </a:rPr>
              <a:t>SULLE DISUGUAGLIANZE DI GENERE</a:t>
            </a:r>
            <a:r>
              <a:rPr lang="it-IT" sz="2400" b="1" dirty="0" smtClean="0">
                <a:solidFill>
                  <a:schemeClr val="bg1"/>
                </a:solidFill>
              </a:rPr>
              <a:t>»</a:t>
            </a:r>
          </a:p>
          <a:p>
            <a:pPr>
              <a:spcBef>
                <a:spcPts val="1200"/>
              </a:spcBef>
            </a:pPr>
            <a:r>
              <a:rPr lang="it-IT" sz="2400" b="1" dirty="0" smtClean="0">
                <a:solidFill>
                  <a:schemeClr val="bg1"/>
                </a:solidFill>
              </a:rPr>
              <a:t>Brescia  6.2.19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dmf.unicatt.it/~musesti/adc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640" y="503913"/>
            <a:ext cx="1802532" cy="89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https://www.unfpa.org/sites/default/files/Aceh-Migrants-3_embed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1" y="100618"/>
            <a:ext cx="3131050" cy="199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4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643199" y="1628800"/>
            <a:ext cx="5088565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GLOBALIZZAZIONE</a:t>
            </a:r>
            <a:endParaRPr lang="it-IT" sz="2400" b="1" dirty="0"/>
          </a:p>
        </p:txBody>
      </p:sp>
      <p:sp>
        <p:nvSpPr>
          <p:cNvPr id="5" name="Ovale 4"/>
          <p:cNvSpPr/>
          <p:nvPr/>
        </p:nvSpPr>
        <p:spPr>
          <a:xfrm>
            <a:off x="3407702" y="3869432"/>
            <a:ext cx="5088565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MIGRAZIONE</a:t>
            </a:r>
            <a:endParaRPr lang="it-IT" sz="2400" b="1" dirty="0"/>
          </a:p>
        </p:txBody>
      </p:sp>
      <p:sp>
        <p:nvSpPr>
          <p:cNvPr id="6" name="Ovale 5"/>
          <p:cNvSpPr/>
          <p:nvPr/>
        </p:nvSpPr>
        <p:spPr>
          <a:xfrm>
            <a:off x="5910916" y="2420888"/>
            <a:ext cx="5088565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DISUGUAGLIANZE</a:t>
            </a:r>
            <a:endParaRPr lang="it-IT" sz="2400" b="1" dirty="0"/>
          </a:p>
        </p:txBody>
      </p:sp>
      <p:sp>
        <p:nvSpPr>
          <p:cNvPr id="7" name="Freccia circolare a destra 6"/>
          <p:cNvSpPr/>
          <p:nvPr/>
        </p:nvSpPr>
        <p:spPr>
          <a:xfrm>
            <a:off x="1775519" y="2420888"/>
            <a:ext cx="6720747" cy="2384648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dirty="0" smtClean="0">
              <a:solidFill>
                <a:schemeClr val="tx1"/>
              </a:solidFill>
            </a:endParaRPr>
          </a:p>
          <a:p>
            <a:pPr algn="ctr"/>
            <a:endParaRPr lang="it-IT" sz="2400" b="1" dirty="0">
              <a:solidFill>
                <a:schemeClr val="tx1"/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Dimensione di genere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695733" y="692696"/>
            <a:ext cx="7296811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LE DONNE COME ATTORI RAZIONALI NELLA MIGRAZIONE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2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Nastro perforato 4"/>
          <p:cNvSpPr/>
          <p:nvPr/>
        </p:nvSpPr>
        <p:spPr>
          <a:xfrm>
            <a:off x="2254469" y="504497"/>
            <a:ext cx="7662041" cy="578594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i="1" dirty="0" smtClean="0"/>
              <a:t>«</a:t>
            </a:r>
            <a:r>
              <a:rPr lang="it-IT" sz="2800" i="1" dirty="0"/>
              <a:t>Le possibilità per un individuo di muoversi liberamente e di realizzare le proprie scelte di vita in un luogo piuttosto che un altro rientrano nella definizione e nella determinazione di ciò che chiamiamo «sviluppo umano» e che coincide con il benessere della </a:t>
            </a:r>
            <a:r>
              <a:rPr lang="it-IT" sz="2800" i="1" dirty="0" smtClean="0"/>
              <a:t>persona»</a:t>
            </a:r>
            <a:endParaRPr lang="it-IT" sz="2800" i="1" dirty="0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39658" y="504496"/>
            <a:ext cx="4835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Significato della migrazione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5917324" y="59672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Rapporto UNDP </a:t>
            </a:r>
            <a:r>
              <a:rPr lang="it-IT" dirty="0" err="1"/>
              <a:t>United</a:t>
            </a:r>
            <a:r>
              <a:rPr lang="it-IT" dirty="0"/>
              <a:t> Nations Development Program, </a:t>
            </a:r>
            <a:r>
              <a:rPr lang="it-IT" i="1" dirty="0"/>
              <a:t>Oltre le barriere: sviluppo e mobilità umana, </a:t>
            </a:r>
            <a:r>
              <a:rPr lang="it-IT" dirty="0"/>
              <a:t>2009</a:t>
            </a:r>
          </a:p>
        </p:txBody>
      </p:sp>
    </p:spTree>
    <p:extLst>
      <p:ext uri="{BB962C8B-B14F-4D97-AF65-F5344CB8AC3E}">
        <p14:creationId xmlns:p14="http://schemas.microsoft.com/office/powerpoint/2010/main" val="6837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6361" y="276026"/>
            <a:ext cx="8118136" cy="2693458"/>
          </a:xfrm>
        </p:spPr>
        <p:txBody>
          <a:bodyPr/>
          <a:lstStyle/>
          <a:p>
            <a:r>
              <a:rPr lang="it-IT" sz="6000" dirty="0" smtClean="0"/>
              <a:t>Migrazione è rischio ma è anche opportunità</a:t>
            </a:r>
            <a:endParaRPr lang="it-IT" sz="6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80663" y="3068960"/>
            <a:ext cx="9313035" cy="3168352"/>
          </a:xfrm>
          <a:ln>
            <a:noFill/>
          </a:ln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«La disparità di opportunità costituisce uno dei fattori principali alla base della mobilità umana, perciò la migrazione ha un elevato potenziale per il miglioramento dello sviluppo umano» </a:t>
            </a:r>
            <a:r>
              <a:rPr lang="it-IT" sz="2400" i="1" dirty="0" smtClean="0">
                <a:solidFill>
                  <a:schemeClr val="tx1"/>
                </a:solidFill>
              </a:rPr>
              <a:t>HDR, 2009</a:t>
            </a:r>
            <a:endParaRPr lang="it-IT" sz="2400" i="1" dirty="0">
              <a:solidFill>
                <a:schemeClr val="tx1"/>
              </a:solidFill>
            </a:endParaRPr>
          </a:p>
          <a:p>
            <a:r>
              <a:rPr lang="it-IT" sz="2400" b="1" i="1" dirty="0" smtClean="0"/>
              <a:t>Per la donna questa opportunità costituisce un </a:t>
            </a:r>
            <a:r>
              <a:rPr lang="it-IT" sz="2400" b="1" i="1" u="sng" dirty="0" smtClean="0"/>
              <a:t>doppio motivo di partenza:</a:t>
            </a:r>
            <a:r>
              <a:rPr lang="it-IT" sz="2400" b="1" i="1" dirty="0" smtClean="0"/>
              <a:t> libertà dai legami oppressivi della comunità e famiglia allargata; libertà di raggiungere degli obiettivi individuali per sé e le proprie figlie</a:t>
            </a:r>
          </a:p>
          <a:p>
            <a:endParaRPr lang="it-IT" sz="2400" i="1" dirty="0">
              <a:solidFill>
                <a:schemeClr val="accent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4497" y="1422314"/>
            <a:ext cx="4540468" cy="147732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it-IT" b="1" dirty="0" smtClean="0"/>
              <a:t>Mobilità: Capacità </a:t>
            </a:r>
            <a:r>
              <a:rPr lang="it-IT" b="1" dirty="0"/>
              <a:t>umana di base che prelude a una libertà effettiva di condurre vite dignitose in accordo a progetti/desideri </a:t>
            </a:r>
            <a:r>
              <a:rPr lang="it-IT" b="1" dirty="0" smtClean="0"/>
              <a:t>(A</a:t>
            </a:r>
            <a:r>
              <a:rPr lang="it-IT" b="1" dirty="0"/>
              <a:t>. Sen, M. </a:t>
            </a:r>
            <a:r>
              <a:rPr lang="it-IT" b="1" dirty="0" err="1"/>
              <a:t>Nussbaum</a:t>
            </a:r>
            <a:r>
              <a:rPr lang="it-IT" b="1" dirty="0"/>
              <a:t>, </a:t>
            </a:r>
            <a:r>
              <a:rPr lang="it-IT" i="1" dirty="0"/>
              <a:t> The </a:t>
            </a:r>
            <a:r>
              <a:rPr lang="it-IT" i="1" dirty="0" err="1"/>
              <a:t>quality</a:t>
            </a:r>
            <a:r>
              <a:rPr lang="it-IT" i="1" dirty="0"/>
              <a:t> of life, </a:t>
            </a:r>
            <a:r>
              <a:rPr lang="it-IT" dirty="0" smtClean="0"/>
              <a:t>1993)</a:t>
            </a:r>
            <a:endParaRPr lang="it-IT" b="1" dirty="0"/>
          </a:p>
        </p:txBody>
      </p:sp>
      <p:sp>
        <p:nvSpPr>
          <p:cNvPr id="5" name="Ovale 4"/>
          <p:cNvSpPr/>
          <p:nvPr/>
        </p:nvSpPr>
        <p:spPr>
          <a:xfrm>
            <a:off x="8734097" y="5675586"/>
            <a:ext cx="3011213" cy="788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empowerment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283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39676" y="5054536"/>
            <a:ext cx="90079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«i </a:t>
            </a:r>
            <a:r>
              <a:rPr lang="it-IT" sz="2800" dirty="0"/>
              <a:t>Paesi con una distribuzione iniqua dello </a:t>
            </a:r>
            <a:r>
              <a:rPr lang="it-IT" sz="2800" dirty="0" smtClean="0"/>
              <a:t>sviluppo </a:t>
            </a:r>
            <a:r>
              <a:rPr lang="it-IT" sz="2800" dirty="0"/>
              <a:t>umano presentano anche un </a:t>
            </a:r>
            <a:r>
              <a:rPr lang="it-IT" sz="2800" dirty="0" smtClean="0"/>
              <a:t>alto </a:t>
            </a:r>
            <a:r>
              <a:rPr lang="it-IT" sz="2800" dirty="0"/>
              <a:t>livello di disuguaglianza tra uomini </a:t>
            </a:r>
            <a:r>
              <a:rPr lang="it-IT" sz="2800" dirty="0" smtClean="0"/>
              <a:t> e donne» </a:t>
            </a:r>
            <a:r>
              <a:rPr lang="it-IT" sz="2800" i="1" dirty="0" smtClean="0"/>
              <a:t>HDR, 2010</a:t>
            </a:r>
            <a:endParaRPr lang="it-IT" sz="2800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76053" y="1268761"/>
            <a:ext cx="4128459" cy="954107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100 ADULTI ANALFABETI </a:t>
            </a:r>
          </a:p>
        </p:txBody>
      </p:sp>
      <p:sp>
        <p:nvSpPr>
          <p:cNvPr id="6" name="CasellaDiTesto 5"/>
          <p:cNvSpPr txBox="1"/>
          <p:nvPr/>
        </p:nvSpPr>
        <p:spPr>
          <a:xfrm rot="20577997">
            <a:off x="1117807" y="721121"/>
            <a:ext cx="5046659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Il </a:t>
            </a:r>
            <a:r>
              <a:rPr lang="it-IT" sz="4000" dirty="0" smtClean="0"/>
              <a:t>loro svantaggio è originato dal </a:t>
            </a:r>
            <a:r>
              <a:rPr lang="it-IT" sz="4000" dirty="0" smtClean="0"/>
              <a:t>«GENDER </a:t>
            </a:r>
            <a:r>
              <a:rPr lang="it-IT" sz="4000" dirty="0" smtClean="0"/>
              <a:t>GAP IN </a:t>
            </a:r>
            <a:r>
              <a:rPr lang="it-IT" sz="4000" dirty="0" smtClean="0"/>
              <a:t>EDUCATION»</a:t>
            </a:r>
            <a:endParaRPr lang="it-IT" sz="40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87287"/>
              </p:ext>
            </p:extLst>
          </p:nvPr>
        </p:nvGraphicFramePr>
        <p:xfrm>
          <a:off x="3821832" y="1955896"/>
          <a:ext cx="609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68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SU 55 Paesi in via di sviluppo e con bassi tassi di scolarità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294967295"/>
          </p:nvPr>
        </p:nvSpPr>
        <p:spPr>
          <a:xfrm>
            <a:off x="6217920" y="2119313"/>
            <a:ext cx="4267200" cy="36052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51 Paesi hanno tassi di scolarità maschile superiori del 65% di quelli femminili.</a:t>
            </a:r>
          </a:p>
          <a:p>
            <a:r>
              <a:rPr lang="it-IT" sz="2400" b="1" dirty="0">
                <a:solidFill>
                  <a:schemeClr val="tx1"/>
                </a:solidFill>
              </a:rPr>
              <a:t>4</a:t>
            </a:r>
            <a:r>
              <a:rPr lang="it-IT" sz="2400" b="1" dirty="0" smtClean="0">
                <a:solidFill>
                  <a:schemeClr val="tx1"/>
                </a:solidFill>
              </a:rPr>
              <a:t> Paesi hanno un lieve vantaggio delle donne (Belize, Honduras, Nicaragua, Emirati arabi)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La scolarità femminile aumenta solo nelle aree urbane </a:t>
            </a:r>
          </a:p>
          <a:p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CIRMIB 2\CIRMIB\annuario 2011-12\SEMINARIO 25 OTT 2012\invisibilità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2348881"/>
            <a:ext cx="5760639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6639" y="1772817"/>
            <a:ext cx="8338725" cy="1828689"/>
          </a:xfrm>
        </p:spPr>
        <p:txBody>
          <a:bodyPr>
            <a:noAutofit/>
          </a:bodyPr>
          <a:lstStyle/>
          <a:p>
            <a:r>
              <a:rPr lang="it-IT" sz="4800" b="1" dirty="0" smtClean="0"/>
              <a:t>CHI EMIGRA? La </a:t>
            </a:r>
            <a:r>
              <a:rPr lang="it-IT" sz="4800" b="1" dirty="0" smtClean="0"/>
              <a:t>diaspora </a:t>
            </a:r>
            <a:r>
              <a:rPr lang="it-IT" sz="4800" b="1" dirty="0" smtClean="0"/>
              <a:t>femminile</a:t>
            </a:r>
            <a:endParaRPr lang="it-IT" sz="48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51338" y="3725333"/>
            <a:ext cx="9949184" cy="2737525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chemeClr val="tx1"/>
                </a:solidFill>
              </a:rPr>
              <a:t>Tipi di donne migranti (</a:t>
            </a:r>
            <a:r>
              <a:rPr lang="it-IT" sz="2800" dirty="0" smtClean="0">
                <a:solidFill>
                  <a:schemeClr val="tx1"/>
                </a:solidFill>
              </a:rPr>
              <a:t>Franca Balsamo, 2003)</a:t>
            </a:r>
          </a:p>
          <a:p>
            <a:pPr marL="457200" indent="-457200" algn="l">
              <a:buAutoNum type="arabicPeriod"/>
            </a:pPr>
            <a:r>
              <a:rPr lang="it-IT" sz="2800" dirty="0"/>
              <a:t>mogli </a:t>
            </a:r>
          </a:p>
          <a:p>
            <a:pPr marL="457200" indent="-457200" algn="l">
              <a:buAutoNum type="arabicPeriod"/>
            </a:pPr>
            <a:r>
              <a:rPr lang="it-IT" sz="2800" dirty="0"/>
              <a:t>lavoratrici della cura </a:t>
            </a:r>
            <a:r>
              <a:rPr lang="it-IT" sz="2800" dirty="0">
                <a:sym typeface="Wingdings" panose="05000000000000000000" pitchFamily="2" charset="2"/>
              </a:rPr>
              <a:t> </a:t>
            </a:r>
            <a:r>
              <a:rPr lang="it-IT" sz="2800" dirty="0">
                <a:solidFill>
                  <a:schemeClr val="tx1"/>
                </a:solidFill>
                <a:sym typeface="Wingdings" panose="05000000000000000000" pitchFamily="2" charset="2"/>
              </a:rPr>
              <a:t>catena globale della cura</a:t>
            </a:r>
            <a:endParaRPr lang="it-IT" sz="28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it-IT" sz="2800" dirty="0" smtClean="0"/>
              <a:t>“imprenditrici” di sé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smtClean="0">
                <a:solidFill>
                  <a:schemeClr val="tx1"/>
                </a:solidFill>
                <a:sym typeface="Wingdings" pitchFamily="2" charset="2"/>
              </a:rPr>
              <a:t>nuove schiavitù ?</a:t>
            </a:r>
            <a:endParaRPr lang="it-IT" sz="28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it-IT" sz="2800" dirty="0" smtClean="0"/>
              <a:t>seconde generazioni </a:t>
            </a:r>
            <a:r>
              <a:rPr lang="it-IT" sz="2800" dirty="0" smtClean="0">
                <a:sym typeface="Wingdings" panose="05000000000000000000" pitchFamily="2" charset="2"/>
              </a:rPr>
              <a:t> </a:t>
            </a:r>
            <a:r>
              <a:rPr lang="it-IT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rivendicazioni dentro e fuori famiglia</a:t>
            </a:r>
            <a:endParaRPr lang="it-IT" sz="28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 rot="21041869">
            <a:off x="6209757" y="590514"/>
            <a:ext cx="5600579" cy="1250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Il peso delle donne in alcuni collettivi migranti : Thailandia 88%; Georgia 86%; Russia 82%; Ucraina 80%; Brasile 73%; </a:t>
            </a:r>
            <a:r>
              <a:rPr lang="it-IT" b="1" dirty="0" err="1" smtClean="0"/>
              <a:t>Capoverde</a:t>
            </a:r>
            <a:r>
              <a:rPr lang="it-IT" b="1" dirty="0" smtClean="0"/>
              <a:t> 70% fa pensare che esista una selettività sociale all’origine di scelte migratorie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68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Culture di genere e… esiti della migrazione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46842" y="2057399"/>
            <a:ext cx="11272344" cy="439069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Ciascun migrante si porta dietro una cultura di genere già interiorizzata: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Ruoli o comportamenti  </a:t>
            </a:r>
            <a:r>
              <a:rPr lang="it-IT" sz="2400" b="1" dirty="0">
                <a:solidFill>
                  <a:schemeClr val="tx1"/>
                </a:solidFill>
              </a:rPr>
              <a:t>ritenuti “giusti” per una donna o un </a:t>
            </a:r>
            <a:r>
              <a:rPr lang="it-IT" sz="2400" b="1" dirty="0" smtClean="0">
                <a:solidFill>
                  <a:schemeClr val="tx1"/>
                </a:solidFill>
              </a:rPr>
              <a:t>uomo</a:t>
            </a:r>
          </a:p>
          <a:p>
            <a:pPr>
              <a:buFontTx/>
              <a:buChar char="-"/>
            </a:pPr>
            <a:r>
              <a:rPr lang="it-IT" sz="2400" b="1" dirty="0">
                <a:solidFill>
                  <a:schemeClr val="tx1"/>
                </a:solidFill>
              </a:rPr>
              <a:t>distinzione dei compiti </a:t>
            </a:r>
            <a:r>
              <a:rPr lang="it-IT" sz="2400" b="1" dirty="0" smtClean="0">
                <a:solidFill>
                  <a:schemeClr val="tx1"/>
                </a:solidFill>
              </a:rPr>
              <a:t>di </a:t>
            </a:r>
            <a:r>
              <a:rPr lang="it-IT" sz="2400" b="1" dirty="0">
                <a:solidFill>
                  <a:schemeClr val="tx1"/>
                </a:solidFill>
              </a:rPr>
              <a:t>cura tra marito e </a:t>
            </a:r>
            <a:r>
              <a:rPr lang="it-IT" sz="2400" b="1" dirty="0" smtClean="0">
                <a:solidFill>
                  <a:schemeClr val="tx1"/>
                </a:solidFill>
              </a:rPr>
              <a:t>moglie</a:t>
            </a:r>
          </a:p>
          <a:p>
            <a:pPr>
              <a:buFontTx/>
              <a:buChar char="-"/>
            </a:pPr>
            <a:r>
              <a:rPr lang="it-IT" sz="2400" b="1" dirty="0">
                <a:solidFill>
                  <a:schemeClr val="tx1"/>
                </a:solidFill>
              </a:rPr>
              <a:t>compiti assegnati ai figli e alle </a:t>
            </a:r>
            <a:r>
              <a:rPr lang="it-IT" sz="2400" b="1" dirty="0" smtClean="0">
                <a:solidFill>
                  <a:schemeClr val="tx1"/>
                </a:solidFill>
              </a:rPr>
              <a:t>figlie</a:t>
            </a:r>
          </a:p>
          <a:p>
            <a:pPr>
              <a:buFontTx/>
              <a:buChar char="-"/>
            </a:pPr>
            <a:r>
              <a:rPr lang="it-IT" sz="2400" b="1" dirty="0">
                <a:solidFill>
                  <a:schemeClr val="tx1"/>
                </a:solidFill>
              </a:rPr>
              <a:t>d</a:t>
            </a:r>
            <a:r>
              <a:rPr lang="it-IT" sz="2400" b="1" dirty="0" smtClean="0">
                <a:solidFill>
                  <a:schemeClr val="tx1"/>
                </a:solidFill>
              </a:rPr>
              <a:t>iritti di eredità, ecc.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riti di passaggio (es. Mutilazioni genitali femminili)</a:t>
            </a:r>
          </a:p>
          <a:p>
            <a:pPr>
              <a:buFontTx/>
              <a:buChar char="-"/>
            </a:pPr>
            <a:r>
              <a:rPr lang="it-IT" sz="2400" b="1" dirty="0" smtClean="0"/>
              <a:t>Ciascun migrante fa «interagire» questa cultura con il contesto di inserimento, con lo scopo di ottenere il migliore esito della scelta migratoria: </a:t>
            </a:r>
            <a:r>
              <a:rPr lang="it-IT" sz="2400" b="1" dirty="0" smtClean="0">
                <a:solidFill>
                  <a:schemeClr val="tx1"/>
                </a:solidFill>
              </a:rPr>
              <a:t>SUCCESSO NELLA INTEGRAZIONE? REALIZZAZIONE DI  PROPRIE ASPIRAZIONI? CUSTODIA DI TRADIZIONI CHE APPAIONO IN VIA DI ESTINZIONE?</a:t>
            </a:r>
          </a:p>
          <a:p>
            <a:pPr>
              <a:buFontTx/>
              <a:buChar char="-"/>
            </a:pP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8544910" y="993227"/>
            <a:ext cx="3484180" cy="261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La condizione delle donne migranti pertanto è da collegare con gli effetti di interazione degli uomini che emigrano con loro e delle donne/uomini che le accolgono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72966" y="882376"/>
            <a:ext cx="10603974" cy="2926080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chemeClr val="bg1"/>
                </a:solidFill>
              </a:rPr>
              <a:t>I </a:t>
            </a:r>
            <a:r>
              <a:rPr lang="it-IT" dirty="0">
                <a:solidFill>
                  <a:schemeClr val="bg1"/>
                </a:solidFill>
              </a:rPr>
              <a:t>trend delle donne </a:t>
            </a:r>
            <a:r>
              <a:rPr lang="it-IT" dirty="0" smtClean="0">
                <a:solidFill>
                  <a:schemeClr val="bg1"/>
                </a:solidFill>
              </a:rPr>
              <a:t>migranti IN EUROPA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19807" y="3799488"/>
            <a:ext cx="106101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3200" dirty="0" smtClean="0">
                <a:solidFill>
                  <a:schemeClr val="bg1"/>
                </a:solidFill>
              </a:rPr>
              <a:t>1. </a:t>
            </a:r>
            <a:r>
              <a:rPr lang="it-IT" sz="3200" dirty="0" smtClean="0"/>
              <a:t>(</a:t>
            </a:r>
            <a:r>
              <a:rPr lang="it-IT" sz="3200" dirty="0"/>
              <a:t>1945-1973): Immigrato = Lavoratore ospite. </a:t>
            </a:r>
            <a:r>
              <a:rPr lang="it-IT" sz="3200" dirty="0">
                <a:solidFill>
                  <a:schemeClr val="bg1"/>
                </a:solidFill>
              </a:rPr>
              <a:t>Le donne erano viste principalmente come madri e mogli e non </a:t>
            </a:r>
            <a:r>
              <a:rPr lang="it-IT" sz="3200" dirty="0" smtClean="0">
                <a:solidFill>
                  <a:schemeClr val="bg1"/>
                </a:solidFill>
              </a:rPr>
              <a:t>pienamente </a:t>
            </a:r>
            <a:r>
              <a:rPr lang="it-IT" sz="3200" dirty="0">
                <a:solidFill>
                  <a:schemeClr val="bg1"/>
                </a:solidFill>
              </a:rPr>
              <a:t>tollerate. Erano private dei diritti sociali e politici = </a:t>
            </a:r>
            <a:r>
              <a:rPr lang="it-IT" sz="3200" dirty="0"/>
              <a:t>Donne invisibili.</a:t>
            </a:r>
          </a:p>
          <a:p>
            <a:r>
              <a:rPr lang="it-IT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482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150883" y="677917"/>
            <a:ext cx="9736871" cy="3042746"/>
          </a:xfrm>
        </p:spPr>
        <p:txBody>
          <a:bodyPr>
            <a:noAutofit/>
          </a:bodyPr>
          <a:lstStyle/>
          <a:p>
            <a:pPr lvl="0"/>
            <a:r>
              <a:rPr lang="it-IT" sz="3600" b="0" cap="none" dirty="0" smtClean="0"/>
              <a:t>2. (</a:t>
            </a:r>
            <a:r>
              <a:rPr lang="it-IT" sz="3600" b="0" cap="none" dirty="0" smtClean="0">
                <a:solidFill>
                  <a:schemeClr val="tx1"/>
                </a:solidFill>
              </a:rPr>
              <a:t>dal 1973 al nuovo secolo</a:t>
            </a:r>
            <a:r>
              <a:rPr lang="it-IT" sz="3600" b="0" cap="none" dirty="0" smtClean="0"/>
              <a:t>): </a:t>
            </a:r>
            <a:r>
              <a:rPr lang="it-IT" sz="3200" b="0" cap="none" dirty="0" smtClean="0"/>
              <a:t>il mondo viene sconvolto dallo shock petrolifero. l‘Europa chiude le frontiere = fortezza Europa. </a:t>
            </a:r>
            <a:r>
              <a:rPr lang="it-IT" sz="3200" b="0" cap="none" dirty="0"/>
              <a:t>Anni '80: Le donne arrivano a rappresentare il 50</a:t>
            </a:r>
            <a:r>
              <a:rPr lang="it-IT" sz="3200" b="0" cap="none" dirty="0" smtClean="0"/>
              <a:t>%. </a:t>
            </a:r>
            <a:r>
              <a:rPr lang="it-IT" sz="3200" b="0" cap="none" dirty="0"/>
              <a:t>Anni '90: Sorpasso delle donne immigrate rispetto agli uomini. Si innescano processi di cambiamento culturale dei ruoli di genere e dei ruoli familiari = </a:t>
            </a:r>
            <a:r>
              <a:rPr lang="it-IT" sz="3200" b="0" cap="none" dirty="0" smtClean="0">
                <a:solidFill>
                  <a:schemeClr val="tx1"/>
                </a:solidFill>
              </a:rPr>
              <a:t>Donne </a:t>
            </a:r>
            <a:r>
              <a:rPr lang="it-IT" sz="3200" b="0" cap="none" dirty="0">
                <a:solidFill>
                  <a:schemeClr val="tx1"/>
                </a:solidFill>
              </a:rPr>
              <a:t>portatrici del cambiamento</a:t>
            </a:r>
            <a:r>
              <a:rPr lang="it-IT" sz="3200" b="0" cap="none" dirty="0" smtClean="0">
                <a:solidFill>
                  <a:schemeClr val="tx1"/>
                </a:solidFill>
              </a:rPr>
              <a:t>. </a:t>
            </a:r>
            <a:endParaRPr lang="it-IT" sz="3200" b="0" cap="none" dirty="0">
              <a:solidFill>
                <a:schemeClr val="tx1"/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9121380" cy="243657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sz="3300" dirty="0" smtClean="0"/>
              <a:t>3. </a:t>
            </a:r>
            <a:r>
              <a:rPr lang="it-IT" sz="3300" dirty="0" smtClean="0">
                <a:solidFill>
                  <a:schemeClr val="tx1"/>
                </a:solidFill>
              </a:rPr>
              <a:t>(Anni 2000-oggi) </a:t>
            </a:r>
            <a:r>
              <a:rPr lang="it-IT" sz="3300" dirty="0"/>
              <a:t>Attraverso le sanatorie nel 2002 si regolarizzano un alto numero di immigrati nel settore del lavoro, soprattutto colf e badanti. Questo però </a:t>
            </a:r>
            <a:r>
              <a:rPr lang="it-IT" sz="3300" dirty="0" smtClean="0"/>
              <a:t>ha anche </a:t>
            </a:r>
            <a:r>
              <a:rPr lang="it-IT" sz="3300" dirty="0"/>
              <a:t>l'effetto negativo di incoraggiare l'immigrazione clandestina</a:t>
            </a:r>
            <a:r>
              <a:rPr lang="it-IT" sz="3300" dirty="0" smtClean="0"/>
              <a:t>. Emerge il </a:t>
            </a:r>
            <a:r>
              <a:rPr lang="it-IT" sz="3300" dirty="0"/>
              <a:t>fenomeno della tratta</a:t>
            </a:r>
            <a:r>
              <a:rPr lang="it-IT" sz="3300" dirty="0" smtClean="0"/>
              <a:t>. </a:t>
            </a:r>
            <a:r>
              <a:rPr lang="it-IT" sz="3200" dirty="0"/>
              <a:t>A</a:t>
            </a:r>
            <a:r>
              <a:rPr lang="it-IT" sz="3200" dirty="0" smtClean="0"/>
              <a:t>umento </a:t>
            </a:r>
            <a:r>
              <a:rPr lang="it-IT" sz="3200" dirty="0"/>
              <a:t>delle richieste di asilo e </a:t>
            </a:r>
            <a:r>
              <a:rPr lang="it-IT" sz="3200" dirty="0" smtClean="0"/>
              <a:t>del </a:t>
            </a:r>
            <a:r>
              <a:rPr lang="it-IT" sz="3200" dirty="0"/>
              <a:t>lavoro </a:t>
            </a:r>
            <a:r>
              <a:rPr lang="it-IT" sz="3200" dirty="0" smtClean="0"/>
              <a:t>nero femminile = </a:t>
            </a:r>
            <a:r>
              <a:rPr lang="it-IT" sz="3200" dirty="0" smtClean="0">
                <a:solidFill>
                  <a:schemeClr val="tx1"/>
                </a:solidFill>
              </a:rPr>
              <a:t>Donne come volano di integrazione</a:t>
            </a:r>
            <a:r>
              <a:rPr lang="it-IT" sz="3200" dirty="0" smtClean="0"/>
              <a:t>; </a:t>
            </a:r>
            <a:r>
              <a:rPr lang="it-IT" sz="3200" dirty="0" smtClean="0">
                <a:solidFill>
                  <a:schemeClr val="tx1"/>
                </a:solidFill>
              </a:rPr>
              <a:t>Donne a rischio</a:t>
            </a:r>
            <a:endParaRPr lang="it-IT" sz="33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86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6876" y="262759"/>
            <a:ext cx="6091292" cy="1356360"/>
          </a:xfrm>
        </p:spPr>
        <p:txBody>
          <a:bodyPr/>
          <a:lstStyle/>
          <a:p>
            <a:r>
              <a:rPr lang="it-IT" dirty="0" smtClean="0"/>
              <a:t>Un fenomeno recente: la visibilità in negativo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9579" y="3922931"/>
            <a:ext cx="9872871" cy="240955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Cresce il sentimento anti-immigrati/</a:t>
            </a:r>
            <a:r>
              <a:rPr lang="it-IT" b="1" dirty="0" err="1" smtClean="0">
                <a:solidFill>
                  <a:schemeClr val="tx1"/>
                </a:solidFill>
              </a:rPr>
              <a:t>Islamofobico</a:t>
            </a:r>
            <a:r>
              <a:rPr lang="it-IT" b="1" dirty="0" smtClean="0">
                <a:solidFill>
                  <a:schemeClr val="tx1"/>
                </a:solidFill>
              </a:rPr>
              <a:t> a causa della mancanza di parità di genere praticata dagli Islamici fondamentalisti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Si pensa che la presenza di immigrati islamici in </a:t>
            </a:r>
            <a:r>
              <a:rPr lang="it-IT" b="1" dirty="0">
                <a:solidFill>
                  <a:schemeClr val="tx1"/>
                </a:solidFill>
              </a:rPr>
              <a:t>E</a:t>
            </a:r>
            <a:r>
              <a:rPr lang="it-IT" b="1" dirty="0" smtClean="0">
                <a:solidFill>
                  <a:schemeClr val="tx1"/>
                </a:solidFill>
              </a:rPr>
              <a:t>uropa sia contraria alle norme in pubblico; e possa far arretrare i diritti acquisiti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«il velo è una pratica illiberale» che va proibita </a:t>
            </a:r>
            <a:r>
              <a:rPr lang="it-IT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le donne occidentali aumentano la loro ostilità vs. donne immigrate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4098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2" y="486048"/>
            <a:ext cx="4219575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magine corre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06" y="1771626"/>
            <a:ext cx="3517791" cy="196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8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282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altLang="it-IT" b="1" dirty="0" smtClean="0"/>
              <a:t>Immigrazione e Migrazioni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833" y="1756775"/>
            <a:ext cx="9885397" cy="435592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a) immigrati/e per lavoro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b) immigrati/e stagionali o con contratti a termine (badanti)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c) immigrati/e qualificati/e </a:t>
            </a:r>
            <a:r>
              <a:rPr lang="it-IT" altLang="it-IT" sz="2800" b="1" dirty="0" err="1" smtClean="0">
                <a:solidFill>
                  <a:schemeClr val="tx1"/>
                </a:solidFill>
              </a:rPr>
              <a:t>e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 imprenditori/</a:t>
            </a:r>
            <a:r>
              <a:rPr lang="it-IT" altLang="it-IT" sz="2800" b="1" dirty="0" err="1" smtClean="0">
                <a:solidFill>
                  <a:schemeClr val="tx1"/>
                </a:solidFill>
              </a:rPr>
              <a:t>trici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 (</a:t>
            </a:r>
            <a:r>
              <a:rPr lang="it-IT" altLang="it-IT" sz="2800" b="1" i="1" dirty="0" err="1" smtClean="0">
                <a:solidFill>
                  <a:schemeClr val="tx1"/>
                </a:solidFill>
              </a:rPr>
              <a:t>skilled</a:t>
            </a:r>
            <a:r>
              <a:rPr lang="it-IT" altLang="it-IT" sz="2800" b="1" i="1" dirty="0" smtClean="0">
                <a:solidFill>
                  <a:schemeClr val="tx1"/>
                </a:solidFill>
              </a:rPr>
              <a:t> </a:t>
            </a:r>
            <a:r>
              <a:rPr lang="it-IT" altLang="it-IT" sz="2800" b="1" i="1" dirty="0" err="1" smtClean="0">
                <a:solidFill>
                  <a:schemeClr val="tx1"/>
                </a:solidFill>
              </a:rPr>
              <a:t>migrations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; imprenditoria etnica; fuga dei cervelli)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d) familiari al seguito (ricongiungimenti familiari)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e) rifugiati/e e richiedenti asilo (“migrazioni forzate”)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f) </a:t>
            </a:r>
            <a:r>
              <a:rPr lang="it-IT" altLang="it-IT" sz="2800" b="1" dirty="0">
                <a:solidFill>
                  <a:schemeClr val="tx1"/>
                </a:solidFill>
              </a:rPr>
              <a:t>minori stranieri non 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accompagnati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g) vittime del traffico di esseri umani </a:t>
            </a:r>
            <a:r>
              <a:rPr lang="it-IT" altLang="it-IT" sz="2800" b="1" dirty="0" smtClean="0"/>
              <a:t>/ tratta è femminile al 75%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g) migranti di seconda generazione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h) migranti di ritorno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it-IT" sz="2800" b="1" dirty="0" smtClean="0">
                <a:solidFill>
                  <a:schemeClr val="tx1"/>
                </a:solidFill>
              </a:rPr>
              <a:t>i) rom, sinti e </a:t>
            </a:r>
            <a:r>
              <a:rPr lang="it-IT" altLang="it-IT" sz="2800" b="1" dirty="0" err="1" smtClean="0">
                <a:solidFill>
                  <a:schemeClr val="tx1"/>
                </a:solidFill>
              </a:rPr>
              <a:t>caminanti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: gruppi con vocazione allo spostamento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it-IT" altLang="it-IT" sz="24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C1A9A-8BAA-4268-AE2F-3F57E3BFF739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76406" y="1203584"/>
            <a:ext cx="603081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La molteplicità delle traiettorie e dei destini</a:t>
            </a:r>
            <a:endParaRPr lang="it-IT" sz="2400" b="1" dirty="0"/>
          </a:p>
        </p:txBody>
      </p:sp>
      <p:sp>
        <p:nvSpPr>
          <p:cNvPr id="5" name="Ovale 4"/>
          <p:cNvSpPr/>
          <p:nvPr/>
        </p:nvSpPr>
        <p:spPr>
          <a:xfrm>
            <a:off x="8029182" y="532542"/>
            <a:ext cx="3970751" cy="1803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altLang="it-IT" dirty="0"/>
              <a:t>(UNHCR 2017)</a:t>
            </a:r>
          </a:p>
          <a:p>
            <a:pPr>
              <a:lnSpc>
                <a:spcPct val="80000"/>
              </a:lnSpc>
            </a:pPr>
            <a:r>
              <a:rPr lang="it-IT" altLang="it-IT" b="1" dirty="0" smtClean="0"/>
              <a:t>Sono in totale 258 </a:t>
            </a:r>
            <a:r>
              <a:rPr lang="it-IT" altLang="it-IT" b="1" dirty="0"/>
              <a:t>Mln nel </a:t>
            </a:r>
            <a:r>
              <a:rPr lang="it-IT" altLang="it-IT" b="1" dirty="0" smtClean="0"/>
              <a:t>mondo </a:t>
            </a:r>
            <a:r>
              <a:rPr lang="it-IT" altLang="it-IT" b="1" dirty="0"/>
              <a:t>(di cui 68 Mln sfollati e profughi) </a:t>
            </a:r>
            <a:endParaRPr lang="it-IT" altLang="it-IT" b="1" dirty="0" smtClean="0"/>
          </a:p>
          <a:p>
            <a:pPr>
              <a:lnSpc>
                <a:spcPct val="80000"/>
              </a:lnSpc>
            </a:pPr>
            <a:r>
              <a:rPr lang="it-IT" altLang="it-IT" b="1" dirty="0" smtClean="0"/>
              <a:t>Il 3</a:t>
            </a:r>
            <a:r>
              <a:rPr lang="it-IT" altLang="it-IT" b="1" dirty="0"/>
              <a:t>% </a:t>
            </a:r>
            <a:r>
              <a:rPr lang="it-IT" altLang="it-IT" dirty="0"/>
              <a:t>della popolazione </a:t>
            </a:r>
            <a:r>
              <a:rPr lang="it-IT" altLang="it-IT" dirty="0" smtClean="0"/>
              <a:t>mondiale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492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7366" y="236483"/>
            <a:ext cx="9317146" cy="1752357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LEGGERE LE DISUGUAGLIANZE DI GENERE NEI PERCORSI MIGRATORI SIGNIFICA:</a:t>
            </a:r>
            <a:endParaRPr lang="it-IT" sz="40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4294967295"/>
          </p:nvPr>
        </p:nvSpPr>
        <p:spPr>
          <a:xfrm>
            <a:off x="1775520" y="2060848"/>
            <a:ext cx="4896543" cy="18647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chemeClr val="tx1"/>
                </a:solidFill>
              </a:rPr>
              <a:t>Verificare il grado di libertà a confronto con gli uomini </a:t>
            </a:r>
            <a:r>
              <a:rPr lang="it-IT" sz="2400" b="1" dirty="0" smtClean="0"/>
              <a:t>: </a:t>
            </a:r>
            <a:r>
              <a:rPr lang="it-IT" sz="2400" dirty="0" smtClean="0"/>
              <a:t>per le donne la migrazione può essere determinata da obblighi e impedimenti superiori agli uomini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Segnaposto testo 2"/>
          <p:cNvSpPr txBox="1">
            <a:spLocks/>
          </p:cNvSpPr>
          <p:nvPr/>
        </p:nvSpPr>
        <p:spPr>
          <a:xfrm>
            <a:off x="6672064" y="2636912"/>
            <a:ext cx="5025950" cy="19508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 smtClean="0">
                <a:solidFill>
                  <a:schemeClr val="accent2"/>
                </a:solidFill>
              </a:rPr>
              <a:t>2. </a:t>
            </a:r>
            <a:r>
              <a:rPr lang="it-IT" sz="2400" b="1" dirty="0" smtClean="0">
                <a:solidFill>
                  <a:schemeClr val="tx1"/>
                </a:solidFill>
              </a:rPr>
              <a:t>Verificare lo «svantaggio etnico» a confronto con le donne native: </a:t>
            </a:r>
          </a:p>
          <a:p>
            <a:r>
              <a:rPr lang="it-IT" sz="2400" dirty="0" smtClean="0">
                <a:solidFill>
                  <a:schemeClr val="accent1"/>
                </a:solidFill>
              </a:rPr>
              <a:t>Accesso all’istruzione, riuscita scolastica, percorsi di carriera, differenziali salariali</a:t>
            </a:r>
            <a:r>
              <a:rPr lang="it-IT" sz="2400" b="1" dirty="0" smtClean="0">
                <a:solidFill>
                  <a:schemeClr val="tx1"/>
                </a:solidFill>
              </a:rPr>
              <a:t>  </a:t>
            </a:r>
            <a:endParaRPr lang="it-IT" sz="2400" b="1" i="1" dirty="0"/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126124" y="4077070"/>
            <a:ext cx="8765628" cy="25129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 dirty="0">
                <a:solidFill>
                  <a:schemeClr val="accent2"/>
                </a:solidFill>
              </a:rPr>
              <a:t>3</a:t>
            </a:r>
            <a:r>
              <a:rPr lang="it-IT" sz="1800" b="1" dirty="0" smtClean="0">
                <a:solidFill>
                  <a:schemeClr val="accent2"/>
                </a:solidFill>
              </a:rPr>
              <a:t>.</a:t>
            </a:r>
            <a:r>
              <a:rPr lang="it-IT" sz="1800" b="1" dirty="0" smtClean="0"/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due principali forme di disuguaglianza nei confronti delle donne migranti:</a:t>
            </a:r>
          </a:p>
          <a:p>
            <a:pPr marL="342900" indent="-342900" algn="l">
              <a:buFontTx/>
              <a:buChar char="-"/>
            </a:pPr>
            <a:r>
              <a:rPr lang="it-IT" sz="2400" dirty="0" smtClean="0">
                <a:solidFill>
                  <a:schemeClr val="accent1"/>
                </a:solidFill>
              </a:rPr>
              <a:t>sotto-utilizzo nel mercato del lavoro </a:t>
            </a:r>
            <a:r>
              <a:rPr lang="it-IT" sz="2400" dirty="0" smtClean="0">
                <a:solidFill>
                  <a:schemeClr val="tx1"/>
                </a:solidFill>
              </a:rPr>
              <a:t>(donne istruite impiegate come colf badanti)</a:t>
            </a:r>
          </a:p>
          <a:p>
            <a:pPr marL="342900" indent="-342900" algn="l">
              <a:buFontTx/>
              <a:buChar char="-"/>
            </a:pPr>
            <a:r>
              <a:rPr lang="it-IT" sz="2400" dirty="0" smtClean="0">
                <a:solidFill>
                  <a:schemeClr val="accent1"/>
                </a:solidFill>
              </a:rPr>
              <a:t>discriminazione, esclusione, sfruttamento (</a:t>
            </a:r>
            <a:r>
              <a:rPr lang="it-IT" sz="2400" dirty="0" smtClean="0">
                <a:solidFill>
                  <a:schemeClr val="tx1"/>
                </a:solidFill>
              </a:rPr>
              <a:t>donne analfabete o poco istruite non hanno possibilità di denuncia</a:t>
            </a:r>
            <a:r>
              <a:rPr lang="it-IT" sz="2400" b="1" dirty="0" smtClean="0">
                <a:solidFill>
                  <a:schemeClr val="tx1"/>
                </a:solidFill>
              </a:rPr>
              <a:t>)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9601200" y="4966138"/>
            <a:ext cx="2096814" cy="1623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Tema poco alla ribalta: la diminuzione dei tassi di fecondità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02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Donne migranti nei lavori domestici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- </a:t>
            </a:r>
            <a:r>
              <a:rPr lang="it-IT" sz="2400" b="1" dirty="0">
                <a:solidFill>
                  <a:schemeClr val="tx1"/>
                </a:solidFill>
              </a:rPr>
              <a:t>Segregazione di genere ed </a:t>
            </a:r>
            <a:r>
              <a:rPr lang="it-IT" sz="2400" b="1" dirty="0" smtClean="0">
                <a:solidFill>
                  <a:schemeClr val="tx1"/>
                </a:solidFill>
              </a:rPr>
              <a:t>etnica (no alloggio indipendente)</a:t>
            </a:r>
            <a:endParaRPr lang="it-IT" sz="2400" b="1" dirty="0">
              <a:solidFill>
                <a:schemeClr val="tx1"/>
              </a:solidFill>
            </a:endParaRPr>
          </a:p>
          <a:p>
            <a:r>
              <a:rPr lang="it-IT" sz="2400" b="1" dirty="0">
                <a:solidFill>
                  <a:schemeClr val="tx1"/>
                </a:solidFill>
              </a:rPr>
              <a:t>- Bassi salari </a:t>
            </a:r>
            <a:r>
              <a:rPr lang="it-IT" sz="2400" b="1" dirty="0" smtClean="0">
                <a:solidFill>
                  <a:schemeClr val="tx1"/>
                </a:solidFill>
              </a:rPr>
              <a:t>non proporzionati </a:t>
            </a:r>
            <a:r>
              <a:rPr lang="it-IT" sz="2400" b="1" dirty="0">
                <a:solidFill>
                  <a:schemeClr val="tx1"/>
                </a:solidFill>
              </a:rPr>
              <a:t>al tipo di lavoro svolto</a:t>
            </a:r>
          </a:p>
          <a:p>
            <a:r>
              <a:rPr lang="it-IT" sz="2400" b="1" dirty="0">
                <a:solidFill>
                  <a:schemeClr val="tx1"/>
                </a:solidFill>
              </a:rPr>
              <a:t>- Non </a:t>
            </a:r>
            <a:r>
              <a:rPr lang="it-IT" sz="2400" b="1" dirty="0" smtClean="0">
                <a:solidFill>
                  <a:schemeClr val="tx1"/>
                </a:solidFill>
              </a:rPr>
              <a:t>rispecchiano </a:t>
            </a:r>
            <a:r>
              <a:rPr lang="it-IT" sz="2400" b="1" dirty="0">
                <a:solidFill>
                  <a:schemeClr val="tx1"/>
                </a:solidFill>
              </a:rPr>
              <a:t>la formazione di base delle donne immigrate=  spreco di </a:t>
            </a:r>
            <a:r>
              <a:rPr lang="it-IT" sz="2400" b="1" dirty="0" smtClean="0">
                <a:solidFill>
                  <a:schemeClr val="tx1"/>
                </a:solidFill>
              </a:rPr>
              <a:t>risorse</a:t>
            </a:r>
            <a:endParaRPr lang="it-IT" sz="2400" b="1" dirty="0">
              <a:solidFill>
                <a:schemeClr val="tx1"/>
              </a:solidFill>
            </a:endParaRPr>
          </a:p>
          <a:p>
            <a:r>
              <a:rPr lang="it-IT" sz="2400" b="1" dirty="0">
                <a:solidFill>
                  <a:schemeClr val="tx1"/>
                </a:solidFill>
              </a:rPr>
              <a:t>- Nessuna prospettiva di </a:t>
            </a:r>
            <a:r>
              <a:rPr lang="it-IT" sz="2400" b="1" dirty="0" smtClean="0">
                <a:solidFill>
                  <a:schemeClr val="tx1"/>
                </a:solidFill>
              </a:rPr>
              <a:t>carriera</a:t>
            </a:r>
            <a:endParaRPr lang="it-IT" sz="2400" b="1" dirty="0">
              <a:solidFill>
                <a:schemeClr val="tx1"/>
              </a:solidFill>
            </a:endParaRPr>
          </a:p>
          <a:p>
            <a:r>
              <a:rPr lang="it-IT" sz="2400" b="1" dirty="0">
                <a:solidFill>
                  <a:schemeClr val="tx1"/>
                </a:solidFill>
              </a:rPr>
              <a:t>- Impossibilità di conciliare </a:t>
            </a:r>
            <a:r>
              <a:rPr lang="it-IT" sz="2400" b="1" dirty="0" smtClean="0">
                <a:solidFill>
                  <a:schemeClr val="tx1"/>
                </a:solidFill>
              </a:rPr>
              <a:t>Lavoro/Famiglia (spesso i figli sono «</a:t>
            </a:r>
            <a:r>
              <a:rPr lang="it-IT" sz="2400" b="1" dirty="0" err="1" smtClean="0">
                <a:solidFill>
                  <a:schemeClr val="tx1"/>
                </a:solidFill>
              </a:rPr>
              <a:t>left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</a:rPr>
              <a:t>behind</a:t>
            </a:r>
            <a:r>
              <a:rPr lang="it-IT" sz="2400" b="1" dirty="0" smtClean="0">
                <a:solidFill>
                  <a:schemeClr val="tx1"/>
                </a:solidFill>
              </a:rPr>
              <a:t>»)</a:t>
            </a:r>
            <a:endParaRPr lang="it-IT" sz="2400" b="1" dirty="0">
              <a:solidFill>
                <a:schemeClr val="tx1"/>
              </a:solidFill>
            </a:endParaRPr>
          </a:p>
          <a:p>
            <a:r>
              <a:rPr lang="it-IT" sz="2400" b="1" dirty="0">
                <a:solidFill>
                  <a:schemeClr val="tx1"/>
                </a:solidFill>
              </a:rPr>
              <a:t>- Elevato rischio di maltrattamento e sfruttamento sessuale</a:t>
            </a:r>
          </a:p>
          <a:p>
            <a:endParaRPr lang="it-IT" sz="2400" b="1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9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Donne vittime di violenza, tratta e matrimoni forzati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50062" cy="43434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Questo fenomeno </a:t>
            </a:r>
            <a:r>
              <a:rPr lang="it-IT" b="1" dirty="0" smtClean="0">
                <a:solidFill>
                  <a:schemeClr val="tx1"/>
                </a:solidFill>
              </a:rPr>
              <a:t>sta aumentando</a:t>
            </a:r>
            <a:r>
              <a:rPr lang="it-IT" dirty="0" smtClean="0">
                <a:solidFill>
                  <a:schemeClr val="tx1"/>
                </a:solidFill>
              </a:rPr>
              <a:t>, per l’aumento della domanda nel mercato sessuale e del lavoro a basso costo; sempre più le ragazze vengono reclutate on ogni strato sociale, anche fuori dalle scuole (</a:t>
            </a:r>
            <a:r>
              <a:rPr lang="it-IT" i="1" dirty="0" smtClean="0">
                <a:solidFill>
                  <a:schemeClr val="tx1"/>
                </a:solidFill>
              </a:rPr>
              <a:t>Nigeria-Eritrea-Libia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r>
              <a:rPr lang="it-IT" i="1" dirty="0" smtClean="0">
                <a:solidFill>
                  <a:schemeClr val="tx1"/>
                </a:solidFill>
              </a:rPr>
              <a:t>(Romania-Bulgaria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ma cresce anche la sensibilità verso la </a:t>
            </a:r>
            <a:r>
              <a:rPr lang="it-IT" b="1" dirty="0" smtClean="0">
                <a:solidFill>
                  <a:schemeClr val="tx1"/>
                </a:solidFill>
              </a:rPr>
              <a:t>violenza di genere</a:t>
            </a:r>
            <a:r>
              <a:rPr lang="it-IT" dirty="0" smtClean="0">
                <a:solidFill>
                  <a:schemeClr val="tx1"/>
                </a:solidFill>
              </a:rPr>
              <a:t>, quindi si ipotizza che sempre più donne potranno uscire dai vincoli di schiavitù se aiutate da altre donne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Qual è la risposta dell’Europa liberale e  «multiculturale» ? Spesso vi è una indifferenza o  cecità morale </a:t>
            </a:r>
            <a:r>
              <a:rPr lang="it-IT" b="1" dirty="0" smtClean="0">
                <a:solidFill>
                  <a:schemeClr val="tx2"/>
                </a:solidFill>
              </a:rPr>
              <a:t>--- «è la loro cultura!»,</a:t>
            </a:r>
            <a:r>
              <a:rPr lang="it-IT" dirty="0" smtClean="0">
                <a:solidFill>
                  <a:schemeClr val="tx1"/>
                </a:solidFill>
              </a:rPr>
              <a:t> non si perseguono a fondo le </a:t>
            </a:r>
            <a:r>
              <a:rPr lang="it-IT" i="1" dirty="0" err="1" smtClean="0">
                <a:solidFill>
                  <a:schemeClr val="tx1"/>
                </a:solidFill>
              </a:rPr>
              <a:t>criminal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connections</a:t>
            </a:r>
            <a:r>
              <a:rPr lang="it-IT" b="1" i="1" dirty="0" smtClean="0">
                <a:solidFill>
                  <a:schemeClr val="tx2"/>
                </a:solidFill>
              </a:rPr>
              <a:t> (è funzionale a una visione maschilista, patriarcale e autoritaria delle prostitute come oggetti inevitabili)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Tradizionalmente la donna vedeva come unica via d’uscita </a:t>
            </a:r>
            <a:r>
              <a:rPr lang="it-IT" b="1" dirty="0" smtClean="0">
                <a:solidFill>
                  <a:schemeClr val="tx1"/>
                </a:solidFill>
              </a:rPr>
              <a:t>il suicidio</a:t>
            </a:r>
            <a:r>
              <a:rPr lang="it-IT" dirty="0" smtClean="0">
                <a:solidFill>
                  <a:schemeClr val="tx1"/>
                </a:solidFill>
              </a:rPr>
              <a:t>, ma dagli anni 90 sono sorte in tutta </a:t>
            </a:r>
            <a:r>
              <a:rPr lang="it-IT" dirty="0">
                <a:solidFill>
                  <a:schemeClr val="tx1"/>
                </a:solidFill>
              </a:rPr>
              <a:t>E</a:t>
            </a:r>
            <a:r>
              <a:rPr lang="it-IT" dirty="0" smtClean="0">
                <a:solidFill>
                  <a:schemeClr val="tx1"/>
                </a:solidFill>
              </a:rPr>
              <a:t>uropa </a:t>
            </a:r>
            <a:r>
              <a:rPr lang="it-IT" b="1" dirty="0" smtClean="0">
                <a:solidFill>
                  <a:schemeClr val="tx1"/>
                </a:solidFill>
              </a:rPr>
              <a:t>Associazioni e politiche di protezione</a:t>
            </a:r>
            <a:r>
              <a:rPr lang="it-IT" dirty="0" smtClean="0">
                <a:solidFill>
                  <a:schemeClr val="tx1"/>
                </a:solidFill>
              </a:rPr>
              <a:t>, in cui lavorano anche Ex-Vittime di tratta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6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azioni-bandiera a favore delle donne migranti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34297" cy="4138448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Per il loro benessere </a:t>
            </a:r>
            <a:r>
              <a:rPr lang="it-IT" sz="2800" dirty="0" smtClean="0"/>
              <a:t>(accesso ai servizi, prevenzione sanitaria, istruzione-alfabetizzazione, protezione da violenze, accesso al mondo del lavoro; autonomia abitativa di colf e badanti; percorsi di recupero per vittime di tratta)</a:t>
            </a:r>
          </a:p>
          <a:p>
            <a:r>
              <a:rPr lang="it-IT" sz="2800" dirty="0" smtClean="0">
                <a:solidFill>
                  <a:schemeClr val="tx1"/>
                </a:solidFill>
              </a:rPr>
              <a:t>Per  la loro visibilità </a:t>
            </a:r>
            <a:r>
              <a:rPr lang="it-IT" sz="2800" dirty="0" smtClean="0"/>
              <a:t>(emersione del lavoro nero; ascolto e accompagnamento nelle situazioni borderline; sostegno all’autonomia – risparmio, carriera, progettualità; supporto al mondo associativo)</a:t>
            </a:r>
          </a:p>
          <a:p>
            <a:r>
              <a:rPr lang="it-IT" sz="2800" dirty="0" smtClean="0">
                <a:solidFill>
                  <a:schemeClr val="tx1"/>
                </a:solidFill>
              </a:rPr>
              <a:t>Per la parità di genere (azioni </a:t>
            </a:r>
            <a:r>
              <a:rPr lang="it-IT" sz="2800" dirty="0" smtClean="0"/>
              <a:t>contro stereotipi, pregiudizi di genere; parità salariale; parità di accesso in tutti i settori lavorativi)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1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Capire qual è la domanda </a:t>
            </a:r>
            <a:r>
              <a:rPr lang="it-IT" dirty="0" err="1" smtClean="0"/>
              <a:t>dellA</a:t>
            </a:r>
            <a:r>
              <a:rPr lang="it-IT" dirty="0" smtClean="0"/>
              <a:t> </a:t>
            </a:r>
            <a:r>
              <a:rPr lang="it-IT" dirty="0" err="1" smtClean="0"/>
              <a:t>donnA</a:t>
            </a:r>
            <a:r>
              <a:rPr lang="it-IT" dirty="0" smtClean="0"/>
              <a:t> in migrazione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1355834" y="4154520"/>
            <a:ext cx="9222828" cy="24512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Evitare il rischio del «</a:t>
            </a:r>
            <a:r>
              <a:rPr lang="it-IT" sz="2400" b="1" dirty="0" err="1" smtClean="0">
                <a:solidFill>
                  <a:schemeClr val="tx1"/>
                </a:solidFill>
              </a:rPr>
              <a:t>ventriloquismo</a:t>
            </a:r>
            <a:r>
              <a:rPr lang="it-IT" sz="2400" dirty="0" smtClean="0">
                <a:solidFill>
                  <a:schemeClr val="tx1"/>
                </a:solidFill>
              </a:rPr>
              <a:t>» : parlare a nome di chi? Di se stessi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Evitare il rischio di </a:t>
            </a:r>
            <a:r>
              <a:rPr lang="it-IT" sz="2400" b="1" dirty="0" smtClean="0">
                <a:solidFill>
                  <a:schemeClr val="tx1"/>
                </a:solidFill>
              </a:rPr>
              <a:t>etnocentrismo</a:t>
            </a:r>
            <a:r>
              <a:rPr lang="it-IT" sz="2400" dirty="0" smtClean="0">
                <a:solidFill>
                  <a:schemeClr val="tx1"/>
                </a:solidFill>
              </a:rPr>
              <a:t>: attenzione a come le culture di genere sono radicate e impattano sull’idea di donna, famiglia, rito, corpo femminile, dovere, piacere, </a:t>
            </a:r>
            <a:r>
              <a:rPr lang="it-IT" sz="2400" dirty="0" err="1" smtClean="0">
                <a:solidFill>
                  <a:schemeClr val="tx1"/>
                </a:solidFill>
              </a:rPr>
              <a:t>ecc</a:t>
            </a:r>
            <a:r>
              <a:rPr lang="it-IT" sz="2400" dirty="0" smtClean="0">
                <a:solidFill>
                  <a:schemeClr val="tx1"/>
                </a:solidFill>
              </a:rPr>
              <a:t> (ES. DONNE SFRUTTATE SI TRASFORMANO IN SFRUTTATRICI)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0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60031" y="817582"/>
            <a:ext cx="9340492" cy="1315274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Una domanda di acculturazione da parte delle donne migranti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0721" y="2119257"/>
            <a:ext cx="8261873" cy="397403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Come appropriazione di uno strumento per ridurre la propria vulnerabilità – DIRITTO PRIMARIO (attenzione ai tempi che intercorrono tra l’arrivo in Italia e l’accesso effettivo all’alfabetizzazione)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 aumentare le possibilità di seguire i figli nel percorso scolastico (</a:t>
            </a:r>
            <a:r>
              <a:rPr lang="it-IT" b="1" dirty="0" smtClean="0"/>
              <a:t>ripercussioni positive sull’</a:t>
            </a:r>
            <a:r>
              <a:rPr lang="it-IT" b="1" dirty="0" err="1" smtClean="0"/>
              <a:t>accudimento</a:t>
            </a:r>
            <a:r>
              <a:rPr lang="it-IT" b="1" dirty="0" smtClean="0"/>
              <a:t> dei figli</a:t>
            </a:r>
            <a:r>
              <a:rPr lang="it-IT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 avere più chance di inserimento lavorativo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 mettere in discussione i ruoli sociali ereditati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 sottrarsi al controllo maschile sulla vita, sul corpo e sulle scelte personali</a:t>
            </a:r>
          </a:p>
        </p:txBody>
      </p:sp>
    </p:spTree>
    <p:extLst>
      <p:ext uri="{BB962C8B-B14F-4D97-AF65-F5344CB8AC3E}">
        <p14:creationId xmlns:p14="http://schemas.microsoft.com/office/powerpoint/2010/main" val="38555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Grazie!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4000" b="1" u="sng" dirty="0" smtClean="0">
                <a:solidFill>
                  <a:schemeClr val="bg2"/>
                </a:solidFill>
              </a:rPr>
              <a:t>maddalena.colombo@unicatt.it</a:t>
            </a:r>
            <a:endParaRPr lang="it-IT" sz="4000" b="1" u="sng" dirty="0">
              <a:solidFill>
                <a:schemeClr val="bg2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43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1303" y="0"/>
            <a:ext cx="9719442" cy="961697"/>
          </a:xfrm>
        </p:spPr>
        <p:txBody>
          <a:bodyPr/>
          <a:lstStyle/>
          <a:p>
            <a:r>
              <a:rPr lang="it-IT" b="1" dirty="0" smtClean="0"/>
              <a:t>Bibliografia essenziale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258" y="1117004"/>
            <a:ext cx="11900617" cy="574099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Calabrò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A.R. (a cura di), Il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mercato dei corpi. Politiche di contrasto e vie di fuga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Liguori, Napoli, 2012.</a:t>
            </a:r>
          </a:p>
          <a:p>
            <a:pPr>
              <a:spcBef>
                <a:spcPts val="0"/>
              </a:spcBef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Balsamo F. (a cura di),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Famiglie di migranti: trasformazioni dei ruoli e mediazione culturale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Carocci, Roma, 2003.</a:t>
            </a: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Campani G.). Genere, Classe, Etnia,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Edizioni ETS,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Milano, 2000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it-IT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Colombo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Madri, mogli, badanti, studentesse: il volto femminile della presenza straniera a Brescia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Besozzi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- Colombo M. (a cura di),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Immigrazione e contesti locali. Annuario </a:t>
            </a:r>
            <a:r>
              <a:rPr lang="it-IT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CIRMiB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2011-12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V&amp;P,,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Milano 2012, pp.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93-126</a:t>
            </a: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Covre P.,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tratta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«Una città», n. 247, 2018, pp. 13-16.</a:t>
            </a: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Corradi C.,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corpo della donna come luogo della guerra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«Difesa sociale», 2, 2007, pp. 5-18.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Ehrenreich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-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Hochschild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A.R. (a cura di),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 globali. Tate, colf e badanti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Feltrinelli, Milano 2004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I.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Macioti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Gioia e P. Persano (a cura di)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Migrazioni al femminile.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primo. Identità culturale e prospettiva di genere, Macerata, EUM Edizioni Università di Macerata,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</a:t>
            </a:r>
          </a:p>
          <a:p>
            <a:pPr>
              <a:spcBef>
                <a:spcPts val="0"/>
              </a:spcBef>
            </a:pP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Kofman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E., 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a decade 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Gender and 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Eu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«International Migration Rev., 3, 2, 1999, pp. 269-299</a:t>
            </a:r>
          </a:p>
          <a:p>
            <a:pPr>
              <a:spcBef>
                <a:spcPts val="0"/>
              </a:spcBef>
            </a:pP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Lagomarsino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F.,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Esodi e approdi di genere, La migrazioni dell’Ecuado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FrancoAngeli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Milano, 2006.</a:t>
            </a:r>
          </a:p>
          <a:p>
            <a:pPr>
              <a:spcBef>
                <a:spcPts val="0"/>
              </a:spcBef>
            </a:pP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Lagomarsino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F.,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Boccagni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Transnazionalismo e percorsi familiari: profili di genere e di generazione a confronto nell’immigrazione ecuadoriana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Studi di sociologia, </a:t>
            </a:r>
            <a:r>
              <a:rPr lang="it-IT" sz="1800" dirty="0"/>
              <a:t>4 (2011), 385-404</a:t>
            </a:r>
            <a:endParaRPr lang="it-IT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Padovano S.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Italiani e stranieri: le diverse forme della violenza di genere nella provincia di Brescia,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Colombo M. (a cura di),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Immigrazione e contesti locali. Annuario </a:t>
            </a:r>
            <a:r>
              <a:rPr lang="it-IT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CIRMiB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 e Pensiero, Milano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2017,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107-122.</a:t>
            </a:r>
            <a:endParaRPr lang="it-IT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Pepe M.,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pratica della distinzione. Uno studio sull’associazionismo delle donne migranti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Unicopli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Milano, 2009.</a:t>
            </a: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Perrillo C., L’integrazione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delle donne migranti nel mercato del lavoro tra dimensione europea ed ambito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locale, in Colombo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(a cura di),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Immigrazione e contesti locali. Annuario </a:t>
            </a:r>
            <a:r>
              <a:rPr lang="it-IT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CIRMiB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V&amp;P,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Milano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2016,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247-266.</a:t>
            </a: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Ponce A.,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and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immigrant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Europe, in «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Socius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World»,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3, 2017,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1–17.</a:t>
            </a:r>
          </a:p>
          <a:p>
            <a:pPr>
              <a:spcBef>
                <a:spcPts val="0"/>
              </a:spcBef>
            </a:pP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Santagati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M., Lazzarini G.,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Bollani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cura degli altri e cura di sé. Percorsi di inclusione lavorativa e sociale delle assistenti </a:t>
            </a:r>
            <a:r>
              <a:rPr lang="it-IT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familiari, 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 Angeli, Milano, 2007.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Tognetti 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Bordogna M., </a:t>
            </a:r>
            <a:r>
              <a:rPr lang="it-IT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Donne e percorsi migratori. Per una sociologia delle migrazioni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FrancoAngeli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Milano 2012.</a:t>
            </a:r>
            <a:endParaRPr lang="it-IT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3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906" y="1022240"/>
            <a:ext cx="10894921" cy="863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</a:rPr>
              <a:t>Age structure of the national and non-national populations, </a:t>
            </a:r>
            <a:r>
              <a:rPr lang="en-US" sz="2400" b="1" dirty="0" smtClean="0">
                <a:solidFill>
                  <a:srgbClr val="002060"/>
                </a:solidFill>
              </a:rPr>
              <a:t>by gender EU-28 </a:t>
            </a:r>
            <a:r>
              <a:rPr lang="en-US" sz="2400" b="1" dirty="0">
                <a:solidFill>
                  <a:srgbClr val="002060"/>
                </a:solidFill>
              </a:rPr>
              <a:t>(%), 1 </a:t>
            </a:r>
            <a:r>
              <a:rPr lang="en-US" sz="2400" b="1" dirty="0" smtClean="0">
                <a:solidFill>
                  <a:srgbClr val="002060"/>
                </a:solidFill>
              </a:rPr>
              <a:t>.1.2016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2F3B7F-5E7D-4B05-A6B9-CD3B31400334}" type="slidenum">
              <a:rPr lang="it-IT" altLang="en-US">
                <a:solidFill>
                  <a:srgbClr val="898989"/>
                </a:solidFill>
              </a:rPr>
              <a:pPr/>
              <a:t>3</a:t>
            </a:fld>
            <a:endParaRPr lang="it-IT" altLang="en-US">
              <a:solidFill>
                <a:srgbClr val="898989"/>
              </a:solidFill>
            </a:endParaRPr>
          </a:p>
        </p:txBody>
      </p:sp>
      <p:pic>
        <p:nvPicPr>
          <p:cNvPr id="440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83" y="2065282"/>
            <a:ext cx="10713176" cy="453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26535" y="353998"/>
            <a:ext cx="7098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Donne migranti: una parità solo demografica</a:t>
            </a:r>
            <a:endParaRPr lang="it-IT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03" y="680658"/>
            <a:ext cx="10582988" cy="55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431666" y="6211613"/>
            <a:ext cx="5140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Unodc</a:t>
            </a:r>
            <a:r>
              <a:rPr lang="it-IT" dirty="0" smtClean="0"/>
              <a:t>, Global Report on </a:t>
            </a:r>
            <a:r>
              <a:rPr lang="it-IT" dirty="0" err="1" smtClean="0"/>
              <a:t>Trafficking</a:t>
            </a:r>
            <a:r>
              <a:rPr lang="it-IT" dirty="0" smtClean="0"/>
              <a:t> in </a:t>
            </a:r>
            <a:r>
              <a:rPr lang="it-IT" dirty="0" err="1" smtClean="0"/>
              <a:t>Persons</a:t>
            </a:r>
            <a:r>
              <a:rPr lang="it-IT" dirty="0" smtClean="0"/>
              <a:t>,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6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53813" y="262759"/>
            <a:ext cx="9875520" cy="1356360"/>
          </a:xfrm>
        </p:spPr>
        <p:txBody>
          <a:bodyPr/>
          <a:lstStyle/>
          <a:p>
            <a:r>
              <a:rPr lang="it-IT" b="1" dirty="0" smtClean="0"/>
              <a:t>Quante sono le donne migranti?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969579" y="1474076"/>
            <a:ext cx="10239703" cy="4469524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</a:rPr>
              <a:t>Nel mondo:  sono 35 milioni circa </a:t>
            </a:r>
            <a:r>
              <a:rPr lang="it-IT" sz="2800" dirty="0" smtClean="0">
                <a:solidFill>
                  <a:schemeClr val="tx1"/>
                </a:solidFill>
              </a:rPr>
              <a:t>(la metà delle persone «</a:t>
            </a:r>
            <a:r>
              <a:rPr lang="it-IT" sz="2800" dirty="0" err="1" smtClean="0"/>
              <a:t>displaced</a:t>
            </a:r>
            <a:r>
              <a:rPr lang="it-IT" sz="2800" dirty="0" smtClean="0">
                <a:solidFill>
                  <a:schemeClr val="tx1"/>
                </a:solidFill>
              </a:rPr>
              <a:t>»), di cui un </a:t>
            </a:r>
            <a:r>
              <a:rPr lang="it-IT" sz="2800" dirty="0">
                <a:solidFill>
                  <a:schemeClr val="tx1"/>
                </a:solidFill>
              </a:rPr>
              <a:t>terzo circa 10 </a:t>
            </a:r>
            <a:r>
              <a:rPr lang="it-IT" sz="2800" dirty="0" smtClean="0">
                <a:solidFill>
                  <a:schemeClr val="tx1"/>
                </a:solidFill>
              </a:rPr>
              <a:t>milioni sono rifugiate («</a:t>
            </a:r>
            <a:r>
              <a:rPr lang="it-IT" sz="2800" dirty="0" err="1" smtClean="0"/>
              <a:t>forced</a:t>
            </a:r>
            <a:r>
              <a:rPr lang="it-IT" sz="2800" dirty="0" smtClean="0"/>
              <a:t> </a:t>
            </a:r>
            <a:r>
              <a:rPr lang="it-IT" sz="2800" dirty="0" err="1" smtClean="0"/>
              <a:t>migration</a:t>
            </a:r>
            <a:r>
              <a:rPr lang="it-IT" sz="2800" dirty="0" smtClean="0">
                <a:solidFill>
                  <a:schemeClr val="tx1"/>
                </a:solidFill>
              </a:rPr>
              <a:t>»).  La maggior parte delle donne migranti «attive» sono inserite nei mercati del lavoro domestico</a:t>
            </a:r>
            <a:r>
              <a:rPr lang="it-IT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contribuiscono in modo determinante al WELFARE e al PIL delle n</a:t>
            </a:r>
            <a:r>
              <a:rPr lang="it-IT" sz="2800" dirty="0" smtClean="0">
                <a:solidFill>
                  <a:schemeClr val="tx1"/>
                </a:solidFill>
              </a:rPr>
              <a:t>azioni occidentali (Eu, America, Oceania) e Medio Oriente</a:t>
            </a:r>
            <a:endParaRPr lang="it-IT" sz="2800" dirty="0">
              <a:solidFill>
                <a:schemeClr val="tx1"/>
              </a:solidFill>
            </a:endParaRPr>
          </a:p>
          <a:p>
            <a:r>
              <a:rPr lang="it-IT" sz="2800" b="1" dirty="0" smtClean="0">
                <a:solidFill>
                  <a:schemeClr val="tx1"/>
                </a:solidFill>
              </a:rPr>
              <a:t>In Europa 28: sono 16 milioni circa (</a:t>
            </a:r>
            <a:r>
              <a:rPr lang="it-IT" sz="2800" dirty="0" smtClean="0">
                <a:solidFill>
                  <a:schemeClr val="tx1"/>
                </a:solidFill>
              </a:rPr>
              <a:t>il 47% dei cittadini stranieri extra-Ue) e sono considerate il «tallone l’Achille» delle politiche europee. Malgrado i richiami alla parità di genere nei processi di integrazione, </a:t>
            </a:r>
            <a:r>
              <a:rPr lang="it-IT" sz="2800" dirty="0" smtClean="0"/>
              <a:t>l’accesso </a:t>
            </a:r>
            <a:r>
              <a:rPr lang="it-IT" sz="2800" dirty="0"/>
              <a:t>alla vita pubblica, politica ed economica delle donne migranti rimane </a:t>
            </a:r>
            <a:r>
              <a:rPr lang="it-IT" sz="2800" dirty="0" smtClean="0"/>
              <a:t>limitato (Perrillo, 2016).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182413" y="6258910"/>
            <a:ext cx="1008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EUROSTAT, Migration </a:t>
            </a:r>
            <a:r>
              <a:rPr lang="it-IT" dirty="0"/>
              <a:t>and </a:t>
            </a:r>
            <a:r>
              <a:rPr lang="it-IT" dirty="0" err="1" smtClean="0"/>
              <a:t>migrant</a:t>
            </a:r>
            <a:r>
              <a:rPr lang="it-IT" dirty="0" smtClean="0"/>
              <a:t> </a:t>
            </a:r>
            <a:r>
              <a:rPr lang="it-IT" dirty="0" err="1" smtClean="0"/>
              <a:t>population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r>
              <a:rPr lang="it-IT" dirty="0" smtClean="0"/>
              <a:t>,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425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In Italia: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200" b="1" dirty="0" smtClean="0">
                <a:solidFill>
                  <a:schemeClr val="tx1"/>
                </a:solidFill>
              </a:rPr>
              <a:t>sono </a:t>
            </a:r>
            <a:r>
              <a:rPr lang="it-IT" sz="3200" b="1" dirty="0">
                <a:solidFill>
                  <a:schemeClr val="tx1"/>
                </a:solidFill>
              </a:rPr>
              <a:t>2.700.000 (</a:t>
            </a:r>
            <a:r>
              <a:rPr lang="it-IT" sz="3200" dirty="0">
                <a:solidFill>
                  <a:schemeClr val="tx1"/>
                </a:solidFill>
              </a:rPr>
              <a:t>circa il 52,7% della popolazione straniera residente</a:t>
            </a:r>
            <a:r>
              <a:rPr lang="it-IT" sz="3200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Rappresentanza nei gruppi nazionali: </a:t>
            </a:r>
            <a:r>
              <a:rPr lang="it-IT" sz="3200" b="1" dirty="0" smtClean="0"/>
              <a:t>57</a:t>
            </a:r>
            <a:r>
              <a:rPr lang="it-IT" sz="3200" b="1" dirty="0"/>
              <a:t>% tra i cittadini romeni; 48,1% tra albanesi, 45,9% tra marocchini, 79% tra gli ucraini, 49% tra i cinesi; 66,1% tra i moldavi e 73,3% tra i polacchi. </a:t>
            </a:r>
            <a:endParaRPr lang="it-IT" sz="3200" b="1" dirty="0" smtClean="0"/>
          </a:p>
          <a:p>
            <a:r>
              <a:rPr lang="it-IT" sz="3200" b="1" dirty="0" smtClean="0">
                <a:solidFill>
                  <a:schemeClr val="tx1"/>
                </a:solidFill>
              </a:rPr>
              <a:t>Tassi attività: </a:t>
            </a:r>
            <a:r>
              <a:rPr lang="it-IT" sz="3200" dirty="0" smtClean="0">
                <a:solidFill>
                  <a:schemeClr val="tx1"/>
                </a:solidFill>
              </a:rPr>
              <a:t>Otto </a:t>
            </a:r>
            <a:r>
              <a:rPr lang="it-IT" sz="3200" dirty="0">
                <a:solidFill>
                  <a:schemeClr val="tx1"/>
                </a:solidFill>
              </a:rPr>
              <a:t>donne straniere su 10 hanno permessi per lavoro o ricongiungimento; solo 2 hanno altri tipi di </a:t>
            </a:r>
            <a:r>
              <a:rPr lang="it-IT" sz="3200" dirty="0" smtClean="0">
                <a:solidFill>
                  <a:schemeClr val="tx1"/>
                </a:solidFill>
              </a:rPr>
              <a:t>permesso; spesso, a fronte di un buon profilo culturale, sono svantaggiate o escluse dal mercato del lavoro</a:t>
            </a:r>
            <a:endParaRPr lang="it-IT" sz="32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0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36918"/>
              </p:ext>
            </p:extLst>
          </p:nvPr>
        </p:nvGraphicFramePr>
        <p:xfrm>
          <a:off x="1160664" y="1970508"/>
          <a:ext cx="5882562" cy="3744416"/>
        </p:xfrm>
        <a:graphic>
          <a:graphicData uri="http://schemas.openxmlformats.org/drawingml/2006/table">
            <a:tbl>
              <a:tblPr/>
              <a:tblGrid>
                <a:gridCol w="3168352"/>
                <a:gridCol w="1217589"/>
                <a:gridCol w="1496621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Maschi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Femmine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Nessun titolo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5,1%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Elementare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5,1%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4,5%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50,5%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47,4%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Diploma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35,6%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36,4%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Laurea tre anni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1,0%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1,5%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Laurea magistrale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2,8%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3,5%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Totale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100,0%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100,0%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0857" y="161647"/>
            <a:ext cx="947663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Le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donne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straniere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hanno</a:t>
            </a:r>
            <a:r>
              <a:rPr lang="en-US" sz="2800" b="1" dirty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in media un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capitale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culturale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più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elevato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degli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uomini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stranieri</a:t>
            </a:r>
            <a:r>
              <a:rPr lang="en-US" sz="2800" b="1" dirty="0" smtClean="0">
                <a:solidFill>
                  <a:schemeClr val="accent1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it-IT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81807" y="5934670"/>
            <a:ext cx="9737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Livelli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istruzione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della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it-IT" b="1" dirty="0">
                <a:latin typeface="Arial" pitchFamily="34" charset="0"/>
                <a:ea typeface="Times New Roman"/>
                <a:cs typeface="Times New Roman" pitchFamily="18" charset="0"/>
              </a:rPr>
              <a:t>po</a:t>
            </a:r>
            <a:r>
              <a:rPr lang="it-IT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polazione straniera totale residente in Italia –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it-IT" sz="1600" dirty="0">
                <a:solidFill>
                  <a:srgbClr val="000000"/>
                </a:solidFill>
              </a:rPr>
              <a:t>Fonte: Rilevazione </a:t>
            </a:r>
            <a:r>
              <a:rPr lang="it-IT" sz="1600" dirty="0" err="1">
                <a:solidFill>
                  <a:srgbClr val="000000"/>
                </a:solidFill>
              </a:rPr>
              <a:t>lstat</a:t>
            </a:r>
            <a:r>
              <a:rPr lang="it-IT" sz="1600" dirty="0">
                <a:solidFill>
                  <a:srgbClr val="000000"/>
                </a:solidFill>
              </a:rPr>
              <a:t> Forze lavoro, 2011 </a:t>
            </a:r>
          </a:p>
        </p:txBody>
      </p:sp>
    </p:spTree>
    <p:extLst>
      <p:ext uri="{BB962C8B-B14F-4D97-AF65-F5344CB8AC3E}">
        <p14:creationId xmlns:p14="http://schemas.microsoft.com/office/powerpoint/2010/main" val="23256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8</a:t>
            </a:fld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28" y="397650"/>
            <a:ext cx="10237996" cy="608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182414" y="6294962"/>
            <a:ext cx="648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: Annuario CIRMIB  - Immigrazione e contesti locali, Brescia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44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Femminilizzazione dei flussi migratori: due visioni della donna immigrata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1143000" y="2057398"/>
            <a:ext cx="4784834" cy="4359167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it-IT" sz="3500" b="1" dirty="0"/>
              <a:t>Soggetto </a:t>
            </a:r>
            <a:r>
              <a:rPr lang="it-IT" sz="3500" b="1" dirty="0" smtClean="0"/>
              <a:t>vulnerabile</a:t>
            </a:r>
          </a:p>
          <a:p>
            <a:r>
              <a:rPr lang="it-IT" sz="3800" b="1" dirty="0" smtClean="0">
                <a:solidFill>
                  <a:schemeClr val="tx1"/>
                </a:solidFill>
              </a:rPr>
              <a:t>Disparità di potere dentro la famiglia</a:t>
            </a:r>
          </a:p>
          <a:p>
            <a:r>
              <a:rPr lang="it-IT" sz="3800" b="1" dirty="0" smtClean="0">
                <a:solidFill>
                  <a:schemeClr val="tx1"/>
                </a:solidFill>
              </a:rPr>
              <a:t>Sotto-educazione</a:t>
            </a:r>
          </a:p>
          <a:p>
            <a:r>
              <a:rPr lang="it-IT" sz="3800" b="1" dirty="0" smtClean="0">
                <a:solidFill>
                  <a:schemeClr val="tx1"/>
                </a:solidFill>
              </a:rPr>
              <a:t>Educazione tradizionale che conferma stereotipi di genere</a:t>
            </a:r>
          </a:p>
          <a:p>
            <a:r>
              <a:rPr lang="it-IT" sz="3800" b="1" dirty="0" smtClean="0">
                <a:solidFill>
                  <a:schemeClr val="tx1"/>
                </a:solidFill>
              </a:rPr>
              <a:t>Fuori dal mercato del lavoro</a:t>
            </a:r>
          </a:p>
          <a:p>
            <a:r>
              <a:rPr lang="it-IT" sz="3800" b="1" dirty="0">
                <a:solidFill>
                  <a:schemeClr val="tx1"/>
                </a:solidFill>
              </a:rPr>
              <a:t>Abuso </a:t>
            </a:r>
            <a:r>
              <a:rPr lang="it-IT" sz="3800" b="1" dirty="0" smtClean="0">
                <a:solidFill>
                  <a:schemeClr val="tx1"/>
                </a:solidFill>
              </a:rPr>
              <a:t>: rischio permanente </a:t>
            </a:r>
          </a:p>
          <a:p>
            <a:r>
              <a:rPr lang="it-IT" sz="3800" b="1" dirty="0" smtClean="0">
                <a:solidFill>
                  <a:schemeClr val="tx1"/>
                </a:solidFill>
              </a:rPr>
              <a:t>Sfruttamento nel mercato sessuale</a:t>
            </a:r>
            <a:endParaRPr lang="it-IT" sz="4500" b="1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267611" y="2057400"/>
            <a:ext cx="5524995" cy="4485290"/>
          </a:xfrm>
        </p:spPr>
        <p:txBody>
          <a:bodyPr>
            <a:normAutofit fontScale="70000" lnSpcReduction="20000"/>
          </a:bodyPr>
          <a:lstStyle/>
          <a:p>
            <a:r>
              <a:rPr lang="it-IT" sz="3200" b="1" dirty="0" smtClean="0"/>
              <a:t>Soggetto resiliente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Capacità di cura di sé e della prole (trasmissione lingua materna, valori)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Capacità di risparmio (rimesse)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Minori tassi di devianza-</a:t>
            </a:r>
            <a:r>
              <a:rPr lang="it-IT" sz="3200" b="1" dirty="0" err="1" smtClean="0">
                <a:solidFill>
                  <a:schemeClr val="tx1"/>
                </a:solidFill>
              </a:rPr>
              <a:t>burn</a:t>
            </a:r>
            <a:r>
              <a:rPr lang="it-IT" sz="3200" b="1" dirty="0" smtClean="0">
                <a:solidFill>
                  <a:schemeClr val="tx1"/>
                </a:solidFill>
              </a:rPr>
              <a:t> out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Capacità di mediazione, network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Conciliano pratiche tradizionali con gli usi del nuovo contesto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Transnazionalismo</a:t>
            </a:r>
          </a:p>
          <a:p>
            <a:r>
              <a:rPr lang="it-IT" sz="3200" b="1" dirty="0" smtClean="0">
                <a:solidFill>
                  <a:schemeClr val="tx1"/>
                </a:solidFill>
              </a:rPr>
              <a:t>Utilizzo «razionale» del corpo e delle prestazioni sessuali, anche nel sex business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FAEA-FC8F-4407-B6A3-21EC993D8D5F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0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2059</TotalTime>
  <Words>2634</Words>
  <Application>Microsoft Office PowerPoint</Application>
  <PresentationFormat>Personalizzato</PresentationFormat>
  <Paragraphs>208</Paragraphs>
  <Slides>27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Base</vt:lpstr>
      <vt:lpstr>LE DONNE NELLA SOCIETA’ MULTIETNICA</vt:lpstr>
      <vt:lpstr>Immigrazione e Migrazioni</vt:lpstr>
      <vt:lpstr>Age structure of the national and non-national populations, by gender EU-28 (%), 1 .1.2016</vt:lpstr>
      <vt:lpstr>Presentazione standard di PowerPoint</vt:lpstr>
      <vt:lpstr>Quante sono le donne migranti?</vt:lpstr>
      <vt:lpstr>In Italia: </vt:lpstr>
      <vt:lpstr>Presentazione standard di PowerPoint</vt:lpstr>
      <vt:lpstr>Presentazione standard di PowerPoint</vt:lpstr>
      <vt:lpstr>Femminilizzazione dei flussi migratori: due visioni della donna immigrata</vt:lpstr>
      <vt:lpstr>Presentazione standard di PowerPoint</vt:lpstr>
      <vt:lpstr>Presentazione standard di PowerPoint</vt:lpstr>
      <vt:lpstr>Migrazione è rischio ma è anche opportunità</vt:lpstr>
      <vt:lpstr>Presentazione standard di PowerPoint</vt:lpstr>
      <vt:lpstr>SU 55 Paesi in via di sviluppo e con bassi tassi di scolarità</vt:lpstr>
      <vt:lpstr>CHI EMIGRA? La diaspora femminile</vt:lpstr>
      <vt:lpstr>Culture di genere e… esiti della migrazione</vt:lpstr>
      <vt:lpstr> I trend delle donne migranti IN EUROPA</vt:lpstr>
      <vt:lpstr>2. (dal 1973 al nuovo secolo): il mondo viene sconvolto dallo shock petrolifero. l‘Europa chiude le frontiere = fortezza Europa. Anni '80: Le donne arrivano a rappresentare il 50%. Anni '90: Sorpasso delle donne immigrate rispetto agli uomini. Si innescano processi di cambiamento culturale dei ruoli di genere e dei ruoli familiari = Donne portatrici del cambiamento. </vt:lpstr>
      <vt:lpstr>Un fenomeno recente: la visibilità in negativo</vt:lpstr>
      <vt:lpstr>LEGGERE LE DISUGUAGLIANZE DI GENERE NEI PERCORSI MIGRATORI SIGNIFICA:</vt:lpstr>
      <vt:lpstr>Donne migranti nei lavori domestici</vt:lpstr>
      <vt:lpstr>Donne vittime di violenza, tratta e matrimoni forzati</vt:lpstr>
      <vt:lpstr>Le azioni-bandiera a favore delle donne migranti</vt:lpstr>
      <vt:lpstr>Capire qual è la domanda dellA donnA in migrazione</vt:lpstr>
      <vt:lpstr>Una domanda di acculturazione da parte delle donne migranti </vt:lpstr>
      <vt:lpstr>Grazie!</vt:lpstr>
      <vt:lpstr>Bibliografia essenziale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Politiche a supporto della transizione istruzione-lavoro</dc:title>
  <dc:creator>Mariagrazia</dc:creator>
  <cp:lastModifiedBy>Pietro</cp:lastModifiedBy>
  <cp:revision>228</cp:revision>
  <dcterms:created xsi:type="dcterms:W3CDTF">2017-05-11T06:17:46Z</dcterms:created>
  <dcterms:modified xsi:type="dcterms:W3CDTF">2019-02-02T17:08:09Z</dcterms:modified>
</cp:coreProperties>
</file>